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29"/>
  </p:handoutMasterIdLst>
  <p:sldIdLst>
    <p:sldId id="263" r:id="rId2"/>
    <p:sldId id="264" r:id="rId3"/>
    <p:sldId id="315" r:id="rId4"/>
    <p:sldId id="310" r:id="rId5"/>
    <p:sldId id="311" r:id="rId6"/>
    <p:sldId id="312" r:id="rId7"/>
    <p:sldId id="313" r:id="rId8"/>
    <p:sldId id="314" r:id="rId9"/>
    <p:sldId id="316" r:id="rId10"/>
    <p:sldId id="317" r:id="rId11"/>
    <p:sldId id="318" r:id="rId12"/>
    <p:sldId id="319" r:id="rId13"/>
    <p:sldId id="332" r:id="rId14"/>
    <p:sldId id="333"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08" r:id="rId28"/>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7" d="100"/>
          <a:sy n="87" d="100"/>
        </p:scale>
        <p:origin x="64" y="40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FAC4242D-6570-4D26-878C-5DE8AD62D39F}" type="datetimeFigureOut">
              <a:rPr lang="en-US" smtClean="0"/>
              <a:t>3/2/2018</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58128AE3-49DD-490B-9D73-9CA464A9B31A}" type="slidenum">
              <a:rPr lang="en-US" smtClean="0"/>
              <a:t>‹#›</a:t>
            </a:fld>
            <a:endParaRPr lang="en-US"/>
          </a:p>
        </p:txBody>
      </p:sp>
    </p:spTree>
    <p:extLst>
      <p:ext uri="{BB962C8B-B14F-4D97-AF65-F5344CB8AC3E}">
        <p14:creationId xmlns:p14="http://schemas.microsoft.com/office/powerpoint/2010/main" val="401032910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ALGEBRA 4</a:t>
            </a:r>
            <a:endParaRPr lang="en-US" dirty="0"/>
          </a:p>
        </p:txBody>
      </p:sp>
      <p:sp>
        <p:nvSpPr>
          <p:cNvPr id="3" name="Subtitle 2"/>
          <p:cNvSpPr>
            <a:spLocks noGrp="1"/>
          </p:cNvSpPr>
          <p:nvPr>
            <p:ph type="subTitle" idx="1"/>
          </p:nvPr>
        </p:nvSpPr>
        <p:spPr/>
        <p:txBody>
          <a:bodyPr/>
          <a:lstStyle/>
          <a:p>
            <a:r>
              <a:rPr lang="en-US" dirty="0" smtClean="0"/>
              <a:t>Day 57</a:t>
            </a:r>
            <a:endParaRPr lang="en-US" dirty="0"/>
          </a:p>
        </p:txBody>
      </p:sp>
    </p:spTree>
    <p:extLst>
      <p:ext uri="{BB962C8B-B14F-4D97-AF65-F5344CB8AC3E}">
        <p14:creationId xmlns:p14="http://schemas.microsoft.com/office/powerpoint/2010/main" val="3063505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021080"/>
            <a:ext cx="9601200" cy="4846320"/>
          </a:xfrm>
        </p:spPr>
        <p:txBody>
          <a:bodyPr/>
          <a:lstStyle/>
          <a:p>
            <a:pPr marL="0" indent="0">
              <a:buNone/>
            </a:pPr>
            <a:r>
              <a:rPr lang="en-US" sz="3400" dirty="0" smtClean="0"/>
              <a:t>In </a:t>
            </a:r>
            <a:r>
              <a:rPr lang="en-US" sz="3400" dirty="0"/>
              <a:t>order for a decision to be considered fair the probability of each outcome must be the same</a:t>
            </a:r>
            <a:r>
              <a:rPr lang="en-US" dirty="0"/>
              <a:t>. </a:t>
            </a:r>
          </a:p>
          <a:p>
            <a:pPr marL="0" indent="0">
              <a:buNone/>
            </a:pPr>
            <a:endParaRPr lang="en-US" dirty="0"/>
          </a:p>
        </p:txBody>
      </p:sp>
    </p:spTree>
    <p:extLst>
      <p:ext uri="{BB962C8B-B14F-4D97-AF65-F5344CB8AC3E}">
        <p14:creationId xmlns:p14="http://schemas.microsoft.com/office/powerpoint/2010/main" val="2733744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Are the following situations considered fair? Explain your reasoning?</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3400" dirty="0"/>
              <a:t>A teacher wants to pick 2 students at random from the class. The teacher lines them up in order from tallest to shortest and has the first student flip a coin, if they get heads they will be picked, if they get tails they will not. The first two students to flip heads are the two the teacher picks.</a:t>
            </a:r>
          </a:p>
        </p:txBody>
      </p:sp>
    </p:spTree>
    <p:extLst>
      <p:ext uri="{BB962C8B-B14F-4D97-AF65-F5344CB8AC3E}">
        <p14:creationId xmlns:p14="http://schemas.microsoft.com/office/powerpoint/2010/main" val="145548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Answer</a:t>
            </a:r>
            <a:endParaRPr lang="en-US" dirty="0"/>
          </a:p>
        </p:txBody>
      </p:sp>
      <p:sp>
        <p:nvSpPr>
          <p:cNvPr id="3" name="Content Placeholder 2"/>
          <p:cNvSpPr>
            <a:spLocks noGrp="1"/>
          </p:cNvSpPr>
          <p:nvPr>
            <p:ph idx="1"/>
          </p:nvPr>
        </p:nvSpPr>
        <p:spPr/>
        <p:txBody>
          <a:bodyPr/>
          <a:lstStyle/>
          <a:p>
            <a:pPr marL="0" indent="0">
              <a:buNone/>
            </a:pPr>
            <a:r>
              <a:rPr lang="en-US" sz="3400" dirty="0"/>
              <a:t>Not fair. The shorter students probably won’t even get a chance to flip the coin because the chances that a taller student flips heads first is greater. </a:t>
            </a:r>
          </a:p>
          <a:p>
            <a:pPr marL="0" indent="0">
              <a:buNone/>
            </a:pPr>
            <a:endParaRPr lang="en-US" dirty="0"/>
          </a:p>
        </p:txBody>
      </p:sp>
    </p:spTree>
    <p:extLst>
      <p:ext uri="{BB962C8B-B14F-4D97-AF65-F5344CB8AC3E}">
        <p14:creationId xmlns:p14="http://schemas.microsoft.com/office/powerpoint/2010/main" val="1577878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Are the following situations considered fair? Explain your reasoning?</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3400" dirty="0"/>
              <a:t>A teacher </a:t>
            </a:r>
            <a:r>
              <a:rPr lang="en-US" sz="3400" dirty="0" smtClean="0"/>
              <a:t>agrees </a:t>
            </a:r>
            <a:r>
              <a:rPr lang="en-US" sz="3400" dirty="0" smtClean="0"/>
              <a:t>to roll dice. If it is even there will be no homework, and if it is odd then there will be homework. </a:t>
            </a:r>
            <a:endParaRPr lang="en-US" sz="3400" dirty="0"/>
          </a:p>
        </p:txBody>
      </p:sp>
    </p:spTree>
    <p:extLst>
      <p:ext uri="{BB962C8B-B14F-4D97-AF65-F5344CB8AC3E}">
        <p14:creationId xmlns:p14="http://schemas.microsoft.com/office/powerpoint/2010/main" val="6300989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Answer</a:t>
            </a:r>
            <a:endParaRPr lang="en-US" dirty="0"/>
          </a:p>
        </p:txBody>
      </p:sp>
      <p:sp>
        <p:nvSpPr>
          <p:cNvPr id="3" name="Content Placeholder 2"/>
          <p:cNvSpPr>
            <a:spLocks noGrp="1"/>
          </p:cNvSpPr>
          <p:nvPr>
            <p:ph idx="1"/>
          </p:nvPr>
        </p:nvSpPr>
        <p:spPr/>
        <p:txBody>
          <a:bodyPr/>
          <a:lstStyle/>
          <a:p>
            <a:pPr marL="0" indent="0">
              <a:buNone/>
            </a:pPr>
            <a:r>
              <a:rPr lang="en-US" sz="3400" dirty="0" smtClean="0"/>
              <a:t>Yes. Both situations have a equal chance of happening.  </a:t>
            </a:r>
            <a:endParaRPr lang="en-US" sz="3400" dirty="0"/>
          </a:p>
          <a:p>
            <a:pPr marL="0" indent="0">
              <a:buNone/>
            </a:pPr>
            <a:endParaRPr lang="en-US" dirty="0"/>
          </a:p>
        </p:txBody>
      </p:sp>
    </p:spTree>
    <p:extLst>
      <p:ext uri="{BB962C8B-B14F-4D97-AF65-F5344CB8AC3E}">
        <p14:creationId xmlns:p14="http://schemas.microsoft.com/office/powerpoint/2010/main" val="473609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Probability model</a:t>
            </a:r>
            <a:endParaRPr lang="en-US" dirty="0"/>
          </a:p>
        </p:txBody>
      </p:sp>
      <p:sp>
        <p:nvSpPr>
          <p:cNvPr id="3" name="Content Placeholder 2"/>
          <p:cNvSpPr>
            <a:spLocks noGrp="1"/>
          </p:cNvSpPr>
          <p:nvPr>
            <p:ph idx="1"/>
          </p:nvPr>
        </p:nvSpPr>
        <p:spPr/>
        <p:txBody>
          <a:bodyPr/>
          <a:lstStyle/>
          <a:p>
            <a:pPr marL="0" indent="0">
              <a:buNone/>
            </a:pPr>
            <a:r>
              <a:rPr lang="en-US" sz="3400" dirty="0" smtClean="0"/>
              <a:t>A mathematical </a:t>
            </a:r>
            <a:r>
              <a:rPr lang="en-US" sz="3400" dirty="0"/>
              <a:t>representation of a situation in which </a:t>
            </a:r>
            <a:r>
              <a:rPr lang="en-US" sz="3400" dirty="0" smtClean="0"/>
              <a:t>probabilities </a:t>
            </a:r>
            <a:r>
              <a:rPr lang="en-US" sz="3400" dirty="0"/>
              <a:t>are assigned to outcomes. </a:t>
            </a:r>
          </a:p>
          <a:p>
            <a:endParaRPr lang="en-US" dirty="0"/>
          </a:p>
        </p:txBody>
      </p:sp>
    </p:spTree>
    <p:extLst>
      <p:ext uri="{BB962C8B-B14F-4D97-AF65-F5344CB8AC3E}">
        <p14:creationId xmlns:p14="http://schemas.microsoft.com/office/powerpoint/2010/main" val="3924099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Example:</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sz="3400" dirty="0"/>
              <a:t>McDonalds is giving away toys in happy meals. There are six different toys that will be randomly placed with the meal. Create a simulation that could model the chances of getting each toy.</a:t>
            </a:r>
          </a:p>
          <a:p>
            <a:pPr marL="0" indent="0">
              <a:buNone/>
            </a:pPr>
            <a:endParaRPr lang="en-US" dirty="0"/>
          </a:p>
        </p:txBody>
      </p:sp>
    </p:spTree>
    <p:extLst>
      <p:ext uri="{BB962C8B-B14F-4D97-AF65-F5344CB8AC3E}">
        <p14:creationId xmlns:p14="http://schemas.microsoft.com/office/powerpoint/2010/main" val="468476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Solution: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400" dirty="0"/>
              <a:t>You could assign a number from 1-6 to each toy then roll a die and record the results until you have rolled each number at least once. (I did this for you already just to save time, if you want to do it there is a die in the back left cabinet!)</a:t>
            </a:r>
          </a:p>
          <a:p>
            <a:pPr marL="0" indent="0">
              <a:buNone/>
            </a:pPr>
            <a:endParaRPr lang="en-US" dirty="0" smtClean="0"/>
          </a:p>
          <a:p>
            <a:pPr marL="0" indent="0">
              <a:buNone/>
            </a:pPr>
            <a:r>
              <a:rPr lang="en-US" sz="3400" i="1" dirty="0" smtClean="0"/>
              <a:t>Results on next slide</a:t>
            </a:r>
            <a:endParaRPr lang="en-US" sz="3400" i="1" dirty="0"/>
          </a:p>
        </p:txBody>
      </p:sp>
    </p:spTree>
    <p:extLst>
      <p:ext uri="{BB962C8B-B14F-4D97-AF65-F5344CB8AC3E}">
        <p14:creationId xmlns:p14="http://schemas.microsoft.com/office/powerpoint/2010/main" val="2094990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64080"/>
            <a:ext cx="5486400" cy="4693920"/>
          </a:xfrm>
        </p:spPr>
        <p:txBody>
          <a:bodyPr>
            <a:normAutofit/>
          </a:bodyPr>
          <a:lstStyle/>
          <a:p>
            <a:pPr marL="0" indent="0">
              <a:buNone/>
            </a:pPr>
            <a:r>
              <a:rPr lang="en-US" sz="3400" dirty="0" smtClean="0"/>
              <a:t>	Roll		Frequency:</a:t>
            </a:r>
          </a:p>
          <a:p>
            <a:pPr marL="0" indent="0">
              <a:buNone/>
            </a:pPr>
            <a:r>
              <a:rPr lang="en-US" sz="3400" dirty="0" smtClean="0"/>
              <a:t>	  1:			III </a:t>
            </a:r>
          </a:p>
          <a:p>
            <a:pPr marL="0" indent="0">
              <a:buNone/>
            </a:pPr>
            <a:r>
              <a:rPr lang="en-US" sz="3400" dirty="0" smtClean="0"/>
              <a:t>	  2:</a:t>
            </a:r>
            <a:r>
              <a:rPr lang="en-US" sz="3400" dirty="0"/>
              <a:t>			</a:t>
            </a:r>
            <a:r>
              <a:rPr lang="en-US" sz="3400" dirty="0" smtClean="0"/>
              <a:t>IIII</a:t>
            </a:r>
          </a:p>
          <a:p>
            <a:pPr marL="0" indent="0">
              <a:buNone/>
            </a:pPr>
            <a:r>
              <a:rPr lang="en-US" sz="3400" dirty="0" smtClean="0"/>
              <a:t>	  3:</a:t>
            </a:r>
            <a:r>
              <a:rPr lang="en-US" sz="3400" dirty="0"/>
              <a:t>			</a:t>
            </a:r>
            <a:r>
              <a:rPr lang="en-US" sz="3400" dirty="0" smtClean="0"/>
              <a:t>II</a:t>
            </a:r>
          </a:p>
          <a:p>
            <a:pPr marL="0" indent="0">
              <a:buNone/>
            </a:pPr>
            <a:r>
              <a:rPr lang="en-US" sz="3400" dirty="0" smtClean="0"/>
              <a:t>	  4:</a:t>
            </a:r>
            <a:r>
              <a:rPr lang="en-US" sz="3400" dirty="0"/>
              <a:t>			</a:t>
            </a:r>
            <a:r>
              <a:rPr lang="en-US" sz="3400" dirty="0" smtClean="0"/>
              <a:t>I</a:t>
            </a:r>
          </a:p>
          <a:p>
            <a:pPr marL="0" indent="0">
              <a:buNone/>
            </a:pPr>
            <a:r>
              <a:rPr lang="en-US" sz="3400" dirty="0" smtClean="0"/>
              <a:t>	  5:</a:t>
            </a:r>
            <a:r>
              <a:rPr lang="en-US" sz="3400" dirty="0"/>
              <a:t>			</a:t>
            </a:r>
            <a:r>
              <a:rPr lang="en-US" sz="3400" dirty="0" smtClean="0"/>
              <a:t>II</a:t>
            </a:r>
          </a:p>
          <a:p>
            <a:pPr marL="0" indent="0">
              <a:buNone/>
            </a:pPr>
            <a:r>
              <a:rPr lang="en-US" sz="3400" dirty="0" smtClean="0"/>
              <a:t>	  6:</a:t>
            </a:r>
            <a:r>
              <a:rPr lang="en-US" sz="3400" dirty="0"/>
              <a:t>			III</a:t>
            </a:r>
          </a:p>
        </p:txBody>
      </p:sp>
      <p:sp>
        <p:nvSpPr>
          <p:cNvPr id="4" name="TextBox 3"/>
          <p:cNvSpPr txBox="1"/>
          <p:nvPr/>
        </p:nvSpPr>
        <p:spPr>
          <a:xfrm>
            <a:off x="914400" y="0"/>
            <a:ext cx="4953000" cy="1661993"/>
          </a:xfrm>
          <a:prstGeom prst="rect">
            <a:avLst/>
          </a:prstGeom>
          <a:noFill/>
        </p:spPr>
        <p:txBody>
          <a:bodyPr wrap="square" rtlCol="0">
            <a:spAutoFit/>
          </a:bodyPr>
          <a:lstStyle/>
          <a:p>
            <a:r>
              <a:rPr lang="en-US" sz="3400" dirty="0" smtClean="0"/>
              <a:t>I rolled the dice until all options showed up at least once… results below</a:t>
            </a:r>
            <a:endParaRPr lang="en-US" sz="3400" dirty="0"/>
          </a:p>
        </p:txBody>
      </p:sp>
      <p:sp>
        <p:nvSpPr>
          <p:cNvPr id="5" name="Rectangle 4"/>
          <p:cNvSpPr/>
          <p:nvPr/>
        </p:nvSpPr>
        <p:spPr>
          <a:xfrm>
            <a:off x="5867400" y="4110335"/>
            <a:ext cx="6096000" cy="2185214"/>
          </a:xfrm>
          <a:prstGeom prst="rect">
            <a:avLst/>
          </a:prstGeom>
        </p:spPr>
        <p:txBody>
          <a:bodyPr>
            <a:spAutoFit/>
          </a:bodyPr>
          <a:lstStyle/>
          <a:p>
            <a:r>
              <a:rPr lang="en-US" sz="3400" dirty="0">
                <a:latin typeface="Times New Roman" panose="02020603050405020304" pitchFamily="18" charset="0"/>
                <a:ea typeface="Times New Roman" panose="02020603050405020304" pitchFamily="18" charset="0"/>
              </a:rPr>
              <a:t>The results of this trial indicate that you would have to buy 3+4+2+1+2+3=15 happy meals in order to get all six different toys.</a:t>
            </a:r>
            <a:endParaRPr lang="en-US" sz="3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44426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Expand for Accuracy: </a:t>
            </a:r>
            <a:endParaRPr lang="en-US" dirty="0"/>
          </a:p>
        </p:txBody>
      </p:sp>
      <p:sp>
        <p:nvSpPr>
          <p:cNvPr id="3" name="Content Placeholder 2"/>
          <p:cNvSpPr>
            <a:spLocks noGrp="1"/>
          </p:cNvSpPr>
          <p:nvPr>
            <p:ph idx="1"/>
          </p:nvPr>
        </p:nvSpPr>
        <p:spPr>
          <a:xfrm>
            <a:off x="1371600" y="1691640"/>
            <a:ext cx="5013960" cy="5059680"/>
          </a:xfrm>
        </p:spPr>
        <p:txBody>
          <a:bodyPr>
            <a:normAutofit fontScale="70000" lnSpcReduction="20000"/>
          </a:bodyPr>
          <a:lstStyle/>
          <a:p>
            <a:pPr marL="0" indent="0">
              <a:buNone/>
            </a:pPr>
            <a:r>
              <a:rPr lang="en-US" sz="4900" dirty="0" smtClean="0"/>
              <a:t>Repeat </a:t>
            </a:r>
            <a:r>
              <a:rPr lang="en-US" sz="4900" dirty="0"/>
              <a:t>this exact same </a:t>
            </a:r>
            <a:r>
              <a:rPr lang="en-US" sz="4900" dirty="0" smtClean="0"/>
              <a:t>simulation multiple times. I did 25 and </a:t>
            </a:r>
            <a:r>
              <a:rPr lang="en-US" sz="4900" dirty="0"/>
              <a:t>find the average.</a:t>
            </a:r>
          </a:p>
          <a:p>
            <a:pPr marL="0" indent="0">
              <a:buNone/>
            </a:pPr>
            <a:r>
              <a:rPr lang="en-US" sz="4900" dirty="0"/>
              <a:t> </a:t>
            </a:r>
          </a:p>
          <a:p>
            <a:pPr marL="0" indent="0">
              <a:buNone/>
            </a:pPr>
            <a:r>
              <a:rPr lang="en-US" sz="4900" dirty="0"/>
              <a:t>15, 17, 10, 8, 18, 22, 10, 12, 14, 13, 11, 18, 19, 18, 10, 11, 11, 18, 19, 20, 11, 12, 10, 9, 15</a:t>
            </a:r>
          </a:p>
          <a:p>
            <a:pPr marL="0" indent="0">
              <a:buNone/>
            </a:pPr>
            <a:r>
              <a:rPr lang="en-US" sz="4900" b="1" dirty="0"/>
              <a:t> </a:t>
            </a:r>
            <a:endParaRPr lang="en-US" sz="4900" dirty="0"/>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6675120" y="3413760"/>
                <a:ext cx="5166360" cy="26555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400" b="1" i="1" smtClean="0">
                          <a:latin typeface="Cambria Math" panose="02040503050406030204" pitchFamily="18" charset="0"/>
                        </a:rPr>
                        <m:t>𝒂𝒗𝒆𝒓𝒂𝒈𝒆</m:t>
                      </m:r>
                      <m:r>
                        <a:rPr lang="en-US" sz="3400" b="1" i="1" smtClean="0">
                          <a:latin typeface="Cambria Math" panose="02040503050406030204" pitchFamily="18" charset="0"/>
                        </a:rPr>
                        <m:t>=</m:t>
                      </m:r>
                      <m:f>
                        <m:fPr>
                          <m:ctrlPr>
                            <a:rPr lang="en-US" sz="3400" b="1" i="1">
                              <a:latin typeface="Cambria Math" panose="02040503050406030204" pitchFamily="18" charset="0"/>
                            </a:rPr>
                          </m:ctrlPr>
                        </m:fPr>
                        <m:num>
                          <m:r>
                            <a:rPr lang="en-US" sz="3400" i="1">
                              <a:latin typeface="Cambria Math" panose="02040503050406030204" pitchFamily="18" charset="0"/>
                            </a:rPr>
                            <m:t>351</m:t>
                          </m:r>
                        </m:num>
                        <m:den>
                          <m:r>
                            <a:rPr lang="en-US" sz="3400" i="1">
                              <a:latin typeface="Cambria Math" panose="02040503050406030204" pitchFamily="18" charset="0"/>
                            </a:rPr>
                            <m:t>25</m:t>
                          </m:r>
                        </m:den>
                      </m:f>
                      <m:r>
                        <a:rPr lang="en-US" sz="3400" b="1" i="1">
                          <a:latin typeface="Cambria Math" panose="02040503050406030204" pitchFamily="18" charset="0"/>
                        </a:rPr>
                        <m:t>=</m:t>
                      </m:r>
                      <m:r>
                        <a:rPr lang="en-US" sz="3400" b="1" i="1">
                          <a:latin typeface="Cambria Math" panose="02040503050406030204" pitchFamily="18" charset="0"/>
                        </a:rPr>
                        <m:t>𝟏𝟒</m:t>
                      </m:r>
                      <m:r>
                        <a:rPr lang="en-US" sz="3400" b="1" i="1">
                          <a:latin typeface="Cambria Math" panose="02040503050406030204" pitchFamily="18" charset="0"/>
                        </a:rPr>
                        <m:t>.</m:t>
                      </m:r>
                      <m:r>
                        <a:rPr lang="en-US" sz="3400" b="1" i="1">
                          <a:latin typeface="Cambria Math" panose="02040503050406030204" pitchFamily="18" charset="0"/>
                        </a:rPr>
                        <m:t>𝟎𝟒</m:t>
                      </m:r>
                    </m:oMath>
                  </m:oMathPara>
                </a14:m>
                <a:r>
                  <a:rPr lang="en-US" sz="3400" b="1" dirty="0"/>
                  <a:t/>
                </a:r>
                <a:br>
                  <a:rPr lang="en-US" sz="3400" b="1" dirty="0"/>
                </a:br>
                <a:endParaRPr lang="en-US" sz="3400" dirty="0"/>
              </a:p>
              <a:p>
                <a:r>
                  <a:rPr lang="en-US" sz="3400" dirty="0"/>
                  <a:t>On average you’ll have to buy 14 happy meals in order to get all six toys. </a:t>
                </a:r>
              </a:p>
            </p:txBody>
          </p:sp>
        </mc:Choice>
        <mc:Fallback xmlns="">
          <p:sp>
            <p:nvSpPr>
              <p:cNvPr id="4" name="Rectangle 3"/>
              <p:cNvSpPr>
                <a:spLocks noRot="1" noChangeAspect="1" noMove="1" noResize="1" noEditPoints="1" noAdjustHandles="1" noChangeArrowheads="1" noChangeShapeType="1" noTextEdit="1"/>
              </p:cNvSpPr>
              <p:nvPr/>
            </p:nvSpPr>
            <p:spPr>
              <a:xfrm>
                <a:off x="6675120" y="3413760"/>
                <a:ext cx="5166360" cy="2655535"/>
              </a:xfrm>
              <a:prstGeom prst="rect">
                <a:avLst/>
              </a:prstGeom>
              <a:blipFill rotWithShape="0">
                <a:blip r:embed="rId2"/>
                <a:stretch>
                  <a:fillRect l="-3302" b="-6881"/>
                </a:stretch>
              </a:blipFill>
            </p:spPr>
            <p:txBody>
              <a:bodyPr/>
              <a:lstStyle/>
              <a:p>
                <a:r>
                  <a:rPr lang="en-US">
                    <a:noFill/>
                  </a:rPr>
                  <a:t> </a:t>
                </a:r>
              </a:p>
            </p:txBody>
          </p:sp>
        </mc:Fallback>
      </mc:AlternateContent>
    </p:spTree>
    <p:extLst>
      <p:ext uri="{BB962C8B-B14F-4D97-AF65-F5344CB8AC3E}">
        <p14:creationId xmlns:p14="http://schemas.microsoft.com/office/powerpoint/2010/main" val="394056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70" y="818805"/>
            <a:ext cx="9601200" cy="689457"/>
          </a:xfrm>
        </p:spPr>
        <p:txBody>
          <a:bodyPr/>
          <a:lstStyle/>
          <a:p>
            <a:r>
              <a:rPr lang="en-US" dirty="0" smtClean="0"/>
              <a:t>Bell Work</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033" y="1618896"/>
            <a:ext cx="10251527" cy="4903824"/>
          </a:xfrm>
          <a:prstGeom prst="rect">
            <a:avLst/>
          </a:prstGeom>
        </p:spPr>
      </p:pic>
    </p:spTree>
    <p:extLst>
      <p:ext uri="{BB962C8B-B14F-4D97-AF65-F5344CB8AC3E}">
        <p14:creationId xmlns:p14="http://schemas.microsoft.com/office/powerpoint/2010/main" val="19432009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Using Probability to Analyze Decisions</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400" dirty="0"/>
              <a:t>A company is testing the effectiveness of a new drug. 160 volunteers are split into two groups without their knowledge. 80 are given the drug and 80 given a placebo. They are then asked if they noticed an improvement in their symptoms. </a:t>
            </a:r>
            <a:endParaRPr lang="en-US" sz="3400" dirty="0" smtClean="0"/>
          </a:p>
          <a:p>
            <a:pPr marL="0" indent="0">
              <a:buNone/>
            </a:pPr>
            <a:endParaRPr lang="en-US" sz="3400" dirty="0"/>
          </a:p>
          <a:p>
            <a:pPr marL="0" indent="0">
              <a:buNone/>
            </a:pPr>
            <a:r>
              <a:rPr lang="en-US" sz="3400" dirty="0" smtClean="0"/>
              <a:t>The results are in the table on the next slide. </a:t>
            </a:r>
            <a:endParaRPr lang="en-US" sz="3400" dirty="0"/>
          </a:p>
          <a:p>
            <a:endParaRPr lang="en-US" dirty="0"/>
          </a:p>
        </p:txBody>
      </p:sp>
    </p:spTree>
    <p:extLst>
      <p:ext uri="{BB962C8B-B14F-4D97-AF65-F5344CB8AC3E}">
        <p14:creationId xmlns:p14="http://schemas.microsoft.com/office/powerpoint/2010/main" val="32069095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probability that a volunteer received the placebo given that they did not report a noticeable improvement?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69720" y="3093720"/>
                <a:ext cx="9403080" cy="3657600"/>
              </a:xfrm>
            </p:spPr>
            <p:txBody>
              <a:bodyPr>
                <a:normAutofit fontScale="32500" lnSpcReduction="20000"/>
              </a:bodyPr>
              <a:lstStyle/>
              <a:p>
                <a:pPr marL="0"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5400" i="1" smtClean="0">
                              <a:latin typeface="Cambria Math" panose="02040503050406030204" pitchFamily="18" charset="0"/>
                            </a:rPr>
                          </m:ctrlPr>
                        </m:mPr>
                        <m:mr>
                          <m:e>
                            <m:r>
                              <a:rPr lang="en-US" sz="5400" i="1">
                                <a:latin typeface="Cambria Math" panose="02040503050406030204" pitchFamily="18" charset="0"/>
                              </a:rPr>
                              <m:t>                </m:t>
                            </m:r>
                            <m:r>
                              <a:rPr lang="en-US" sz="5400" i="1">
                                <a:latin typeface="Cambria Math" panose="02040503050406030204" pitchFamily="18" charset="0"/>
                              </a:rPr>
                              <m:t>𝐼𝑚𝑝𝑟𝑜𝑣𝑒𝑑</m:t>
                            </m:r>
                          </m:e>
                          <m:e>
                            <m:r>
                              <a:rPr lang="en-US" sz="5400" i="1">
                                <a:latin typeface="Cambria Math" panose="02040503050406030204" pitchFamily="18" charset="0"/>
                              </a:rPr>
                              <m:t>          </m:t>
                            </m:r>
                            <m:r>
                              <a:rPr lang="en-US" sz="5400" i="1">
                                <a:latin typeface="Cambria Math" panose="02040503050406030204" pitchFamily="18" charset="0"/>
                              </a:rPr>
                              <m:t>𝐷𝑖𝑑</m:t>
                            </m:r>
                            <m:sSup>
                              <m:sSupPr>
                                <m:ctrlPr>
                                  <a:rPr lang="en-US" sz="5400" i="1">
                                    <a:latin typeface="Cambria Math" panose="02040503050406030204" pitchFamily="18" charset="0"/>
                                  </a:rPr>
                                </m:ctrlPr>
                              </m:sSupPr>
                              <m:e>
                                <m:r>
                                  <a:rPr lang="en-US" sz="5400" i="1">
                                    <a:latin typeface="Cambria Math" panose="02040503050406030204" pitchFamily="18" charset="0"/>
                                  </a:rPr>
                                  <m:t>𝑛</m:t>
                                </m:r>
                              </m:e>
                              <m:sup>
                                <m:r>
                                  <a:rPr lang="en-US" sz="5400" i="1">
                                    <a:latin typeface="Cambria Math" panose="02040503050406030204" pitchFamily="18" charset="0"/>
                                  </a:rPr>
                                  <m:t>′</m:t>
                                </m:r>
                              </m:sup>
                            </m:sSup>
                            <m:r>
                              <a:rPr lang="en-US" sz="5400" i="1">
                                <a:latin typeface="Cambria Math" panose="02040503050406030204" pitchFamily="18" charset="0"/>
                              </a:rPr>
                              <m:t>𝑡</m:t>
                            </m:r>
                            <m:r>
                              <a:rPr lang="en-US" sz="5400" i="1">
                                <a:latin typeface="Cambria Math" panose="02040503050406030204" pitchFamily="18" charset="0"/>
                              </a:rPr>
                              <m:t>  </m:t>
                            </m:r>
                            <m:r>
                              <a:rPr lang="en-US" sz="5400" i="1">
                                <a:latin typeface="Cambria Math" panose="02040503050406030204" pitchFamily="18" charset="0"/>
                              </a:rPr>
                              <m:t>𝐼𝑚𝑝𝑟𝑜𝑣𝑒</m:t>
                            </m:r>
                          </m:e>
                          <m:e>
                            <m:r>
                              <a:rPr lang="en-US" sz="5400" i="1">
                                <a:latin typeface="Cambria Math" panose="02040503050406030204" pitchFamily="18" charset="0"/>
                              </a:rPr>
                              <m:t>         </m:t>
                            </m:r>
                            <m:r>
                              <a:rPr lang="en-US" sz="5400" i="1">
                                <a:latin typeface="Cambria Math" panose="02040503050406030204" pitchFamily="18" charset="0"/>
                              </a:rPr>
                              <m:t>𝑇𝑜𝑡𝑎𝑙</m:t>
                            </m:r>
                          </m:e>
                        </m:mr>
                      </m:m>
                    </m:oMath>
                  </m:oMathPara>
                </a14:m>
                <a:endParaRPr lang="en-US" sz="5400" dirty="0" smtClean="0"/>
              </a:p>
              <a:p>
                <a:pPr marL="0"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5400" i="1">
                              <a:latin typeface="Cambria Math" panose="02040503050406030204" pitchFamily="18" charset="0"/>
                            </a:rPr>
                          </m:ctrlPr>
                        </m:mPr>
                        <m:mr>
                          <m:e>
                            <m:r>
                              <a:rPr lang="en-US" sz="5400" i="1">
                                <a:latin typeface="Cambria Math" panose="02040503050406030204" pitchFamily="18" charset="0"/>
                              </a:rPr>
                              <m:t>𝐷𝑟𝑢𝑔</m:t>
                            </m:r>
                          </m:e>
                          <m:e>
                            <m:r>
                              <a:rPr lang="en-US" sz="5400" i="1">
                                <a:latin typeface="Cambria Math" panose="02040503050406030204" pitchFamily="18" charset="0"/>
                              </a:rPr>
                              <m:t>                        67</m:t>
                            </m:r>
                          </m:e>
                          <m:e>
                            <m:r>
                              <a:rPr lang="en-US" sz="5400" i="1">
                                <a:latin typeface="Cambria Math" panose="02040503050406030204" pitchFamily="18" charset="0"/>
                              </a:rPr>
                              <m:t>                         13                          </m:t>
                            </m:r>
                          </m:e>
                        </m:mr>
                        <m:mr>
                          <m:e>
                            <m:r>
                              <a:rPr lang="en-US" sz="5400" i="1">
                                <a:latin typeface="Cambria Math" panose="02040503050406030204" pitchFamily="18" charset="0"/>
                              </a:rPr>
                              <m:t>𝑃𝑙𝑎𝑐𝑒𝑏𝑜</m:t>
                            </m:r>
                          </m:e>
                          <m:e>
                            <m:r>
                              <a:rPr lang="en-US" sz="5400" i="1">
                                <a:latin typeface="Cambria Math" panose="02040503050406030204" pitchFamily="18" charset="0"/>
                              </a:rPr>
                              <m:t>                        24</m:t>
                            </m:r>
                          </m:e>
                          <m:e>
                            <m:r>
                              <a:rPr lang="en-US" sz="5400" i="1">
                                <a:latin typeface="Cambria Math" panose="02040503050406030204" pitchFamily="18" charset="0"/>
                              </a:rPr>
                              <m:t>                              56                               </m:t>
                            </m:r>
                          </m:e>
                        </m:mr>
                        <m:mr>
                          <m:e>
                            <m:r>
                              <a:rPr lang="en-US" sz="5400" i="1">
                                <a:latin typeface="Cambria Math" panose="02040503050406030204" pitchFamily="18" charset="0"/>
                              </a:rPr>
                              <m:t>𝑇𝑜𝑡𝑎𝑙</m:t>
                            </m:r>
                          </m:e>
                          <m:e>
                            <m:r>
                              <a:rPr lang="en-US" sz="5400" i="1">
                                <a:latin typeface="Cambria Math" panose="02040503050406030204" pitchFamily="18" charset="0"/>
                              </a:rPr>
                              <m:t>                        91</m:t>
                            </m:r>
                          </m:e>
                          <m:e>
                            <m:r>
                              <a:rPr lang="en-US" sz="5400" i="1">
                                <a:latin typeface="Cambria Math" panose="02040503050406030204" pitchFamily="18" charset="0"/>
                              </a:rPr>
                              <m:t>                            69                             </m:t>
                            </m:r>
                          </m:e>
                        </m:mr>
                      </m:m>
                      <m:m>
                        <m:mPr>
                          <m:mcs>
                            <m:mc>
                              <m:mcPr>
                                <m:count m:val="1"/>
                                <m:mcJc m:val="center"/>
                              </m:mcPr>
                            </m:mc>
                          </m:mcs>
                          <m:ctrlPr>
                            <a:rPr lang="en-US" sz="5400" i="1">
                              <a:latin typeface="Cambria Math" panose="02040503050406030204" pitchFamily="18" charset="0"/>
                            </a:rPr>
                          </m:ctrlPr>
                        </m:mPr>
                        <m:mr>
                          <m:e>
                            <m:r>
                              <a:rPr lang="en-US" sz="5400" i="1">
                                <a:latin typeface="Cambria Math" panose="02040503050406030204" pitchFamily="18" charset="0"/>
                              </a:rPr>
                              <m:t>  80                               </m:t>
                            </m:r>
                          </m:e>
                        </m:mr>
                        <m:mr>
                          <m:e>
                            <m:r>
                              <a:rPr lang="en-US" sz="5400" i="1">
                                <a:latin typeface="Cambria Math" panose="02040503050406030204" pitchFamily="18" charset="0"/>
                              </a:rPr>
                              <m:t>80                            </m:t>
                            </m:r>
                          </m:e>
                        </m:mr>
                        <m:mr>
                          <m:e>
                            <m:r>
                              <a:rPr lang="en-US" sz="5400" i="1">
                                <a:latin typeface="Cambria Math" panose="02040503050406030204" pitchFamily="18" charset="0"/>
                              </a:rPr>
                              <m:t>160                             </m:t>
                            </m:r>
                          </m:e>
                        </m:mr>
                      </m:m>
                    </m:oMath>
                  </m:oMathPara>
                </a14:m>
                <a:endParaRPr lang="en-US" sz="5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69720" y="3093720"/>
                <a:ext cx="9403080" cy="3657600"/>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726246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371600"/>
                <a:ext cx="9601200" cy="525780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3400" b="1" i="1" smtClean="0">
                          <a:latin typeface="Cambria Math" panose="02040503050406030204" pitchFamily="18" charset="0"/>
                        </a:rPr>
                        <m:t>𝐏</m:t>
                      </m:r>
                      <m:d>
                        <m:dPr>
                          <m:ctrlPr>
                            <a:rPr lang="en-US" sz="3400" b="1" i="1">
                              <a:latin typeface="Cambria Math" panose="02040503050406030204" pitchFamily="18" charset="0"/>
                            </a:rPr>
                          </m:ctrlPr>
                        </m:dPr>
                        <m:e>
                          <m:r>
                            <a:rPr lang="en-US" sz="3400" b="1" i="1">
                              <a:latin typeface="Cambria Math" panose="02040503050406030204" pitchFamily="18" charset="0"/>
                            </a:rPr>
                            <m:t>𝐢𝐦𝐩𝐫𝐨𝐯𝐞𝐦𝐞𝐧𝐭</m:t>
                          </m:r>
                        </m:e>
                        <m:e>
                          <m:r>
                            <a:rPr lang="en-US" sz="3400" b="1" i="1">
                              <a:latin typeface="Cambria Math" panose="02040503050406030204" pitchFamily="18" charset="0"/>
                            </a:rPr>
                            <m:t>𝐝𝐫𝐮𝐠</m:t>
                          </m:r>
                        </m:e>
                      </m:d>
                      <m:r>
                        <a:rPr lang="en-US" sz="3400" b="1">
                          <a:latin typeface="Cambria Math" panose="02040503050406030204" pitchFamily="18" charset="0"/>
                        </a:rPr>
                        <m:t>=</m:t>
                      </m:r>
                    </m:oMath>
                  </m:oMathPara>
                </a14:m>
                <a:endParaRPr lang="en-US" sz="3400" b="1" dirty="0" smtClean="0"/>
              </a:p>
              <a:p>
                <a:pPr marL="0" indent="0">
                  <a:buNone/>
                </a:pPr>
                <a:endParaRPr lang="en-US" sz="3400" b="1" i="1" dirty="0" smtClean="0"/>
              </a:p>
              <a:p>
                <a:pPr marL="0" indent="0">
                  <a:buNone/>
                </a:pPr>
                <a14:m>
                  <m:oMathPara xmlns:m="http://schemas.openxmlformats.org/officeDocument/2006/math">
                    <m:oMathParaPr>
                      <m:jc m:val="centerGroup"/>
                    </m:oMathParaPr>
                    <m:oMath xmlns:m="http://schemas.openxmlformats.org/officeDocument/2006/math">
                      <m:f>
                        <m:fPr>
                          <m:ctrlPr>
                            <a:rPr lang="en-US" sz="3400" b="1" i="1">
                              <a:latin typeface="Cambria Math" panose="02040503050406030204" pitchFamily="18" charset="0"/>
                            </a:rPr>
                          </m:ctrlPr>
                        </m:fPr>
                        <m:num>
                          <m:r>
                            <a:rPr lang="en-US" sz="3400" b="1" i="1">
                              <a:latin typeface="Cambria Math" panose="02040503050406030204" pitchFamily="18" charset="0"/>
                            </a:rPr>
                            <m:t># </m:t>
                          </m:r>
                          <m:r>
                            <a:rPr lang="en-US" sz="3400" b="1" i="1">
                              <a:latin typeface="Cambria Math" panose="02040503050406030204" pitchFamily="18" charset="0"/>
                            </a:rPr>
                            <m:t>𝒐𝒇</m:t>
                          </m:r>
                          <m:r>
                            <a:rPr lang="en-US" sz="3400" b="1" i="1">
                              <a:latin typeface="Cambria Math" panose="02040503050406030204" pitchFamily="18" charset="0"/>
                            </a:rPr>
                            <m:t> </m:t>
                          </m:r>
                          <m:r>
                            <a:rPr lang="en-US" sz="3400" b="1" i="1">
                              <a:latin typeface="Cambria Math" panose="02040503050406030204" pitchFamily="18" charset="0"/>
                            </a:rPr>
                            <m:t>𝒗𝒐𝒍𝒖𝒏𝒕𝒆𝒆𝒓𝒔</m:t>
                          </m:r>
                          <m:r>
                            <a:rPr lang="en-US" sz="3400" b="1" i="1">
                              <a:latin typeface="Cambria Math" panose="02040503050406030204" pitchFamily="18" charset="0"/>
                            </a:rPr>
                            <m:t> </m:t>
                          </m:r>
                          <m:r>
                            <a:rPr lang="en-US" sz="3400" b="1" i="1">
                              <a:latin typeface="Cambria Math" panose="02040503050406030204" pitchFamily="18" charset="0"/>
                            </a:rPr>
                            <m:t>𝒘𝒉𝒐</m:t>
                          </m:r>
                          <m:r>
                            <a:rPr lang="en-US" sz="3400" b="1" i="1">
                              <a:latin typeface="Cambria Math" panose="02040503050406030204" pitchFamily="18" charset="0"/>
                            </a:rPr>
                            <m:t> </m:t>
                          </m:r>
                          <m:r>
                            <a:rPr lang="en-US" sz="3400" b="1" i="1">
                              <a:latin typeface="Cambria Math" panose="02040503050406030204" pitchFamily="18" charset="0"/>
                            </a:rPr>
                            <m:t>𝒊𝒎𝒑𝒓𝒐𝒗𝒆𝒅</m:t>
                          </m:r>
                          <m:r>
                            <a:rPr lang="en-US" sz="3400" b="1" i="1">
                              <a:latin typeface="Cambria Math" panose="02040503050406030204" pitchFamily="18" charset="0"/>
                            </a:rPr>
                            <m:t> </m:t>
                          </m:r>
                          <m:r>
                            <a:rPr lang="en-US" sz="3400" b="1" i="1">
                              <a:latin typeface="Cambria Math" panose="02040503050406030204" pitchFamily="18" charset="0"/>
                            </a:rPr>
                            <m:t>𝒘𝒊𝒕𝒉</m:t>
                          </m:r>
                          <m:r>
                            <a:rPr lang="en-US" sz="3400" b="1" i="1">
                              <a:latin typeface="Cambria Math" panose="02040503050406030204" pitchFamily="18" charset="0"/>
                            </a:rPr>
                            <m:t> </m:t>
                          </m:r>
                          <m:r>
                            <a:rPr lang="en-US" sz="3400" b="1" i="1">
                              <a:latin typeface="Cambria Math" panose="02040503050406030204" pitchFamily="18" charset="0"/>
                            </a:rPr>
                            <m:t>𝒅𝒓𝒖𝒈</m:t>
                          </m:r>
                        </m:num>
                        <m:den>
                          <m:r>
                            <a:rPr lang="en-US" sz="3400" b="1" i="1">
                              <a:latin typeface="Cambria Math" panose="02040503050406030204" pitchFamily="18" charset="0"/>
                            </a:rPr>
                            <m:t># </m:t>
                          </m:r>
                          <m:r>
                            <a:rPr lang="en-US" sz="3400" b="1" i="1">
                              <a:latin typeface="Cambria Math" panose="02040503050406030204" pitchFamily="18" charset="0"/>
                            </a:rPr>
                            <m:t>𝒐𝒇</m:t>
                          </m:r>
                          <m:r>
                            <a:rPr lang="en-US" sz="3400" b="1" i="1">
                              <a:latin typeface="Cambria Math" panose="02040503050406030204" pitchFamily="18" charset="0"/>
                            </a:rPr>
                            <m:t> </m:t>
                          </m:r>
                          <m:r>
                            <a:rPr lang="en-US" sz="3400" b="1" i="1">
                              <a:latin typeface="Cambria Math" panose="02040503050406030204" pitchFamily="18" charset="0"/>
                            </a:rPr>
                            <m:t>𝒗𝒐𝒍𝒖𝒏𝒕𝒆𝒆𝒓𝒔</m:t>
                          </m:r>
                          <m:r>
                            <a:rPr lang="en-US" sz="3400" b="1" i="1">
                              <a:latin typeface="Cambria Math" panose="02040503050406030204" pitchFamily="18" charset="0"/>
                            </a:rPr>
                            <m:t> </m:t>
                          </m:r>
                          <m:r>
                            <a:rPr lang="en-US" sz="3400" b="1" i="1">
                              <a:latin typeface="Cambria Math" panose="02040503050406030204" pitchFamily="18" charset="0"/>
                            </a:rPr>
                            <m:t>𝒘𝒉𝒐</m:t>
                          </m:r>
                          <m:r>
                            <a:rPr lang="en-US" sz="3400" b="1" i="1">
                              <a:latin typeface="Cambria Math" panose="02040503050406030204" pitchFamily="18" charset="0"/>
                            </a:rPr>
                            <m:t> </m:t>
                          </m:r>
                          <m:r>
                            <a:rPr lang="en-US" sz="3400" b="1" i="1">
                              <a:latin typeface="Cambria Math" panose="02040503050406030204" pitchFamily="18" charset="0"/>
                            </a:rPr>
                            <m:t>𝒓𝒆𝒄𝒆𝒊𝒗𝒆𝒅</m:t>
                          </m:r>
                          <m:r>
                            <a:rPr lang="en-US" sz="3400" b="1" i="1">
                              <a:latin typeface="Cambria Math" panose="02040503050406030204" pitchFamily="18" charset="0"/>
                            </a:rPr>
                            <m:t> </m:t>
                          </m:r>
                          <m:r>
                            <a:rPr lang="en-US" sz="3400" b="1" i="1">
                              <a:latin typeface="Cambria Math" panose="02040503050406030204" pitchFamily="18" charset="0"/>
                            </a:rPr>
                            <m:t>𝒕𝒉𝒆</m:t>
                          </m:r>
                          <m:r>
                            <a:rPr lang="en-US" sz="3400" b="1" i="1">
                              <a:latin typeface="Cambria Math" panose="02040503050406030204" pitchFamily="18" charset="0"/>
                            </a:rPr>
                            <m:t> </m:t>
                          </m:r>
                          <m:r>
                            <a:rPr lang="en-US" sz="3400" b="1" i="1">
                              <a:latin typeface="Cambria Math" panose="02040503050406030204" pitchFamily="18" charset="0"/>
                            </a:rPr>
                            <m:t>𝒅𝒓𝒖𝒈</m:t>
                          </m:r>
                        </m:den>
                      </m:f>
                    </m:oMath>
                  </m:oMathPara>
                </a14:m>
                <a:endParaRPr lang="en-US" sz="3400" b="1" i="1" dirty="0" smtClean="0"/>
              </a:p>
              <a:p>
                <a:pPr marL="0" indent="0">
                  <a:buNone/>
                </a:pPr>
                <a:endParaRPr lang="en-US" sz="3400" b="1" i="1" dirty="0" smtClean="0"/>
              </a:p>
              <a:p>
                <a:pPr marL="0" indent="0">
                  <a:buNone/>
                </a:pPr>
                <a14:m>
                  <m:oMathPara xmlns:m="http://schemas.openxmlformats.org/officeDocument/2006/math">
                    <m:oMathParaPr>
                      <m:jc m:val="centerGroup"/>
                    </m:oMathParaPr>
                    <m:oMath xmlns:m="http://schemas.openxmlformats.org/officeDocument/2006/math">
                      <m:r>
                        <a:rPr lang="en-US" sz="3400" b="1" i="1">
                          <a:latin typeface="Cambria Math" panose="02040503050406030204" pitchFamily="18" charset="0"/>
                        </a:rPr>
                        <m:t>=</m:t>
                      </m:r>
                      <m:f>
                        <m:fPr>
                          <m:ctrlPr>
                            <a:rPr lang="en-US" sz="3400" b="1" i="1">
                              <a:latin typeface="Cambria Math" panose="02040503050406030204" pitchFamily="18" charset="0"/>
                            </a:rPr>
                          </m:ctrlPr>
                        </m:fPr>
                        <m:num>
                          <m:r>
                            <a:rPr lang="en-US" sz="3400" b="1" i="1">
                              <a:latin typeface="Cambria Math" panose="02040503050406030204" pitchFamily="18" charset="0"/>
                            </a:rPr>
                            <m:t>𝟔𝟕</m:t>
                          </m:r>
                        </m:num>
                        <m:den>
                          <m:r>
                            <a:rPr lang="en-US" sz="3400" b="1" i="1">
                              <a:latin typeface="Cambria Math" panose="02040503050406030204" pitchFamily="18" charset="0"/>
                            </a:rPr>
                            <m:t>𝟖𝟎</m:t>
                          </m:r>
                        </m:den>
                      </m:f>
                      <m:r>
                        <a:rPr lang="en-US" sz="3400" b="1" i="1">
                          <a:latin typeface="Cambria Math" panose="02040503050406030204" pitchFamily="18" charset="0"/>
                        </a:rPr>
                        <m:t>=</m:t>
                      </m:r>
                      <m:r>
                        <a:rPr lang="en-US" sz="3400" b="1" i="1">
                          <a:latin typeface="Cambria Math" panose="02040503050406030204" pitchFamily="18" charset="0"/>
                        </a:rPr>
                        <m:t>𝟎</m:t>
                      </m:r>
                      <m:r>
                        <a:rPr lang="en-US" sz="3400" b="1" i="1">
                          <a:latin typeface="Cambria Math" panose="02040503050406030204" pitchFamily="18" charset="0"/>
                        </a:rPr>
                        <m:t>.</m:t>
                      </m:r>
                      <m:r>
                        <a:rPr lang="en-US" sz="3400" b="1" i="1">
                          <a:latin typeface="Cambria Math" panose="02040503050406030204" pitchFamily="18" charset="0"/>
                        </a:rPr>
                        <m:t>𝟖𝟑𝟕𝟓</m:t>
                      </m:r>
                    </m:oMath>
                  </m:oMathPara>
                </a14:m>
                <a:endParaRPr lang="en-US" sz="3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371600"/>
                <a:ext cx="9601200" cy="5257800"/>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49935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probability that a volunteer received the placebo given that they did not report a noticeable improvement?</a:t>
            </a:r>
          </a:p>
        </p:txBody>
      </p:sp>
    </p:spTree>
    <p:extLst>
      <p:ext uri="{BB962C8B-B14F-4D97-AF65-F5344CB8AC3E}">
        <p14:creationId xmlns:p14="http://schemas.microsoft.com/office/powerpoint/2010/main" val="1384730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probability that a volunteer received the placebo given that they did not report a noticeable improvement?</a:t>
            </a:r>
          </a:p>
        </p:txBody>
      </p:sp>
      <mc:AlternateContent xmlns:mc="http://schemas.openxmlformats.org/markup-compatibility/2006" xmlns:a14="http://schemas.microsoft.com/office/drawing/2010/main">
        <mc:Choice Requires="a14">
          <p:sp>
            <p:nvSpPr>
              <p:cNvPr id="3" name="Rectangle 2"/>
              <p:cNvSpPr/>
              <p:nvPr/>
            </p:nvSpPr>
            <p:spPr>
              <a:xfrm>
                <a:off x="1234440" y="2887762"/>
                <a:ext cx="10698480" cy="330770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400" b="1" i="1">
                          <a:latin typeface="Cambria Math" panose="02040503050406030204" pitchFamily="18" charset="0"/>
                          <a:ea typeface="Times New Roman" panose="02020603050405020304" pitchFamily="18" charset="0"/>
                        </a:rPr>
                        <m:t>𝑷</m:t>
                      </m:r>
                      <m:r>
                        <a:rPr lang="en-US" sz="3400" b="1" i="1">
                          <a:latin typeface="Cambria Math" panose="02040503050406030204" pitchFamily="18" charset="0"/>
                          <a:ea typeface="Times New Roman" panose="02020603050405020304" pitchFamily="18" charset="0"/>
                        </a:rPr>
                        <m:t>(</m:t>
                      </m:r>
                      <m:r>
                        <a:rPr lang="en-US" sz="3400" b="1" i="1">
                          <a:latin typeface="Cambria Math" panose="02040503050406030204" pitchFamily="18" charset="0"/>
                          <a:ea typeface="Times New Roman" panose="02020603050405020304" pitchFamily="18" charset="0"/>
                        </a:rPr>
                        <m:t>𝒑𝒍𝒂𝒄𝒆𝒃𝒐</m:t>
                      </m:r>
                      <m:r>
                        <a:rPr lang="en-US" sz="3400" b="1" i="1">
                          <a:latin typeface="Cambria Math" panose="02040503050406030204" pitchFamily="18" charset="0"/>
                          <a:ea typeface="Times New Roman" panose="02020603050405020304" pitchFamily="18" charset="0"/>
                        </a:rPr>
                        <m:t>| </m:t>
                      </m:r>
                      <m:r>
                        <a:rPr lang="en-US" sz="3400" b="1" i="1">
                          <a:latin typeface="Cambria Math" panose="02040503050406030204" pitchFamily="18" charset="0"/>
                          <a:ea typeface="Times New Roman" panose="02020603050405020304" pitchFamily="18" charset="0"/>
                        </a:rPr>
                        <m:t>𝒏𝒐𝒕</m:t>
                      </m:r>
                      <m:r>
                        <a:rPr lang="en-US" sz="3400" b="1" i="1">
                          <a:latin typeface="Cambria Math" panose="02040503050406030204" pitchFamily="18" charset="0"/>
                          <a:ea typeface="Times New Roman" panose="02020603050405020304" pitchFamily="18" charset="0"/>
                        </a:rPr>
                        <m:t> </m:t>
                      </m:r>
                      <m:r>
                        <a:rPr lang="en-US" sz="3400" b="1" i="1">
                          <a:latin typeface="Cambria Math" panose="02040503050406030204" pitchFamily="18" charset="0"/>
                          <a:ea typeface="Times New Roman" panose="02020603050405020304" pitchFamily="18" charset="0"/>
                        </a:rPr>
                        <m:t>𝒊𝒎𝒑𝒓𝒐𝒗𝒆𝒎𝒆𝒏𝒕</m:t>
                      </m:r>
                      <m:r>
                        <a:rPr lang="en-US" sz="3400" b="1" i="1">
                          <a:latin typeface="Cambria Math" panose="02040503050406030204" pitchFamily="18" charset="0"/>
                          <a:ea typeface="Times New Roman" panose="02020603050405020304" pitchFamily="18" charset="0"/>
                        </a:rPr>
                        <m:t>)=</m:t>
                      </m:r>
                    </m:oMath>
                  </m:oMathPara>
                </a14:m>
                <a:endParaRPr lang="en-US" sz="3400" dirty="0">
                  <a:effectLst/>
                  <a:latin typeface="Times New Roman" panose="02020603050405020304" pitchFamily="18" charset="0"/>
                  <a:ea typeface="Times New Roman" panose="02020603050405020304" pitchFamily="18" charset="0"/>
                </a:endParaRPr>
              </a:p>
              <a:p>
                <a:pPr algn="ctr"/>
                <a:r>
                  <a:rPr lang="en-US" sz="3400" b="1" dirty="0">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US" sz="3400" b="1" i="1">
                            <a:effectLst/>
                            <a:latin typeface="Cambria Math" panose="02040503050406030204" pitchFamily="18" charset="0"/>
                            <a:ea typeface="Times New Roman" panose="02020603050405020304" pitchFamily="18" charset="0"/>
                          </a:rPr>
                        </m:ctrlPr>
                      </m:fPr>
                      <m:num>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𝒐𝒇</m:t>
                        </m:r>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𝒗𝒐𝒍𝒖𝒏𝒕𝒆𝒆𝒓𝒔</m:t>
                        </m:r>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𝒕𝒐𝒐𝒌</m:t>
                        </m:r>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𝒑𝒍𝒂𝒄𝒆𝒃𝒐</m:t>
                        </m:r>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𝒂𝒏𝒅</m:t>
                        </m:r>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𝒅𝒊𝒅</m:t>
                        </m:r>
                        <m:sSup>
                          <m:sSupPr>
                            <m:ctrlPr>
                              <a:rPr lang="en-US" sz="3400" b="1" i="1">
                                <a:effectLst/>
                                <a:latin typeface="Cambria Math" panose="02040503050406030204" pitchFamily="18" charset="0"/>
                                <a:ea typeface="Times New Roman" panose="02020603050405020304" pitchFamily="18" charset="0"/>
                              </a:rPr>
                            </m:ctrlPr>
                          </m:sSupPr>
                          <m:e>
                            <m:r>
                              <a:rPr lang="en-US" sz="3400" b="1" i="1">
                                <a:effectLst/>
                                <a:latin typeface="Cambria Math" panose="02040503050406030204" pitchFamily="18" charset="0"/>
                                <a:ea typeface="Times New Roman" panose="02020603050405020304" pitchFamily="18" charset="0"/>
                              </a:rPr>
                              <m:t>𝒏</m:t>
                            </m:r>
                          </m:e>
                          <m:sup>
                            <m:r>
                              <a:rPr lang="en-US" sz="3400" b="1" i="1">
                                <a:effectLst/>
                                <a:latin typeface="Cambria Math" panose="02040503050406030204" pitchFamily="18" charset="0"/>
                                <a:ea typeface="Times New Roman" panose="02020603050405020304" pitchFamily="18" charset="0"/>
                              </a:rPr>
                              <m:t>′</m:t>
                            </m:r>
                          </m:sup>
                        </m:sSup>
                        <m:r>
                          <a:rPr lang="en-US" sz="3400" b="1" i="1">
                            <a:effectLst/>
                            <a:latin typeface="Cambria Math" panose="02040503050406030204" pitchFamily="18" charset="0"/>
                            <a:ea typeface="Times New Roman" panose="02020603050405020304" pitchFamily="18" charset="0"/>
                          </a:rPr>
                          <m:t>𝒕</m:t>
                        </m:r>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𝒊𝒎𝒑𝒓𝒐𝒗𝒆𝒅</m:t>
                        </m:r>
                      </m:num>
                      <m:den>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𝒐𝒇</m:t>
                        </m:r>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𝒑𝒆𝒐𝒑𝒍𝒆</m:t>
                        </m:r>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𝒘𝒉𝒐</m:t>
                        </m:r>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𝒅𝒊𝒅</m:t>
                        </m:r>
                        <m:sSup>
                          <m:sSupPr>
                            <m:ctrlPr>
                              <a:rPr lang="en-US" sz="3400" b="1" i="1">
                                <a:effectLst/>
                                <a:latin typeface="Cambria Math" panose="02040503050406030204" pitchFamily="18" charset="0"/>
                                <a:ea typeface="Times New Roman" panose="02020603050405020304" pitchFamily="18" charset="0"/>
                              </a:rPr>
                            </m:ctrlPr>
                          </m:sSupPr>
                          <m:e>
                            <m:r>
                              <a:rPr lang="en-US" sz="3400" b="1" i="1">
                                <a:effectLst/>
                                <a:latin typeface="Cambria Math" panose="02040503050406030204" pitchFamily="18" charset="0"/>
                                <a:ea typeface="Times New Roman" panose="02020603050405020304" pitchFamily="18" charset="0"/>
                              </a:rPr>
                              <m:t>𝒏</m:t>
                            </m:r>
                          </m:e>
                          <m:sup>
                            <m:r>
                              <a:rPr lang="en-US" sz="3400" b="1" i="1">
                                <a:effectLst/>
                                <a:latin typeface="Cambria Math" panose="02040503050406030204" pitchFamily="18" charset="0"/>
                                <a:ea typeface="Times New Roman" panose="02020603050405020304" pitchFamily="18" charset="0"/>
                              </a:rPr>
                              <m:t>′</m:t>
                            </m:r>
                          </m:sup>
                        </m:sSup>
                        <m:r>
                          <a:rPr lang="en-US" sz="3400" b="1" i="1">
                            <a:effectLst/>
                            <a:latin typeface="Cambria Math" panose="02040503050406030204" pitchFamily="18" charset="0"/>
                            <a:ea typeface="Times New Roman" panose="02020603050405020304" pitchFamily="18" charset="0"/>
                          </a:rPr>
                          <m:t>𝒕</m:t>
                        </m:r>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𝒊𝒎𝒑𝒓𝒐𝒗𝒆</m:t>
                        </m:r>
                      </m:den>
                    </m:f>
                  </m:oMath>
                </a14:m>
                <a:endParaRPr lang="en-US" sz="3400" b="1" dirty="0" smtClean="0">
                  <a:effectLst/>
                  <a:latin typeface="Times New Roman" panose="02020603050405020304" pitchFamily="18" charset="0"/>
                  <a:ea typeface="Times New Roman" panose="02020603050405020304" pitchFamily="18" charset="0"/>
                </a:endParaRPr>
              </a:p>
              <a:p>
                <a:pPr algn="ctr"/>
                <a:endParaRPr lang="en-US" sz="3400" b="1" dirty="0">
                  <a:latin typeface="Times New Roman" panose="02020603050405020304" pitchFamily="18" charset="0"/>
                  <a:ea typeface="Times New Roman" panose="02020603050405020304" pitchFamily="18" charset="0"/>
                </a:endParaRPr>
              </a:p>
              <a:p>
                <a:pPr algn="ctr"/>
                <a:r>
                  <a:rPr lang="en-US" sz="3400" b="1" dirty="0" smtClean="0">
                    <a:effectLst/>
                    <a:latin typeface="Times New Roman" panose="02020603050405020304" pitchFamily="18" charset="0"/>
                    <a:ea typeface="Times New Roman" panose="02020603050405020304" pitchFamily="18" charset="0"/>
                  </a:rPr>
                  <a:t>=</a:t>
                </a:r>
                <a14:m>
                  <m:oMath xmlns:m="http://schemas.openxmlformats.org/officeDocument/2006/math">
                    <m:f>
                      <m:fPr>
                        <m:ctrlPr>
                          <a:rPr lang="en-US" sz="3400" b="1" i="1">
                            <a:effectLst/>
                            <a:latin typeface="Cambria Math" panose="02040503050406030204" pitchFamily="18" charset="0"/>
                            <a:ea typeface="Times New Roman" panose="02020603050405020304" pitchFamily="18" charset="0"/>
                          </a:rPr>
                        </m:ctrlPr>
                      </m:fPr>
                      <m:num>
                        <m:r>
                          <a:rPr lang="en-US" sz="3400" b="1" i="1">
                            <a:effectLst/>
                            <a:latin typeface="Cambria Math" panose="02040503050406030204" pitchFamily="18" charset="0"/>
                            <a:ea typeface="Times New Roman" panose="02020603050405020304" pitchFamily="18" charset="0"/>
                          </a:rPr>
                          <m:t>𝟓𝟔</m:t>
                        </m:r>
                      </m:num>
                      <m:den>
                        <m:r>
                          <a:rPr lang="en-US" sz="3400" b="1" i="1">
                            <a:effectLst/>
                            <a:latin typeface="Cambria Math" panose="02040503050406030204" pitchFamily="18" charset="0"/>
                            <a:ea typeface="Times New Roman" panose="02020603050405020304" pitchFamily="18" charset="0"/>
                          </a:rPr>
                          <m:t>𝟔𝟗</m:t>
                        </m:r>
                      </m:den>
                    </m:f>
                    <m:r>
                      <a:rPr lang="en-US" sz="3400" b="1" i="1">
                        <a:effectLst/>
                        <a:latin typeface="Cambria Math" panose="02040503050406030204" pitchFamily="18" charset="0"/>
                        <a:ea typeface="Times New Roman" panose="02020603050405020304" pitchFamily="18" charset="0"/>
                      </a:rPr>
                      <m:t>=</m:t>
                    </m:r>
                    <m:r>
                      <a:rPr lang="en-US" sz="3400" b="1" i="1">
                        <a:effectLst/>
                        <a:latin typeface="Cambria Math" panose="02040503050406030204" pitchFamily="18" charset="0"/>
                        <a:ea typeface="Times New Roman" panose="02020603050405020304" pitchFamily="18" charset="0"/>
                      </a:rPr>
                      <m:t>𝟎</m:t>
                    </m:r>
                    <m:r>
                      <a:rPr lang="en-US" sz="3400" b="1" i="1">
                        <a:effectLst/>
                        <a:latin typeface="Cambria Math" panose="02040503050406030204" pitchFamily="18" charset="0"/>
                        <a:ea typeface="Times New Roman" panose="02020603050405020304" pitchFamily="18" charset="0"/>
                      </a:rPr>
                      <m:t>.</m:t>
                    </m:r>
                    <m:r>
                      <a:rPr lang="en-US" sz="3400" b="1" i="1">
                        <a:effectLst/>
                        <a:latin typeface="Cambria Math" panose="02040503050406030204" pitchFamily="18" charset="0"/>
                        <a:ea typeface="Times New Roman" panose="02020603050405020304" pitchFamily="18" charset="0"/>
                      </a:rPr>
                      <m:t>𝟖𝟏𝟏𝟔</m:t>
                    </m:r>
                  </m:oMath>
                </a14:m>
                <a:endParaRPr lang="en-US" sz="3400" dirty="0">
                  <a:effectLst/>
                  <a:latin typeface="Times New Roman" panose="02020603050405020304" pitchFamily="18" charset="0"/>
                  <a:ea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234440" y="2887762"/>
                <a:ext cx="10698480" cy="3307700"/>
              </a:xfrm>
              <a:prstGeom prst="rect">
                <a:avLst/>
              </a:prstGeom>
              <a:blipFill rotWithShape="0">
                <a:blip r:embed="rId2"/>
                <a:stretch>
                  <a:fillRect b="-1845"/>
                </a:stretch>
              </a:blipFill>
            </p:spPr>
            <p:txBody>
              <a:bodyPr/>
              <a:lstStyle/>
              <a:p>
                <a:r>
                  <a:rPr lang="en-US">
                    <a:noFill/>
                  </a:rPr>
                  <a:t> </a:t>
                </a:r>
              </a:p>
            </p:txBody>
          </p:sp>
        </mc:Fallback>
      </mc:AlternateContent>
    </p:spTree>
    <p:extLst>
      <p:ext uri="{BB962C8B-B14F-4D97-AF65-F5344CB8AC3E}">
        <p14:creationId xmlns:p14="http://schemas.microsoft.com/office/powerpoint/2010/main" val="369214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they make/distribute the drug</a:t>
            </a:r>
            <a:r>
              <a:rPr lang="en-US" dirty="0" smtClean="0"/>
              <a:t>?</a:t>
            </a:r>
            <a:br>
              <a:rPr lang="en-US" dirty="0" smtClean="0"/>
            </a:br>
            <a:r>
              <a:rPr lang="en-US" dirty="0" smtClean="0"/>
              <a:t>Justify your answer.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008742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they make/distribute the drug</a:t>
            </a:r>
            <a:r>
              <a:rPr lang="en-US" dirty="0" smtClean="0"/>
              <a:t>?</a:t>
            </a:r>
            <a:br>
              <a:rPr lang="en-US" dirty="0" smtClean="0"/>
            </a:br>
            <a:r>
              <a:rPr lang="en-US" dirty="0" smtClean="0"/>
              <a:t>Justify your answer.</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3400" dirty="0"/>
              <a:t>Yes, 83% of the people who took it improved and 81% of people who had the placebo </a:t>
            </a:r>
            <a:r>
              <a:rPr lang="en-US" sz="3400" dirty="0" smtClean="0"/>
              <a:t>didn’t </a:t>
            </a:r>
            <a:r>
              <a:rPr lang="en-US" sz="3400" dirty="0"/>
              <a:t>improve. </a:t>
            </a:r>
            <a:endParaRPr lang="en-US" sz="3400" dirty="0" smtClean="0"/>
          </a:p>
          <a:p>
            <a:pPr marL="0" indent="0">
              <a:buNone/>
            </a:pPr>
            <a:endParaRPr lang="en-US" sz="3400" dirty="0"/>
          </a:p>
          <a:p>
            <a:pPr marL="0" indent="0">
              <a:buNone/>
            </a:pPr>
            <a:endParaRPr lang="en-US" sz="3400" dirty="0" smtClean="0"/>
          </a:p>
          <a:p>
            <a:pPr marL="0" indent="0">
              <a:buNone/>
            </a:pPr>
            <a:r>
              <a:rPr lang="en-US" sz="3400" dirty="0" smtClean="0"/>
              <a:t>What would a result look like that would cause them to not want to distribute the drug? Is there more than one situation? </a:t>
            </a:r>
            <a:endParaRPr lang="en-US" sz="3400" dirty="0"/>
          </a:p>
        </p:txBody>
      </p:sp>
    </p:spTree>
    <p:extLst>
      <p:ext uri="{BB962C8B-B14F-4D97-AF65-F5344CB8AC3E}">
        <p14:creationId xmlns:p14="http://schemas.microsoft.com/office/powerpoint/2010/main" val="36395696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Time</a:t>
            </a:r>
            <a:endParaRPr lang="en-US" dirty="0"/>
          </a:p>
        </p:txBody>
      </p:sp>
      <p:sp>
        <p:nvSpPr>
          <p:cNvPr id="3" name="Content Placeholder 2"/>
          <p:cNvSpPr>
            <a:spLocks noGrp="1"/>
          </p:cNvSpPr>
          <p:nvPr>
            <p:ph idx="1"/>
          </p:nvPr>
        </p:nvSpPr>
        <p:spPr/>
        <p:txBody>
          <a:bodyPr/>
          <a:lstStyle/>
          <a:p>
            <a:pPr marL="0" indent="0">
              <a:buNone/>
            </a:pPr>
            <a:r>
              <a:rPr lang="en-US" sz="3400" b="1" dirty="0" smtClean="0">
                <a:latin typeface="Times New Roman" panose="02020603050405020304" pitchFamily="18" charset="0"/>
                <a:cs typeface="Times New Roman" panose="02020603050405020304" pitchFamily="18" charset="0"/>
              </a:rPr>
              <a:t>Page </a:t>
            </a:r>
            <a:r>
              <a:rPr lang="en-US" sz="3400" b="1" dirty="0">
                <a:latin typeface="Times New Roman" panose="02020603050405020304" pitchFamily="18" charset="0"/>
                <a:cs typeface="Times New Roman" panose="02020603050405020304" pitchFamily="18" charset="0"/>
              </a:rPr>
              <a:t>707 #1-9, 11</a:t>
            </a:r>
          </a:p>
          <a:p>
            <a:pPr marL="0" indent="0">
              <a:buNone/>
            </a:pPr>
            <a:endParaRPr lang="en-US" sz="3200" b="1" dirty="0" smtClean="0"/>
          </a:p>
          <a:p>
            <a:pPr marL="0" indent="0">
              <a:buNone/>
            </a:pPr>
            <a:endParaRPr lang="en-US" dirty="0"/>
          </a:p>
        </p:txBody>
      </p:sp>
    </p:spTree>
    <p:extLst>
      <p:ext uri="{BB962C8B-B14F-4D97-AF65-F5344CB8AC3E}">
        <p14:creationId xmlns:p14="http://schemas.microsoft.com/office/powerpoint/2010/main" val="3028738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From Last Time</a:t>
            </a:r>
            <a:endParaRPr lang="en-US" dirty="0"/>
          </a:p>
        </p:txBody>
      </p:sp>
      <p:sp>
        <p:nvSpPr>
          <p:cNvPr id="3" name="Content Placeholder 2"/>
          <p:cNvSpPr>
            <a:spLocks noGrp="1"/>
          </p:cNvSpPr>
          <p:nvPr>
            <p:ph idx="1"/>
          </p:nvPr>
        </p:nvSpPr>
        <p:spPr/>
        <p:txBody>
          <a:bodyPr>
            <a:normAutofit/>
          </a:bodyPr>
          <a:lstStyle/>
          <a:p>
            <a:pPr marL="0" indent="0">
              <a:buNone/>
            </a:pPr>
            <a:r>
              <a:rPr lang="en-US" sz="3400" b="1" dirty="0">
                <a:latin typeface="Times New Roman" panose="02020603050405020304" pitchFamily="18" charset="0"/>
                <a:cs typeface="Times New Roman" panose="02020603050405020304" pitchFamily="18" charset="0"/>
              </a:rPr>
              <a:t>page 700 #1-5, 9-17 (odd)</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589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11.4 Conditional Probability</a:t>
            </a:r>
            <a:endParaRPr lang="en-US" dirty="0"/>
          </a:p>
        </p:txBody>
      </p:sp>
      <p:sp>
        <p:nvSpPr>
          <p:cNvPr id="3" name="Content Placeholder 2"/>
          <p:cNvSpPr>
            <a:spLocks noGrp="1"/>
          </p:cNvSpPr>
          <p:nvPr>
            <p:ph idx="1"/>
          </p:nvPr>
        </p:nvSpPr>
        <p:spPr/>
        <p:txBody>
          <a:bodyPr/>
          <a:lstStyle/>
          <a:p>
            <a:pPr marL="0" indent="0">
              <a:buNone/>
            </a:pPr>
            <a:r>
              <a:rPr lang="en-US" sz="3400" dirty="0"/>
              <a:t>Objective: To find conditional probabilities</a:t>
            </a:r>
          </a:p>
          <a:p>
            <a:endParaRPr lang="en-US" dirty="0"/>
          </a:p>
        </p:txBody>
      </p:sp>
    </p:spTree>
    <p:extLst>
      <p:ext uri="{BB962C8B-B14F-4D97-AF65-F5344CB8AC3E}">
        <p14:creationId xmlns:p14="http://schemas.microsoft.com/office/powerpoint/2010/main" val="1579091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3400" dirty="0" smtClean="0"/>
                  <a:t>For </a:t>
                </a:r>
                <a:r>
                  <a:rPr lang="en-US" sz="3400" dirty="0"/>
                  <a:t>any two events A and B with P(A)</a:t>
                </a:r>
                <a14:m>
                  <m:oMath xmlns:m="http://schemas.openxmlformats.org/officeDocument/2006/math">
                    <m:r>
                      <a:rPr lang="en-US" sz="3400" i="1">
                        <a:latin typeface="Cambria Math" panose="02040503050406030204" pitchFamily="18" charset="0"/>
                      </a:rPr>
                      <m:t>≠0</m:t>
                    </m:r>
                  </m:oMath>
                </a14:m>
                <a:r>
                  <a:rPr lang="en-US" sz="3400" dirty="0"/>
                  <a:t/>
                </a:r>
                <a:br>
                  <a:rPr lang="en-US" sz="3400" dirty="0"/>
                </a:br>
                <a:r>
                  <a:rPr lang="en-US" sz="3400" dirty="0"/>
                  <a:t/>
                </a:r>
                <a:br>
                  <a:rPr lang="en-US" sz="3400" dirty="0"/>
                </a:br>
                <a:r>
                  <a:rPr lang="en-US" sz="3400" b="1" i="1" dirty="0" smtClean="0"/>
                  <a:t> </a:t>
                </a:r>
                <a14:m>
                  <m:oMath xmlns:m="http://schemas.openxmlformats.org/officeDocument/2006/math">
                    <m:r>
                      <a:rPr lang="en-US" sz="3400" b="1" i="1" smtClean="0">
                        <a:latin typeface="Cambria Math" panose="02040503050406030204" pitchFamily="18" charset="0"/>
                      </a:rPr>
                      <m:t>𝑷</m:t>
                    </m:r>
                    <m:d>
                      <m:dPr>
                        <m:ctrlPr>
                          <a:rPr lang="en-US" sz="3400" b="1" i="1" smtClean="0">
                            <a:latin typeface="Cambria Math" panose="02040503050406030204" pitchFamily="18" charset="0"/>
                          </a:rPr>
                        </m:ctrlPr>
                      </m:dPr>
                      <m:e>
                        <m:r>
                          <a:rPr lang="en-US" sz="3400" b="1" i="1" smtClean="0">
                            <a:latin typeface="Cambria Math" panose="02040503050406030204" pitchFamily="18" charset="0"/>
                          </a:rPr>
                          <m:t>𝑩</m:t>
                        </m:r>
                      </m:e>
                      <m:e>
                        <m:r>
                          <a:rPr lang="en-US" sz="3400" b="1" i="1" smtClean="0">
                            <a:latin typeface="Cambria Math" panose="02040503050406030204" pitchFamily="18" charset="0"/>
                          </a:rPr>
                          <m:t>𝑨</m:t>
                        </m:r>
                      </m:e>
                    </m:d>
                    <m:r>
                      <a:rPr lang="en-US" sz="3400" b="1" i="1" smtClean="0">
                        <a:latin typeface="Cambria Math" panose="02040503050406030204" pitchFamily="18" charset="0"/>
                      </a:rPr>
                      <m:t>=</m:t>
                    </m:r>
                    <m:f>
                      <m:fPr>
                        <m:ctrlPr>
                          <a:rPr lang="en-US" sz="3400" b="1" i="1">
                            <a:latin typeface="Cambria Math" panose="02040503050406030204" pitchFamily="18" charset="0"/>
                          </a:rPr>
                        </m:ctrlPr>
                      </m:fPr>
                      <m:num>
                        <m:r>
                          <a:rPr lang="en-US" sz="3400" b="1" i="1">
                            <a:latin typeface="Cambria Math" panose="02040503050406030204" pitchFamily="18" charset="0"/>
                          </a:rPr>
                          <m:t>𝑷</m:t>
                        </m:r>
                        <m:r>
                          <a:rPr lang="en-US" sz="3400" b="1" i="1">
                            <a:latin typeface="Cambria Math" panose="02040503050406030204" pitchFamily="18" charset="0"/>
                          </a:rPr>
                          <m:t>(</m:t>
                        </m:r>
                        <m:r>
                          <a:rPr lang="en-US" sz="3400" b="1" i="1">
                            <a:latin typeface="Cambria Math" panose="02040503050406030204" pitchFamily="18" charset="0"/>
                          </a:rPr>
                          <m:t>𝑨</m:t>
                        </m:r>
                        <m:r>
                          <a:rPr lang="en-US" sz="3400" b="1" i="1">
                            <a:latin typeface="Cambria Math" panose="02040503050406030204" pitchFamily="18" charset="0"/>
                          </a:rPr>
                          <m:t> </m:t>
                        </m:r>
                        <m:r>
                          <a:rPr lang="en-US" sz="3400" b="1" i="1">
                            <a:latin typeface="Cambria Math" panose="02040503050406030204" pitchFamily="18" charset="0"/>
                          </a:rPr>
                          <m:t>𝒂𝒏𝒅</m:t>
                        </m:r>
                        <m:r>
                          <a:rPr lang="en-US" sz="3400" b="1" i="1">
                            <a:latin typeface="Cambria Math" panose="02040503050406030204" pitchFamily="18" charset="0"/>
                          </a:rPr>
                          <m:t> </m:t>
                        </m:r>
                        <m:r>
                          <a:rPr lang="en-US" sz="3400" b="1" i="1">
                            <a:latin typeface="Cambria Math" panose="02040503050406030204" pitchFamily="18" charset="0"/>
                          </a:rPr>
                          <m:t>𝑩</m:t>
                        </m:r>
                        <m:r>
                          <a:rPr lang="en-US" sz="3400" b="1" i="1">
                            <a:latin typeface="Cambria Math" panose="02040503050406030204" pitchFamily="18" charset="0"/>
                          </a:rPr>
                          <m:t>)</m:t>
                        </m:r>
                      </m:num>
                      <m:den>
                        <m:r>
                          <a:rPr lang="en-US" sz="3400" b="1" i="1">
                            <a:latin typeface="Cambria Math" panose="02040503050406030204" pitchFamily="18" charset="0"/>
                          </a:rPr>
                          <m:t>𝑷</m:t>
                        </m:r>
                        <m:r>
                          <a:rPr lang="en-US" sz="3400" b="1" i="1">
                            <a:latin typeface="Cambria Math" panose="02040503050406030204" pitchFamily="18" charset="0"/>
                          </a:rPr>
                          <m:t>(</m:t>
                        </m:r>
                        <m:r>
                          <a:rPr lang="en-US" sz="3400" b="1" i="1">
                            <a:latin typeface="Cambria Math" panose="02040503050406030204" pitchFamily="18" charset="0"/>
                          </a:rPr>
                          <m:t>𝑨</m:t>
                        </m:r>
                        <m:r>
                          <a:rPr lang="en-US" sz="3400" b="1" i="1">
                            <a:latin typeface="Cambria Math" panose="02040503050406030204" pitchFamily="18" charset="0"/>
                          </a:rPr>
                          <m:t>)</m:t>
                        </m:r>
                      </m:den>
                    </m:f>
                  </m:oMath>
                </a14:m>
                <a:endParaRPr lang="en-US" sz="3400" dirty="0"/>
              </a:p>
              <a:p>
                <a:endParaRPr lang="en-US" dirty="0" smtClean="0"/>
              </a:p>
              <a:p>
                <a:pPr marL="0" indent="0">
                  <a:buNone/>
                </a:pPr>
                <a:endParaRPr lang="en-US" sz="2400" dirty="0" smtClean="0"/>
              </a:p>
              <a:p>
                <a:pPr marL="0" indent="0">
                  <a:buNone/>
                </a:pPr>
                <a:r>
                  <a:rPr lang="en-US" sz="2400" dirty="0" smtClean="0"/>
                  <a:t>The probability of B given that A happens</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78" t="-3231"/>
                </a:stretch>
              </a:blipFill>
            </p:spPr>
            <p:txBody>
              <a:bodyPr/>
              <a:lstStyle/>
              <a:p>
                <a:r>
                  <a:rPr lang="en-US">
                    <a:noFill/>
                  </a:rPr>
                  <a:t> </a:t>
                </a:r>
              </a:p>
            </p:txBody>
          </p:sp>
        </mc:Fallback>
      </mc:AlternateContent>
    </p:spTree>
    <p:extLst>
      <p:ext uri="{BB962C8B-B14F-4D97-AF65-F5344CB8AC3E}">
        <p14:creationId xmlns:p14="http://schemas.microsoft.com/office/powerpoint/2010/main" val="3638077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645920"/>
                <a:ext cx="10485120" cy="5212080"/>
              </a:xfrm>
            </p:spPr>
            <p:txBody>
              <a:bodyPr>
                <a:normAutofit/>
              </a:bodyPr>
              <a:lstStyle/>
              <a:p>
                <a:r>
                  <a:rPr lang="en-US" sz="3400" dirty="0" smtClean="0"/>
                  <a:t>A utility company asked 50 of its customers whether they pay their bills online or by mail. What is the probability that a customer pays the bill online, given that the customer is male? </a:t>
                </a:r>
              </a:p>
              <a:p>
                <a:pPr marL="0" indent="0">
                  <a:buNone/>
                </a:pPr>
                <a:r>
                  <a:rPr lang="en-US" sz="3200" dirty="0"/>
                  <a:t>	</a:t>
                </a:r>
                <a:r>
                  <a:rPr lang="en-US" sz="3400" dirty="0"/>
                  <a:t>		</a:t>
                </a:r>
                <a:r>
                  <a:rPr lang="en-US" sz="3400" dirty="0" smtClean="0"/>
                  <a:t>	    </a:t>
                </a:r>
                <a:r>
                  <a:rPr lang="en-US" sz="3400" u="sng" dirty="0" smtClean="0">
                    <a:effectLst/>
                  </a:rPr>
                  <a:t>Bill </a:t>
                </a:r>
                <a:r>
                  <a:rPr lang="en-US" sz="3400" u="sng" dirty="0">
                    <a:effectLst/>
                  </a:rPr>
                  <a:t>Payments</a:t>
                </a:r>
                <a:endParaRPr lang="en-US" sz="3400" dirty="0">
                  <a:effectLst/>
                </a:endParaRPr>
              </a:p>
              <a:p>
                <a:pPr marL="0"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3400" i="1">
                              <a:latin typeface="Cambria Math" panose="02040503050406030204" pitchFamily="18" charset="0"/>
                            </a:rPr>
                          </m:ctrlPr>
                        </m:mPr>
                        <m:mr>
                          <m:e>
                            <m:r>
                              <m:rPr>
                                <m:brk m:alnAt="7"/>
                              </m:rPr>
                              <a:rPr lang="en-US" sz="3400" b="0" i="1" smtClean="0">
                                <a:latin typeface="Cambria Math" panose="02040503050406030204" pitchFamily="18" charset="0"/>
                              </a:rPr>
                              <m:t>.</m:t>
                            </m:r>
                          </m:e>
                          <m:e>
                            <m:r>
                              <a:rPr lang="en-US" sz="3400" i="1">
                                <a:latin typeface="Cambria Math" panose="02040503050406030204" pitchFamily="18" charset="0"/>
                              </a:rPr>
                              <m:t>𝑜𝑛𝑙𝑖𝑛𝑒</m:t>
                            </m:r>
                          </m:e>
                          <m:e>
                            <m:r>
                              <a:rPr lang="en-US" sz="3400" i="1">
                                <a:latin typeface="Cambria Math" panose="02040503050406030204" pitchFamily="18" charset="0"/>
                              </a:rPr>
                              <m:t>𝑏𝑦</m:t>
                            </m:r>
                            <m:r>
                              <a:rPr lang="en-US" sz="3400" i="1">
                                <a:latin typeface="Cambria Math" panose="02040503050406030204" pitchFamily="18" charset="0"/>
                              </a:rPr>
                              <m:t> </m:t>
                            </m:r>
                            <m:r>
                              <a:rPr lang="en-US" sz="3400" i="1">
                                <a:latin typeface="Cambria Math" panose="02040503050406030204" pitchFamily="18" charset="0"/>
                              </a:rPr>
                              <m:t>𝑚𝑎𝑖𝑙</m:t>
                            </m:r>
                          </m:e>
                        </m:mr>
                        <m:mr>
                          <m:e>
                            <m:r>
                              <a:rPr lang="en-US" sz="3400" i="1">
                                <a:latin typeface="Cambria Math" panose="02040503050406030204" pitchFamily="18" charset="0"/>
                              </a:rPr>
                              <m:t>𝑚𝑎𝑙𝑒</m:t>
                            </m:r>
                          </m:e>
                          <m:e>
                            <m:r>
                              <a:rPr lang="en-US" sz="3400" i="1">
                                <a:latin typeface="Cambria Math" panose="02040503050406030204" pitchFamily="18" charset="0"/>
                              </a:rPr>
                              <m:t>12</m:t>
                            </m:r>
                          </m:e>
                          <m:e>
                            <m:r>
                              <a:rPr lang="en-US" sz="3400" i="1">
                                <a:latin typeface="Cambria Math" panose="02040503050406030204" pitchFamily="18" charset="0"/>
                              </a:rPr>
                              <m:t>8</m:t>
                            </m:r>
                          </m:e>
                        </m:mr>
                        <m:mr>
                          <m:e>
                            <m:r>
                              <a:rPr lang="en-US" sz="3400" i="1">
                                <a:latin typeface="Cambria Math" panose="02040503050406030204" pitchFamily="18" charset="0"/>
                              </a:rPr>
                              <m:t>𝑓𝑒𝑚𝑎𝑙𝑒</m:t>
                            </m:r>
                          </m:e>
                          <m:e>
                            <m:r>
                              <a:rPr lang="en-US" sz="3400" i="1">
                                <a:latin typeface="Cambria Math" panose="02040503050406030204" pitchFamily="18" charset="0"/>
                              </a:rPr>
                              <m:t>24</m:t>
                            </m:r>
                          </m:e>
                          <m:e>
                            <m:r>
                              <a:rPr lang="en-US" sz="3400" i="1">
                                <a:latin typeface="Cambria Math" panose="02040503050406030204" pitchFamily="18" charset="0"/>
                              </a:rPr>
                              <m:t>6</m:t>
                            </m:r>
                          </m:e>
                        </m:mr>
                      </m:m>
                    </m:oMath>
                  </m:oMathPara>
                </a14:m>
                <a:endParaRPr lang="en-US" sz="3400" dirty="0">
                  <a:effectLst/>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645920"/>
                <a:ext cx="10485120" cy="5212080"/>
              </a:xfrm>
              <a:blipFill rotWithShape="0">
                <a:blip r:embed="rId2"/>
                <a:stretch>
                  <a:fillRect l="-1453" t="-2222"/>
                </a:stretch>
              </a:blipFill>
            </p:spPr>
            <p:txBody>
              <a:bodyPr/>
              <a:lstStyle/>
              <a:p>
                <a:r>
                  <a:rPr lang="en-US">
                    <a:noFill/>
                  </a:rPr>
                  <a:t> </a:t>
                </a:r>
              </a:p>
            </p:txBody>
          </p:sp>
        </mc:Fallback>
      </mc:AlternateContent>
    </p:spTree>
    <p:extLst>
      <p:ext uri="{BB962C8B-B14F-4D97-AF65-F5344CB8AC3E}">
        <p14:creationId xmlns:p14="http://schemas.microsoft.com/office/powerpoint/2010/main" val="3634913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0" indent="0">
                  <a:buNone/>
                </a:pPr>
                <a14:m>
                  <m:oMathPara xmlns:m="http://schemas.openxmlformats.org/officeDocument/2006/math">
                    <m:oMathParaPr>
                      <m:jc m:val="left"/>
                    </m:oMathParaPr>
                    <m:oMath xmlns:m="http://schemas.openxmlformats.org/officeDocument/2006/math">
                      <m:r>
                        <a:rPr lang="en-US" sz="3400" b="0" i="1" smtClean="0">
                          <a:latin typeface="Cambria Math" panose="02040503050406030204" pitchFamily="18" charset="0"/>
                        </a:rPr>
                        <m:t>𝑃</m:t>
                      </m:r>
                      <m:d>
                        <m:dPr>
                          <m:ctrlPr>
                            <a:rPr lang="en-US" sz="3400" b="0" i="1">
                              <a:latin typeface="Cambria Math" panose="02040503050406030204" pitchFamily="18" charset="0"/>
                            </a:rPr>
                          </m:ctrlPr>
                        </m:dPr>
                        <m:e>
                          <m:r>
                            <a:rPr lang="en-US" sz="3400" i="1">
                              <a:latin typeface="Cambria Math" panose="02040503050406030204" pitchFamily="18" charset="0"/>
                            </a:rPr>
                            <m:t>𝑚𝑎𝑙𝑒</m:t>
                          </m:r>
                          <m:r>
                            <a:rPr lang="en-US" sz="3400" i="1">
                              <a:latin typeface="Cambria Math" panose="02040503050406030204" pitchFamily="18" charset="0"/>
                            </a:rPr>
                            <m:t> </m:t>
                          </m:r>
                          <m:r>
                            <a:rPr lang="en-US" sz="3400" i="1">
                              <a:latin typeface="Cambria Math" panose="02040503050406030204" pitchFamily="18" charset="0"/>
                            </a:rPr>
                            <m:t>𝑎𝑛𝑑</m:t>
                          </m:r>
                          <m:r>
                            <a:rPr lang="en-US" sz="3400" i="1">
                              <a:latin typeface="Cambria Math" panose="02040503050406030204" pitchFamily="18" charset="0"/>
                            </a:rPr>
                            <m:t> </m:t>
                          </m:r>
                          <m:r>
                            <a:rPr lang="en-US" sz="3400" i="1">
                              <a:latin typeface="Cambria Math" panose="02040503050406030204" pitchFamily="18" charset="0"/>
                            </a:rPr>
                            <m:t>𝑜𝑛𝑙𝑖𝑛𝑒</m:t>
                          </m:r>
                        </m:e>
                      </m:d>
                      <m:r>
                        <a:rPr lang="en-US" sz="3400" i="1">
                          <a:latin typeface="Cambria Math" panose="02040503050406030204" pitchFamily="18" charset="0"/>
                        </a:rPr>
                        <m:t>= </m:t>
                      </m:r>
                      <m:f>
                        <m:fPr>
                          <m:ctrlPr>
                            <a:rPr lang="en-US" sz="3400" i="1">
                              <a:latin typeface="Cambria Math" panose="02040503050406030204" pitchFamily="18" charset="0"/>
                            </a:rPr>
                          </m:ctrlPr>
                        </m:fPr>
                        <m:num>
                          <m:r>
                            <a:rPr lang="en-US" sz="3400" i="1">
                              <a:latin typeface="Cambria Math" panose="02040503050406030204" pitchFamily="18" charset="0"/>
                            </a:rPr>
                            <m:t>12</m:t>
                          </m:r>
                        </m:num>
                        <m:den>
                          <m:r>
                            <a:rPr lang="en-US" sz="3400" i="1">
                              <a:latin typeface="Cambria Math" panose="02040503050406030204" pitchFamily="18" charset="0"/>
                            </a:rPr>
                            <m:t>50</m:t>
                          </m:r>
                        </m:den>
                      </m:f>
                      <m:r>
                        <a:rPr lang="en-US" sz="3400" b="0" i="1" smtClean="0">
                          <a:latin typeface="Cambria Math" panose="02040503050406030204" pitchFamily="18" charset="0"/>
                        </a:rPr>
                        <m:t>                           </m:t>
                      </m:r>
                      <m:r>
                        <a:rPr lang="en-US" sz="3400" i="1">
                          <a:latin typeface="Cambria Math" panose="02040503050406030204" pitchFamily="18" charset="0"/>
                        </a:rPr>
                        <m:t>𝑃</m:t>
                      </m:r>
                      <m:r>
                        <a:rPr lang="en-US" sz="3400" i="1">
                          <a:latin typeface="Cambria Math" panose="02040503050406030204" pitchFamily="18" charset="0"/>
                        </a:rPr>
                        <m:t>(</m:t>
                      </m:r>
                      <m:r>
                        <a:rPr lang="en-US" sz="3400" i="1">
                          <a:latin typeface="Cambria Math" panose="02040503050406030204" pitchFamily="18" charset="0"/>
                        </a:rPr>
                        <m:t>𝑚𝑎𝑙𝑒</m:t>
                      </m:r>
                      <m:r>
                        <a:rPr lang="en-US" sz="3400" i="1">
                          <a:latin typeface="Cambria Math" panose="02040503050406030204" pitchFamily="18" charset="0"/>
                        </a:rPr>
                        <m:t>)= </m:t>
                      </m:r>
                      <m:f>
                        <m:fPr>
                          <m:ctrlPr>
                            <a:rPr lang="en-US" sz="3400" i="1">
                              <a:latin typeface="Cambria Math" panose="02040503050406030204" pitchFamily="18" charset="0"/>
                            </a:rPr>
                          </m:ctrlPr>
                        </m:fPr>
                        <m:num>
                          <m:r>
                            <a:rPr lang="en-US" sz="3400" i="1">
                              <a:latin typeface="Cambria Math" panose="02040503050406030204" pitchFamily="18" charset="0"/>
                            </a:rPr>
                            <m:t>20</m:t>
                          </m:r>
                        </m:num>
                        <m:den>
                          <m:r>
                            <a:rPr lang="en-US" sz="3400" i="1">
                              <a:latin typeface="Cambria Math" panose="02040503050406030204" pitchFamily="18" charset="0"/>
                            </a:rPr>
                            <m:t>50</m:t>
                          </m:r>
                        </m:den>
                      </m:f>
                    </m:oMath>
                  </m:oMathPara>
                </a14:m>
                <a:endParaRPr lang="en-US" sz="3400" dirty="0"/>
              </a:p>
              <a:p>
                <a:pPr marL="0" indent="0">
                  <a:buNone/>
                </a:pPr>
                <a:endParaRPr lang="en-US" sz="3400" dirty="0" smtClean="0"/>
              </a:p>
              <a:p>
                <a:pPr marL="0" indent="0">
                  <a:buNone/>
                </a:pPr>
                <a:endParaRPr lang="en-US" sz="3400" dirty="0"/>
              </a:p>
              <a:p>
                <a:pPr marL="0" indent="0">
                  <a:buNone/>
                </a:pPr>
                <a14:m>
                  <m:oMathPara xmlns:m="http://schemas.openxmlformats.org/officeDocument/2006/math">
                    <m:oMathParaPr>
                      <m:jc m:val="left"/>
                    </m:oMathParaPr>
                    <m:oMath xmlns:m="http://schemas.openxmlformats.org/officeDocument/2006/math">
                      <m:r>
                        <a:rPr lang="en-US" sz="3400" i="1">
                          <a:latin typeface="Cambria Math" panose="02040503050406030204" pitchFamily="18" charset="0"/>
                        </a:rPr>
                        <m:t>𝑃</m:t>
                      </m:r>
                      <m:r>
                        <a:rPr lang="en-US" sz="3400" i="1">
                          <a:latin typeface="Cambria Math" panose="02040503050406030204" pitchFamily="18" charset="0"/>
                        </a:rPr>
                        <m:t>(</m:t>
                      </m:r>
                      <m:r>
                        <a:rPr lang="en-US" sz="3400" i="1">
                          <a:latin typeface="Cambria Math" panose="02040503050406030204" pitchFamily="18" charset="0"/>
                        </a:rPr>
                        <m:t>𝑜𝑛𝑙𝑖𝑛𝑒</m:t>
                      </m:r>
                      <m:r>
                        <a:rPr lang="en-US" sz="3400" i="1">
                          <a:latin typeface="Cambria Math" panose="02040503050406030204" pitchFamily="18" charset="0"/>
                        </a:rPr>
                        <m:t>|</m:t>
                      </m:r>
                      <m:r>
                        <a:rPr lang="en-US" sz="3400" i="1">
                          <a:latin typeface="Cambria Math" panose="02040503050406030204" pitchFamily="18" charset="0"/>
                        </a:rPr>
                        <m:t>𝑚𝑎𝑙𝑒</m:t>
                      </m:r>
                      <m:r>
                        <a:rPr lang="en-US" sz="3400" i="1">
                          <a:latin typeface="Cambria Math" panose="02040503050406030204" pitchFamily="18" charset="0"/>
                        </a:rPr>
                        <m:t>)=</m:t>
                      </m:r>
                      <m:f>
                        <m:fPr>
                          <m:ctrlPr>
                            <a:rPr lang="en-US" sz="3400" i="1">
                              <a:latin typeface="Cambria Math" panose="02040503050406030204" pitchFamily="18" charset="0"/>
                            </a:rPr>
                          </m:ctrlPr>
                        </m:fPr>
                        <m:num>
                          <m:r>
                            <a:rPr lang="en-US" sz="3400" i="1">
                              <a:latin typeface="Cambria Math" panose="02040503050406030204" pitchFamily="18" charset="0"/>
                            </a:rPr>
                            <m:t>𝑃</m:t>
                          </m:r>
                          <m:r>
                            <a:rPr lang="en-US" sz="3400" i="1">
                              <a:latin typeface="Cambria Math" panose="02040503050406030204" pitchFamily="18" charset="0"/>
                            </a:rPr>
                            <m:t>(</m:t>
                          </m:r>
                          <m:r>
                            <a:rPr lang="en-US" sz="3400" i="1">
                              <a:latin typeface="Cambria Math" panose="02040503050406030204" pitchFamily="18" charset="0"/>
                            </a:rPr>
                            <m:t>𝑚𝑎𝑙𝑒</m:t>
                          </m:r>
                          <m:r>
                            <a:rPr lang="en-US" sz="3400" i="1">
                              <a:latin typeface="Cambria Math" panose="02040503050406030204" pitchFamily="18" charset="0"/>
                            </a:rPr>
                            <m:t> </m:t>
                          </m:r>
                          <m:r>
                            <a:rPr lang="en-US" sz="3400" i="1">
                              <a:latin typeface="Cambria Math" panose="02040503050406030204" pitchFamily="18" charset="0"/>
                            </a:rPr>
                            <m:t>𝑎𝑛𝑑</m:t>
                          </m:r>
                          <m:r>
                            <a:rPr lang="en-US" sz="3400" i="1">
                              <a:latin typeface="Cambria Math" panose="02040503050406030204" pitchFamily="18" charset="0"/>
                            </a:rPr>
                            <m:t> </m:t>
                          </m:r>
                          <m:r>
                            <a:rPr lang="en-US" sz="3400" i="1">
                              <a:latin typeface="Cambria Math" panose="02040503050406030204" pitchFamily="18" charset="0"/>
                            </a:rPr>
                            <m:t>𝑜𝑛𝑙𝑖𝑛𝑒</m:t>
                          </m:r>
                          <m:r>
                            <a:rPr lang="en-US" sz="3400" i="1">
                              <a:latin typeface="Cambria Math" panose="02040503050406030204" pitchFamily="18" charset="0"/>
                            </a:rPr>
                            <m:t>)</m:t>
                          </m:r>
                        </m:num>
                        <m:den>
                          <m:r>
                            <a:rPr lang="en-US" sz="3400" i="1">
                              <a:latin typeface="Cambria Math" panose="02040503050406030204" pitchFamily="18" charset="0"/>
                            </a:rPr>
                            <m:t>𝑃</m:t>
                          </m:r>
                          <m:r>
                            <a:rPr lang="en-US" sz="3400" i="1">
                              <a:latin typeface="Cambria Math" panose="02040503050406030204" pitchFamily="18" charset="0"/>
                            </a:rPr>
                            <m:t>(</m:t>
                          </m:r>
                          <m:r>
                            <a:rPr lang="en-US" sz="3400" i="1">
                              <a:latin typeface="Cambria Math" panose="02040503050406030204" pitchFamily="18" charset="0"/>
                            </a:rPr>
                            <m:t>𝑚𝑎𝑙𝑒</m:t>
                          </m:r>
                          <m:r>
                            <a:rPr lang="en-US" sz="3400" i="1">
                              <a:latin typeface="Cambria Math" panose="02040503050406030204" pitchFamily="18" charset="0"/>
                            </a:rPr>
                            <m:t>)</m:t>
                          </m:r>
                        </m:den>
                      </m:f>
                      <m:r>
                        <a:rPr lang="en-US" sz="3400" i="1">
                          <a:latin typeface="Cambria Math" panose="02040503050406030204" pitchFamily="18" charset="0"/>
                        </a:rPr>
                        <m:t>=     </m:t>
                      </m:r>
                      <m:f>
                        <m:fPr>
                          <m:ctrlPr>
                            <a:rPr lang="en-US" sz="3400" i="1">
                              <a:latin typeface="Cambria Math" panose="02040503050406030204" pitchFamily="18" charset="0"/>
                            </a:rPr>
                          </m:ctrlPr>
                        </m:fPr>
                        <m:num>
                          <m:f>
                            <m:fPr>
                              <m:ctrlPr>
                                <a:rPr lang="en-US" sz="3400" i="1">
                                  <a:latin typeface="Cambria Math" panose="02040503050406030204" pitchFamily="18" charset="0"/>
                                </a:rPr>
                              </m:ctrlPr>
                            </m:fPr>
                            <m:num>
                              <m:r>
                                <a:rPr lang="en-US" sz="3400" i="1">
                                  <a:latin typeface="Cambria Math" panose="02040503050406030204" pitchFamily="18" charset="0"/>
                                </a:rPr>
                                <m:t>12</m:t>
                              </m:r>
                            </m:num>
                            <m:den>
                              <m:r>
                                <a:rPr lang="en-US" sz="3400" i="1">
                                  <a:latin typeface="Cambria Math" panose="02040503050406030204" pitchFamily="18" charset="0"/>
                                </a:rPr>
                                <m:t>50</m:t>
                              </m:r>
                            </m:den>
                          </m:f>
                        </m:num>
                        <m:den>
                          <m:f>
                            <m:fPr>
                              <m:ctrlPr>
                                <a:rPr lang="en-US" sz="3400" i="1">
                                  <a:latin typeface="Cambria Math" panose="02040503050406030204" pitchFamily="18" charset="0"/>
                                </a:rPr>
                              </m:ctrlPr>
                            </m:fPr>
                            <m:num>
                              <m:r>
                                <a:rPr lang="en-US" sz="3400" i="1">
                                  <a:latin typeface="Cambria Math" panose="02040503050406030204" pitchFamily="18" charset="0"/>
                                </a:rPr>
                                <m:t>20</m:t>
                              </m:r>
                            </m:num>
                            <m:den>
                              <m:r>
                                <a:rPr lang="en-US" sz="3400" i="1">
                                  <a:latin typeface="Cambria Math" panose="02040503050406030204" pitchFamily="18" charset="0"/>
                                </a:rPr>
                                <m:t>50</m:t>
                              </m:r>
                            </m:den>
                          </m:f>
                        </m:den>
                      </m:f>
                      <m:r>
                        <a:rPr lang="en-US" sz="3400" i="1">
                          <a:latin typeface="Cambria Math" panose="02040503050406030204" pitchFamily="18" charset="0"/>
                        </a:rPr>
                        <m:t>=</m:t>
                      </m:r>
                      <m:f>
                        <m:fPr>
                          <m:ctrlPr>
                            <a:rPr lang="en-US" sz="3400" i="1">
                              <a:latin typeface="Cambria Math" panose="02040503050406030204" pitchFamily="18" charset="0"/>
                            </a:rPr>
                          </m:ctrlPr>
                        </m:fPr>
                        <m:num>
                          <m:r>
                            <a:rPr lang="en-US" sz="3400" i="1">
                              <a:latin typeface="Cambria Math" panose="02040503050406030204" pitchFamily="18" charset="0"/>
                            </a:rPr>
                            <m:t>12</m:t>
                          </m:r>
                        </m:num>
                        <m:den>
                          <m:r>
                            <a:rPr lang="en-US" sz="3400" i="1">
                              <a:latin typeface="Cambria Math" panose="02040503050406030204" pitchFamily="18" charset="0"/>
                            </a:rPr>
                            <m:t>20</m:t>
                          </m:r>
                        </m:den>
                      </m:f>
                      <m:r>
                        <a:rPr lang="en-US" sz="3400" i="1">
                          <a:latin typeface="Cambria Math" panose="02040503050406030204" pitchFamily="18" charset="0"/>
                        </a:rPr>
                        <m:t>=0.6</m:t>
                      </m:r>
                    </m:oMath>
                  </m:oMathPara>
                </a14:m>
                <a:endParaRPr lang="en-US" sz="3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
        <p:nvSpPr>
          <p:cNvPr id="4" name="Rectangle 3"/>
          <p:cNvSpPr/>
          <p:nvPr/>
        </p:nvSpPr>
        <p:spPr>
          <a:xfrm>
            <a:off x="1371600" y="5867400"/>
            <a:ext cx="10591800" cy="1015663"/>
          </a:xfrm>
          <a:prstGeom prst="rect">
            <a:avLst/>
          </a:prstGeom>
        </p:spPr>
        <p:txBody>
          <a:bodyPr wrap="square">
            <a:spAutoFit/>
          </a:bodyPr>
          <a:lstStyle/>
          <a:p>
            <a:r>
              <a:rPr lang="en-US" sz="3000" b="1" dirty="0">
                <a:latin typeface="Times New Roman" panose="02020603050405020304" pitchFamily="18" charset="0"/>
                <a:ea typeface="Times New Roman" panose="02020603050405020304" pitchFamily="18" charset="0"/>
              </a:rPr>
              <a:t>The probability that a customer pays online given that the customer is male is 60%. </a:t>
            </a:r>
            <a:endParaRPr lang="en-US" sz="3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78326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deeper… </a:t>
            </a:r>
            <a:endParaRPr lang="en-US" dirty="0"/>
          </a:p>
        </p:txBody>
      </p:sp>
      <p:sp>
        <p:nvSpPr>
          <p:cNvPr id="3" name="Content Placeholder 2"/>
          <p:cNvSpPr>
            <a:spLocks noGrp="1"/>
          </p:cNvSpPr>
          <p:nvPr>
            <p:ph idx="1"/>
          </p:nvPr>
        </p:nvSpPr>
        <p:spPr/>
        <p:txBody>
          <a:bodyPr/>
          <a:lstStyle/>
          <a:p>
            <a:r>
              <a:rPr lang="en-US" sz="3400" dirty="0"/>
              <a:t>Could we find the probability of customer paying by mail given that she is a female? </a:t>
            </a:r>
            <a:endParaRPr lang="en-US" sz="3400" dirty="0" smtClean="0"/>
          </a:p>
          <a:p>
            <a:endParaRPr lang="en-US" sz="3400" dirty="0"/>
          </a:p>
          <a:p>
            <a:r>
              <a:rPr lang="en-US" sz="3400" dirty="0" smtClean="0"/>
              <a:t>What other scenarios could we attempt to find? </a:t>
            </a:r>
            <a:endParaRPr lang="en-US" sz="3400" dirty="0"/>
          </a:p>
          <a:p>
            <a:endParaRPr lang="en-US" dirty="0"/>
          </a:p>
        </p:txBody>
      </p:sp>
    </p:spTree>
    <p:extLst>
      <p:ext uri="{BB962C8B-B14F-4D97-AF65-F5344CB8AC3E}">
        <p14:creationId xmlns:p14="http://schemas.microsoft.com/office/powerpoint/2010/main" val="3076571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11.5 Probability Models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sz="3400" dirty="0"/>
              <a:t>Objective: To use probabilities to make fair decisions and analyze decisions</a:t>
            </a:r>
          </a:p>
          <a:p>
            <a:pPr marL="0" indent="0">
              <a:buNone/>
            </a:pPr>
            <a:endParaRPr lang="en-US" dirty="0"/>
          </a:p>
        </p:txBody>
      </p:sp>
    </p:spTree>
    <p:extLst>
      <p:ext uri="{BB962C8B-B14F-4D97-AF65-F5344CB8AC3E}">
        <p14:creationId xmlns:p14="http://schemas.microsoft.com/office/powerpoint/2010/main" val="675264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15555</TotalTime>
  <Words>700</Words>
  <Application>Microsoft Office PowerPoint</Application>
  <PresentationFormat>Widescreen</PresentationFormat>
  <Paragraphs>88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Cambria Math</vt:lpstr>
      <vt:lpstr>Franklin Gothic Book</vt:lpstr>
      <vt:lpstr>Times New Roman</vt:lpstr>
      <vt:lpstr>Crop</vt:lpstr>
      <vt:lpstr>ALGEBRA 4</vt:lpstr>
      <vt:lpstr>Bell Work</vt:lpstr>
      <vt:lpstr>From Last Time</vt:lpstr>
      <vt:lpstr>11.4 Conditional Probability</vt:lpstr>
      <vt:lpstr>Conditional Probability: </vt:lpstr>
      <vt:lpstr>Example</vt:lpstr>
      <vt:lpstr>Answer</vt:lpstr>
      <vt:lpstr>Think deeper… </vt:lpstr>
      <vt:lpstr>11.5 Probability Models </vt:lpstr>
      <vt:lpstr>PowerPoint Presentation</vt:lpstr>
      <vt:lpstr>Are the following situations considered fair? Explain your reasoning? </vt:lpstr>
      <vt:lpstr>Possible Answer</vt:lpstr>
      <vt:lpstr>Are the following situations considered fair? Explain your reasoning? </vt:lpstr>
      <vt:lpstr>Possible Answer</vt:lpstr>
      <vt:lpstr>Probability model</vt:lpstr>
      <vt:lpstr>Example: </vt:lpstr>
      <vt:lpstr>Possible Solution: </vt:lpstr>
      <vt:lpstr>PowerPoint Presentation</vt:lpstr>
      <vt:lpstr>Expand for Accuracy: </vt:lpstr>
      <vt:lpstr>Using Probability to Analyze Decisions </vt:lpstr>
      <vt:lpstr>What is the probability that a volunteer received the placebo given that they did not report a noticeable improvement?</vt:lpstr>
      <vt:lpstr>Solution</vt:lpstr>
      <vt:lpstr>What is the probability that a volunteer received the placebo given that they did not report a noticeable improvement?</vt:lpstr>
      <vt:lpstr>What is the probability that a volunteer received the placebo given that they did not report a noticeable improvement?</vt:lpstr>
      <vt:lpstr>Should they make/distribute the drug? Justify your answer.</vt:lpstr>
      <vt:lpstr>Should they make/distribute the drug? Justify your answer.</vt:lpstr>
      <vt:lpstr>For Next Time</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 Work</dc:title>
  <dc:creator>Charles Cuddy</dc:creator>
  <cp:lastModifiedBy>Charles Cuddy</cp:lastModifiedBy>
  <cp:revision>222</cp:revision>
  <cp:lastPrinted>2017-11-01T17:18:10Z</cp:lastPrinted>
  <dcterms:created xsi:type="dcterms:W3CDTF">2017-08-31T14:11:29Z</dcterms:created>
  <dcterms:modified xsi:type="dcterms:W3CDTF">2018-03-02T14:35:03Z</dcterms:modified>
</cp:coreProperties>
</file>