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63" r:id="rId2"/>
    <p:sldId id="264" r:id="rId3"/>
    <p:sldId id="335" r:id="rId4"/>
    <p:sldId id="337" r:id="rId5"/>
    <p:sldId id="342" r:id="rId6"/>
    <p:sldId id="338" r:id="rId7"/>
    <p:sldId id="343" r:id="rId8"/>
    <p:sldId id="339" r:id="rId9"/>
    <p:sldId id="344" r:id="rId10"/>
    <p:sldId id="336" r:id="rId11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752 #5-31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Page 757 #1-10, 18, 20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311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27" y="1793579"/>
            <a:ext cx="10678095" cy="44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47" y="332873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947" y="1411705"/>
            <a:ext cx="5085348" cy="4455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Level 2: </a:t>
            </a:r>
          </a:p>
          <a:p>
            <a:pPr marL="0" indent="0">
              <a:buNone/>
            </a:pPr>
            <a:r>
              <a:rPr lang="en-US" sz="3200" dirty="0" smtClean="0"/>
              <a:t>Fundamental Counting Principal</a:t>
            </a:r>
            <a:br>
              <a:rPr lang="en-US" sz="3200" dirty="0" smtClean="0"/>
            </a:br>
            <a:r>
              <a:rPr lang="en-US" sz="3200" dirty="0" smtClean="0"/>
              <a:t>Combination &amp; Permutation</a:t>
            </a:r>
            <a:br>
              <a:rPr lang="en-US" sz="3200" dirty="0" smtClean="0"/>
            </a:br>
            <a:r>
              <a:rPr lang="en-US" sz="3200" dirty="0" smtClean="0"/>
              <a:t>Probability</a:t>
            </a:r>
            <a:br>
              <a:rPr lang="en-US" sz="3200" dirty="0" smtClean="0"/>
            </a:br>
            <a:r>
              <a:rPr lang="en-US" sz="3200" dirty="0" smtClean="0"/>
              <a:t>Mutually Exclusive</a:t>
            </a:r>
            <a:br>
              <a:rPr lang="en-US" sz="3200" dirty="0" smtClean="0"/>
            </a:br>
            <a:r>
              <a:rPr lang="en-US" sz="3200" dirty="0" smtClean="0"/>
              <a:t>Independent vs Dependent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9348" y="1294537"/>
            <a:ext cx="55826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Level </a:t>
            </a:r>
            <a:r>
              <a:rPr lang="en-US" sz="3400" dirty="0" smtClean="0"/>
              <a:t>3: </a:t>
            </a:r>
            <a:endParaRPr lang="en-US" sz="3400" dirty="0"/>
          </a:p>
          <a:p>
            <a:r>
              <a:rPr lang="en-US" sz="3400" dirty="0" smtClean="0"/>
              <a:t>Set up &amp; Solve Combination   </a:t>
            </a:r>
            <a:br>
              <a:rPr lang="en-US" sz="3400" dirty="0" smtClean="0"/>
            </a:br>
            <a:r>
              <a:rPr lang="en-US" sz="3400" dirty="0" smtClean="0"/>
              <a:t>      and </a:t>
            </a:r>
            <a:r>
              <a:rPr lang="en-US" sz="3400" dirty="0"/>
              <a:t>Permutation</a:t>
            </a:r>
            <a:br>
              <a:rPr lang="en-US" sz="3400" dirty="0"/>
            </a:br>
            <a:r>
              <a:rPr lang="en-US" sz="3400" dirty="0" smtClean="0"/>
              <a:t>Probability with multiple </a:t>
            </a:r>
            <a:br>
              <a:rPr lang="en-US" sz="3400" dirty="0" smtClean="0"/>
            </a:br>
            <a:r>
              <a:rPr lang="en-US" sz="3400" dirty="0" smtClean="0"/>
              <a:t>      events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5" name="Rectangle 4"/>
          <p:cNvSpPr/>
          <p:nvPr/>
        </p:nvSpPr>
        <p:spPr>
          <a:xfrm>
            <a:off x="6609348" y="4526191"/>
            <a:ext cx="55826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Level 4:</a:t>
            </a:r>
          </a:p>
          <a:p>
            <a:r>
              <a:rPr lang="en-US" sz="3400" dirty="0" smtClean="0"/>
              <a:t>Set up and solve your own probability problems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403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54302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have 10 shirts and 8 pairs of pants. How many outfits could you wear?</a:t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P(green)	</a:t>
            </a:r>
            <a:r>
              <a:rPr lang="en-US" sz="3400" dirty="0" smtClean="0"/>
              <a:t>              P(not </a:t>
            </a:r>
            <a:r>
              <a:rPr lang="en-US" sz="3400" dirty="0"/>
              <a:t>red</a:t>
            </a:r>
            <a:r>
              <a:rPr lang="en-US" sz="3400" dirty="0" smtClean="0"/>
              <a:t>)</a:t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 smtClean="0"/>
              <a:t>Is the following independent or dependent: a student flips a coin and they roll an even number on a die?</a:t>
            </a:r>
          </a:p>
          <a:p>
            <a:endParaRPr lang="en-US" sz="3000" dirty="0" smtClean="0"/>
          </a:p>
          <a:p>
            <a:pPr marL="530352" lvl="1" indent="0">
              <a:buNone/>
            </a:pPr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839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0369"/>
            <a:ext cx="9601200" cy="1485900"/>
          </a:xfrm>
        </p:spPr>
        <p:txBody>
          <a:bodyPr/>
          <a:lstStyle/>
          <a:p>
            <a:r>
              <a:rPr lang="en-US" dirty="0" smtClean="0"/>
              <a:t>Quiz: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8359"/>
            <a:ext cx="9601200" cy="595964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have 10 shirts and 8 pairs of pants. How many outfits could you wear? </a:t>
            </a:r>
            <a:r>
              <a:rPr lang="en-US" sz="3400" b="1" i="1" dirty="0" smtClean="0"/>
              <a:t>Answer: 80</a:t>
            </a: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P(green)	</a:t>
            </a:r>
            <a:r>
              <a:rPr lang="en-US" sz="3400" dirty="0" smtClean="0"/>
              <a:t>              P(not </a:t>
            </a:r>
            <a:r>
              <a:rPr lang="en-US" sz="3400" dirty="0"/>
              <a:t>red</a:t>
            </a:r>
            <a:r>
              <a:rPr lang="en-US" sz="3400" dirty="0" smtClean="0"/>
              <a:t>)</a:t>
            </a:r>
            <a:br>
              <a:rPr lang="en-US" sz="3400" dirty="0" smtClean="0"/>
            </a:br>
            <a:r>
              <a:rPr lang="en-US" sz="3400" b="1" dirty="0" smtClean="0"/>
              <a:t>Answer: 4/20			Answer: 14/20</a:t>
            </a:r>
          </a:p>
          <a:p>
            <a:r>
              <a:rPr lang="en-US" sz="3400" dirty="0" smtClean="0"/>
              <a:t>Is the following independent or dependent: a student flips a coin and they roll an even number on a die?</a:t>
            </a:r>
          </a:p>
          <a:p>
            <a:pPr marL="0" indent="0">
              <a:buNone/>
            </a:pPr>
            <a:r>
              <a:rPr lang="en-US" sz="3000" b="1" i="1" dirty="0" smtClean="0"/>
              <a:t>   Answer: Independent</a:t>
            </a:r>
          </a:p>
          <a:p>
            <a:pPr marL="530352" lvl="1" indent="0">
              <a:buNone/>
            </a:pPr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62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6227"/>
            <a:ext cx="9601200" cy="1485900"/>
          </a:xfrm>
        </p:spPr>
        <p:txBody>
          <a:bodyPr/>
          <a:lstStyle/>
          <a:p>
            <a:r>
              <a:rPr lang="en-US" dirty="0" smtClean="0"/>
              <a:t>Quiz: 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10653"/>
            <a:ext cx="10820400" cy="566286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If you have 6 novels, and 4 comic books in your backpack. How many ways can you randomly select two of them to read? </a:t>
            </a:r>
          </a:p>
          <a:p>
            <a:pPr marL="0" indent="0">
              <a:buNone/>
            </a:pPr>
            <a:r>
              <a:rPr lang="en-US" sz="3400" b="1" i="1" dirty="0" smtClean="0"/>
              <a:t>   </a:t>
            </a:r>
            <a:endParaRPr lang="en-US" sz="3400" dirty="0" smtClean="0"/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</a:t>
            </a:r>
            <a:r>
              <a:rPr lang="en-US" sz="3400" dirty="0" smtClean="0"/>
              <a:t>P(green or red) </a:t>
            </a:r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r>
              <a:rPr lang="en-US" sz="3400" dirty="0" smtClean="0"/>
              <a:t>P(red then red)	[</a:t>
            </a:r>
            <a:r>
              <a:rPr lang="en-US" sz="3400" u="sng" dirty="0" smtClean="0"/>
              <a:t>with</a:t>
            </a:r>
            <a:r>
              <a:rPr lang="en-US" sz="3400" dirty="0" smtClean="0"/>
              <a:t> &amp; </a:t>
            </a:r>
            <a:r>
              <a:rPr lang="en-US" sz="3400" u="sng" dirty="0" smtClean="0"/>
              <a:t>without</a:t>
            </a:r>
            <a:r>
              <a:rPr lang="en-US" sz="3400" i="0" dirty="0" smtClean="0"/>
              <a:t> replacement]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	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180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6227"/>
            <a:ext cx="9601200" cy="1485900"/>
          </a:xfrm>
        </p:spPr>
        <p:txBody>
          <a:bodyPr/>
          <a:lstStyle/>
          <a:p>
            <a:r>
              <a:rPr lang="en-US" dirty="0" smtClean="0"/>
              <a:t>Quiz: 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10653"/>
            <a:ext cx="10820400" cy="566286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If you have 6 novels, and 4 comic books in your backpack. How many ways can you randomly select two of them to read? </a:t>
            </a:r>
          </a:p>
          <a:p>
            <a:pPr marL="0" indent="0">
              <a:buNone/>
            </a:pPr>
            <a:r>
              <a:rPr lang="en-US" sz="3400" b="1" i="1" dirty="0" smtClean="0"/>
              <a:t>   Answer:  10C2 = 45</a:t>
            </a:r>
            <a:endParaRPr lang="en-US" sz="3400" b="1" i="1" dirty="0"/>
          </a:p>
          <a:p>
            <a:endParaRPr lang="en-US" sz="3400" dirty="0" smtClean="0"/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</a:t>
            </a:r>
            <a:r>
              <a:rPr lang="en-US" sz="3400" dirty="0" smtClean="0"/>
              <a:t>P(green or red) </a:t>
            </a:r>
            <a:r>
              <a:rPr lang="en-US" sz="3400" b="1" dirty="0" smtClean="0"/>
              <a:t>Answer: 10/20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P(red then red)	</a:t>
            </a:r>
            <a:r>
              <a:rPr lang="en-US" sz="3400" u="sng" dirty="0" smtClean="0"/>
              <a:t>with</a:t>
            </a:r>
            <a:r>
              <a:rPr lang="en-US" sz="3400" dirty="0" smtClean="0"/>
              <a:t>                       </a:t>
            </a:r>
            <a:r>
              <a:rPr lang="en-US" sz="3400" u="sng" dirty="0" smtClean="0"/>
              <a:t>without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	</a:t>
            </a:r>
            <a:r>
              <a:rPr lang="en-US" sz="3400" dirty="0"/>
              <a:t> </a:t>
            </a:r>
            <a:r>
              <a:rPr lang="en-US" sz="3400" dirty="0" smtClean="0"/>
              <a:t>  </a:t>
            </a:r>
            <a:r>
              <a:rPr lang="en-US" sz="3400" b="1" dirty="0" smtClean="0"/>
              <a:t>Answer</a:t>
            </a:r>
            <a:r>
              <a:rPr lang="en-US" sz="3400" dirty="0" smtClean="0"/>
              <a:t>: </a:t>
            </a:r>
            <a:r>
              <a:rPr lang="en-US" sz="3400" b="1" dirty="0" smtClean="0"/>
              <a:t>6/20 * 6/20         6/20 </a:t>
            </a:r>
            <a:r>
              <a:rPr lang="en-US" sz="3400" b="1" dirty="0"/>
              <a:t>* </a:t>
            </a:r>
            <a:r>
              <a:rPr lang="en-US" sz="3400" b="1" dirty="0" smtClean="0"/>
              <a:t>5/19</a:t>
            </a:r>
            <a:r>
              <a:rPr lang="en-US" sz="3400" dirty="0"/>
              <a:t>	</a:t>
            </a:r>
            <a:r>
              <a:rPr lang="en-US" sz="3400" dirty="0" smtClean="0"/>
              <a:t>	 </a:t>
            </a:r>
            <a:endParaRPr lang="en-US" sz="3000" dirty="0" smtClean="0"/>
          </a:p>
          <a:p>
            <a:pPr marL="3273552" lvl="7" indent="0">
              <a:buNone/>
            </a:pPr>
            <a:r>
              <a:rPr lang="en-US" sz="2400" b="1" dirty="0" smtClean="0"/>
              <a:t>9/100			   3/38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719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 </a:t>
            </a:r>
            <a:r>
              <a:rPr lang="en-US" sz="3400" dirty="0" smtClean="0"/>
              <a:t>dance coach </a:t>
            </a:r>
            <a:r>
              <a:rPr lang="en-US" sz="3400" dirty="0"/>
              <a:t>has decided to randomly choose </a:t>
            </a:r>
            <a:r>
              <a:rPr lang="en-US" sz="3400" dirty="0" smtClean="0"/>
              <a:t>4 </a:t>
            </a:r>
            <a:r>
              <a:rPr lang="en-US" sz="3400" dirty="0"/>
              <a:t>players to represent the </a:t>
            </a:r>
            <a:r>
              <a:rPr lang="en-US" sz="3400" dirty="0" smtClean="0"/>
              <a:t>team as captains.  </a:t>
            </a:r>
            <a:r>
              <a:rPr lang="en-US" sz="3400" dirty="0"/>
              <a:t>The team consists of </a:t>
            </a:r>
            <a:r>
              <a:rPr lang="en-US" sz="3400" dirty="0" smtClean="0"/>
              <a:t>12 seniors </a:t>
            </a:r>
            <a:r>
              <a:rPr lang="en-US" sz="3400" dirty="0"/>
              <a:t>and </a:t>
            </a:r>
            <a:r>
              <a:rPr lang="en-US" sz="3400" dirty="0" smtClean="0"/>
              <a:t>8 </a:t>
            </a:r>
            <a:r>
              <a:rPr lang="en-US" sz="3400" dirty="0"/>
              <a:t>juniors.  What is the probability that only one senior will be </a:t>
            </a:r>
            <a:r>
              <a:rPr lang="en-US" sz="3400" dirty="0" smtClean="0"/>
              <a:t>chosen at random?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580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59" y="1572126"/>
            <a:ext cx="10796336" cy="4295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The </a:t>
            </a:r>
            <a:r>
              <a:rPr lang="en-US" sz="3400" dirty="0" smtClean="0"/>
              <a:t>dance coach </a:t>
            </a:r>
            <a:r>
              <a:rPr lang="en-US" sz="3400" dirty="0"/>
              <a:t>has decided to randomly choose </a:t>
            </a:r>
            <a:r>
              <a:rPr lang="en-US" sz="3400" dirty="0" smtClean="0"/>
              <a:t>4 </a:t>
            </a:r>
            <a:r>
              <a:rPr lang="en-US" sz="3400" dirty="0"/>
              <a:t>players to represent the </a:t>
            </a:r>
            <a:r>
              <a:rPr lang="en-US" sz="3400" dirty="0" smtClean="0"/>
              <a:t>team as captains.  </a:t>
            </a:r>
            <a:r>
              <a:rPr lang="en-US" sz="3400" dirty="0"/>
              <a:t>The team consists of </a:t>
            </a:r>
            <a:r>
              <a:rPr lang="en-US" sz="3400" dirty="0" smtClean="0"/>
              <a:t>12 seniors </a:t>
            </a:r>
            <a:r>
              <a:rPr lang="en-US" sz="3400" dirty="0"/>
              <a:t>and </a:t>
            </a:r>
            <a:r>
              <a:rPr lang="en-US" sz="3400" dirty="0" smtClean="0"/>
              <a:t>8 </a:t>
            </a:r>
            <a:r>
              <a:rPr lang="en-US" sz="3400" dirty="0"/>
              <a:t>juniors.  What is the probability that only one senior will be </a:t>
            </a:r>
            <a:r>
              <a:rPr lang="en-US" sz="3400" dirty="0" smtClean="0"/>
              <a:t>chosen at random?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(12C1 / 20C4) = 12/4845 </a:t>
            </a:r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	         = 4/1615 = 0.00247 = 0.247%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379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15846</TotalTime>
  <Words>304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ALGEBRA 4</vt:lpstr>
      <vt:lpstr>Bell Work</vt:lpstr>
      <vt:lpstr>Things to Study</vt:lpstr>
      <vt:lpstr>Quiz: Level 2</vt:lpstr>
      <vt:lpstr>Quiz: Level 2</vt:lpstr>
      <vt:lpstr>Quiz: Level 3</vt:lpstr>
      <vt:lpstr>Quiz: Level 3</vt:lpstr>
      <vt:lpstr>Quiz: Level 4</vt:lpstr>
      <vt:lpstr>Quiz: Level 4</vt:lpstr>
      <vt:lpstr>Review Assignment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234</cp:revision>
  <cp:lastPrinted>2017-11-01T17:18:10Z</cp:lastPrinted>
  <dcterms:created xsi:type="dcterms:W3CDTF">2017-08-31T14:11:29Z</dcterms:created>
  <dcterms:modified xsi:type="dcterms:W3CDTF">2018-03-07T18:35:32Z</dcterms:modified>
</cp:coreProperties>
</file>