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319" r:id="rId3"/>
    <p:sldId id="312" r:id="rId4"/>
    <p:sldId id="320" r:id="rId5"/>
    <p:sldId id="321" r:id="rId6"/>
    <p:sldId id="322" r:id="rId7"/>
    <p:sldId id="323" r:id="rId8"/>
    <p:sldId id="324" r:id="rId9"/>
    <p:sldId id="326" r:id="rId10"/>
    <p:sldId id="325" r:id="rId11"/>
    <p:sldId id="327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We can see that the 20 </a:t>
            </a:r>
            <a:r>
              <a:rPr lang="en-US" sz="3000" dirty="0" smtClean="0"/>
              <a:t>is the </a:t>
            </a:r>
            <a:r>
              <a:rPr lang="en-US" sz="3000" dirty="0"/>
              <a:t>one that is different than the rest because all other numbers are right around 1 standard deviation of the mean and the 20 is beyond the 2</a:t>
            </a:r>
            <a:r>
              <a:rPr lang="en-US" sz="3000" baseline="30000" dirty="0"/>
              <a:t>nd</a:t>
            </a:r>
            <a:r>
              <a:rPr lang="en-US" sz="3000" dirty="0"/>
              <a:t> standard deviation. It is important to note that all data falls within 3 standard deviations of the mean however. We’ll explore that in 11.10 and how this all can be applied to real life situations.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2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</a:t>
            </a:r>
            <a:r>
              <a:rPr lang="en-US" sz="3400" b="1" dirty="0" smtClean="0"/>
              <a:t>age </a:t>
            </a:r>
            <a:r>
              <a:rPr lang="en-US" sz="3400" b="1" dirty="0"/>
              <a:t>722 #1-5, 7-11 (odd), 21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899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smtClean="0"/>
              <a:t>Page </a:t>
            </a:r>
            <a:r>
              <a:rPr lang="en-US" sz="3000" b="1"/>
              <a:t>715 #</a:t>
            </a:r>
            <a:r>
              <a:rPr lang="en-US" sz="3000" b="1" smtClean="0"/>
              <a:t>1-3, 5-9, 11-13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11.7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</a:t>
            </a:r>
            <a:r>
              <a:rPr lang="en-US" sz="3200" dirty="0" smtClean="0"/>
              <a:t>find and apply </a:t>
            </a:r>
            <a:r>
              <a:rPr lang="en-US" sz="3200" dirty="0"/>
              <a:t>the standard deviation and variance of a set of values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b="1" dirty="0"/>
                  <a:t>Measure of variation: </a:t>
                </a:r>
                <a:r>
                  <a:rPr lang="en-US" sz="3000" dirty="0"/>
                  <a:t>describes how data is spread out (example: range)</a:t>
                </a:r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Standard Deviation:</a:t>
                </a:r>
                <a14:m>
                  <m:oMath xmlns:m="http://schemas.openxmlformats.org/officeDocument/2006/math">
                    <m:r>
                      <a:rPr lang="en-US" sz="3000" b="1" i="1"/>
                      <m:t>  </m:t>
                    </m:r>
                    <m:r>
                      <a:rPr lang="en-US" sz="3000" b="1" i="1"/>
                      <m:t>𝝈</m:t>
                    </m:r>
                    <m:r>
                      <a:rPr lang="en-US" sz="3000" b="1" i="1"/>
                      <m:t> (</m:t>
                    </m:r>
                    <m:r>
                      <a:rPr lang="en-US" sz="3000" b="1" i="1"/>
                      <m:t>𝒔𝒊𝒈𝒎𝒂</m:t>
                    </m:r>
                    <m:r>
                      <a:rPr lang="en-US" sz="3000" b="1" i="1"/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measure of how much the values in a data set vary ,or deviate, from the mean (x bar) </a:t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b="1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/>
                        </m:ctrlPr>
                      </m:sSupPr>
                      <m:e>
                        <m:r>
                          <a:rPr lang="en-US" sz="3000" b="1" i="1"/>
                          <m:t>𝝈</m:t>
                        </m:r>
                      </m:e>
                      <m:sup>
                        <m:r>
                          <a:rPr lang="en-US" sz="3000" b="1" i="1"/>
                          <m:t>𝟐</m:t>
                        </m:r>
                      </m:sup>
                    </m:sSup>
                    <m:r>
                      <a:rPr lang="en-US" sz="3000" b="1" i="1"/>
                      <m:t> (</m:t>
                    </m:r>
                    <m:r>
                      <a:rPr lang="en-US" sz="3000" b="1" i="1"/>
                      <m:t>𝒔𝒊𝒈𝒎𝒂</m:t>
                    </m:r>
                    <m:r>
                      <a:rPr lang="en-US" sz="3000" b="1" i="1"/>
                      <m:t> </m:t>
                    </m:r>
                    <m:r>
                      <a:rPr lang="en-US" sz="3000" b="1" i="1"/>
                      <m:t>𝒔𝒒𝒖𝒂𝒓𝒆𝒅</m:t>
                    </m:r>
                    <m:r>
                      <a:rPr lang="en-US" sz="3000" b="1" i="1"/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 the square of the standard deviation </a:t>
                </a:r>
              </a:p>
              <a:p>
                <a:pPr marL="0" indent="0">
                  <a:buNone/>
                </a:pPr>
                <a:r>
                  <a:rPr lang="en-US" sz="3000" dirty="0"/>
                  <a:t>	*in other words, standard deviation is the square root of the variance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872"/>
                <a:ext cx="9601200" cy="5672528"/>
              </a:xfrm>
              <a:blipFill rotWithShape="0">
                <a:blip r:embed="rId2"/>
                <a:stretch>
                  <a:fillRect l="-1460" t="-1826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Steps to finding Variance/Standard Deviation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000" dirty="0" smtClean="0"/>
                  <a:t>1. Find the mean of the values in the data set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2. Find </a:t>
                </a:r>
                <a:r>
                  <a:rPr lang="en-US" sz="3000" dirty="0"/>
                  <a:t>the difference (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 smtClean="0"/>
                  <a:t>), </a:t>
                </a:r>
                <a:r>
                  <a:rPr lang="en-US" sz="3000" dirty="0"/>
                  <a:t>between each value x and the mean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3. Square </a:t>
                </a:r>
                <a:r>
                  <a:rPr lang="en-US" sz="3000" dirty="0"/>
                  <a:t>each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(</m:t>
                        </m:r>
                        <m:r>
                          <a:rPr lang="en-US" sz="3000" i="1"/>
                          <m:t>𝑥</m:t>
                        </m:r>
                        <m:r>
                          <a:rPr lang="en-US" sz="3000" i="1"/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/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lvl="0" indent="0">
                  <a:buNone/>
                </a:pPr>
                <a:r>
                  <a:rPr lang="en-US" sz="3000" dirty="0" smtClean="0"/>
                  <a:t>4. Find </a:t>
                </a:r>
                <a:r>
                  <a:rPr lang="en-US" sz="3000" dirty="0"/>
                  <a:t>the average of these squares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variance</a:t>
                </a:r>
              </a:p>
              <a:p>
                <a:pPr marL="0" lvl="0" indent="0">
                  <a:buNone/>
                </a:pPr>
                <a:r>
                  <a:rPr lang="en-US" sz="3000" dirty="0" smtClean="0"/>
                  <a:t>5. Take </a:t>
                </a:r>
                <a:r>
                  <a:rPr lang="en-US" sz="3000" dirty="0"/>
                  <a:t>the square root of the variance (step 4)   </a:t>
                </a:r>
                <a:r>
                  <a:rPr lang="en-US" sz="3000" dirty="0">
                    <a:sym typeface="Wingdings" panose="05000000000000000000" pitchFamily="2" charset="2"/>
                  </a:rPr>
                  <a:t></a:t>
                </a:r>
                <a:r>
                  <a:rPr lang="en-US" sz="3000" dirty="0"/>
                  <a:t> standard </a:t>
                </a:r>
                <a:r>
                  <a:rPr lang="en-US" sz="3000" dirty="0" smtClean="0"/>
                  <a:t>dev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8741"/>
                <a:ext cx="10820400" cy="4939259"/>
              </a:xfrm>
              <a:blipFill rotWithShape="0">
                <a:blip r:embed="rId2"/>
                <a:stretch>
                  <a:fillRect l="-1296" t="-2099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b="1" dirty="0" smtClean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/>
                        </m:ctrlPr>
                      </m:sSupPr>
                      <m:e>
                        <m:r>
                          <a:rPr lang="en-US" sz="4000" b="1" i="1"/>
                          <m:t>𝝈</m:t>
                        </m:r>
                      </m:e>
                      <m:sup>
                        <m:r>
                          <a:rPr lang="en-US" sz="4000" b="1" i="1"/>
                          <m:t>𝟐</m:t>
                        </m:r>
                      </m:sup>
                    </m:sSup>
                    <m:r>
                      <a:rPr lang="en-US" sz="4000" b="1" i="1"/>
                      <m:t>=</m:t>
                    </m:r>
                    <m:f>
                      <m:fPr>
                        <m:ctrlPr>
                          <a:rPr lang="en-US" sz="4000" b="1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4000" b="1" i="1"/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000" b="1" i="1"/>
                                </m:ctrlPr>
                              </m:sSupPr>
                              <m:e>
                                <m:r>
                                  <a:rPr lang="en-US" sz="4000" b="1" i="1"/>
                                  <m:t>(</m:t>
                                </m:r>
                                <m:r>
                                  <a:rPr lang="en-US" sz="4000" i="1"/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000" i="1"/>
                                  <m:t>)</m:t>
                                </m:r>
                              </m:e>
                              <m:sup>
                                <m:r>
                                  <a:rPr lang="en-US" sz="4000" b="1" i="1"/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4000" b="1" i="1"/>
                          <m:t>𝒏</m:t>
                        </m:r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 </a:t>
                </a:r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Standard Deviation: </a:t>
                </a:r>
                <a14:m>
                  <m:oMath xmlns:m="http://schemas.openxmlformats.org/officeDocument/2006/math">
                    <m:r>
                      <a:rPr lang="en-US" sz="4000" b="1" i="1"/>
                      <m:t>𝝈</m:t>
                    </m:r>
                    <m:r>
                      <a:rPr lang="en-US" sz="4000" b="1" i="1"/>
                      <m:t>=</m:t>
                    </m:r>
                    <m:rad>
                      <m:radPr>
                        <m:degHide m:val="on"/>
                        <m:ctrlPr>
                          <a:rPr lang="en-US" sz="4000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b="1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sz="4000" b="1" i="1"/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4000" b="1" i="1"/>
                                    </m:ctrlPr>
                                  </m:sSupPr>
                                  <m:e>
                                    <m:r>
                                      <a:rPr lang="en-US" sz="4000" b="1" i="1"/>
                                      <m:t>(</m:t>
                                    </m:r>
                                    <m:r>
                                      <a:rPr lang="en-US" sz="4000" i="1"/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4000" i="1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4000" b="1" i="1"/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4000" b="1" i="1" smtClean="0"/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7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What is the mean, variance and standard deviation of the </a:t>
            </a:r>
            <a:r>
              <a:rPr lang="en-US" sz="3000" dirty="0" smtClean="0"/>
              <a:t>following </a:t>
            </a:r>
            <a:r>
              <a:rPr lang="en-US" sz="3000" dirty="0"/>
              <a:t>values?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8, 12, 10, 13, 9, 20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0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52" y="0"/>
            <a:ext cx="9601200" cy="14859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000" b="1" dirty="0" smtClean="0"/>
                  <a:t>Mean: </a:t>
                </a:r>
                <a:r>
                  <a:rPr lang="en-US" sz="3000" dirty="0"/>
                  <a:t>72/6=12</a:t>
                </a:r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Variance: </a:t>
                </a:r>
                <a:r>
                  <a:rPr lang="en-US" sz="3000" b="1" dirty="0" smtClean="0"/>
                  <a:t/>
                </a:r>
                <a:br>
                  <a:rPr lang="en-US" sz="30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r>
                                <a:rPr lang="en-US" sz="3000" b="1" i="1"/>
                                <m:t>(</m:t>
                              </m:r>
                              <m:r>
                                <a:rPr lang="en-US" sz="3000" b="1" i="1"/>
                                <m:t>𝟖</m:t>
                              </m:r>
                              <m:r>
                                <a:rPr lang="en-US" sz="3000" b="1" i="1"/>
                                <m:t>−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)</m:t>
                              </m:r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r>
                                <a:rPr lang="en-US" sz="3000" b="1" i="1"/>
                                <m:t>+(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−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)</m:t>
                              </m:r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  <m:r>
                            <a:rPr lang="en-US" sz="3000" b="1" i="1"/>
                            <m:t>+</m:t>
                          </m:r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r>
                                <a:rPr lang="en-US" sz="3000" b="1" i="1"/>
                                <m:t>(</m:t>
                              </m:r>
                              <m:r>
                                <a:rPr lang="en-US" sz="3000" b="1" i="1"/>
                                <m:t>𝟏𝟎</m:t>
                              </m:r>
                              <m:r>
                                <a:rPr lang="en-US" sz="3000" b="1" i="1"/>
                                <m:t>−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)</m:t>
                              </m:r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  <m:r>
                            <a:rPr lang="en-US" sz="3000" b="1" i="1"/>
                            <m:t>+</m:t>
                          </m:r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/>
                                  </m:ctrlPr>
                                </m:dPr>
                                <m:e>
                                  <m:r>
                                    <a:rPr lang="en-US" sz="3000" b="1" i="1"/>
                                    <m:t>𝟏𝟑</m:t>
                                  </m:r>
                                  <m:r>
                                    <a:rPr lang="en-US" sz="3000" b="1" i="1"/>
                                    <m:t>−</m:t>
                                  </m:r>
                                  <m:r>
                                    <a:rPr lang="en-US" sz="3000" b="1" i="1"/>
                                    <m:t>𝟏𝟐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  <m:r>
                            <a:rPr lang="en-US" sz="3000" b="1" i="1"/>
                            <m:t>+</m:t>
                          </m:r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r>
                                <a:rPr lang="en-US" sz="3000" b="1" i="1"/>
                                <m:t>(</m:t>
                              </m:r>
                              <m:r>
                                <a:rPr lang="en-US" sz="3000" b="1" i="1"/>
                                <m:t>𝟗</m:t>
                              </m:r>
                              <m:r>
                                <a:rPr lang="en-US" sz="3000" b="1" i="1"/>
                                <m:t>−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)</m:t>
                              </m:r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  <m:r>
                            <a:rPr lang="en-US" sz="3000" b="1" i="1"/>
                            <m:t>+</m:t>
                          </m:r>
                          <m:sSup>
                            <m:sSupPr>
                              <m:ctrlPr>
                                <a:rPr lang="en-US" sz="3000" b="1" i="1"/>
                              </m:ctrlPr>
                            </m:sSupPr>
                            <m:e>
                              <m:r>
                                <a:rPr lang="en-US" sz="3000" b="1" i="1"/>
                                <m:t>(</m:t>
                              </m:r>
                              <m:r>
                                <a:rPr lang="en-US" sz="3000" b="1" i="1"/>
                                <m:t>𝟐𝟎</m:t>
                              </m:r>
                              <m:r>
                                <a:rPr lang="en-US" sz="3000" b="1" i="1"/>
                                <m:t>−</m:t>
                              </m:r>
                              <m:r>
                                <a:rPr lang="en-US" sz="3000" b="1" i="1"/>
                                <m:t>𝟏𝟐</m:t>
                              </m:r>
                              <m:r>
                                <a:rPr lang="en-US" sz="3000" b="1" i="1"/>
                                <m:t>)</m:t>
                              </m:r>
                            </m:e>
                            <m:sup>
                              <m:r>
                                <a:rPr lang="en-US" sz="3000" b="1" i="1"/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000" b="1" i="1"/>
                            <m:t>𝟔</m:t>
                          </m:r>
                        </m:den>
                      </m:f>
                    </m:oMath>
                  </m:oMathPara>
                </a14:m>
                <a:endParaRPr lang="en-US" sz="3000" b="1" i="1" dirty="0" smtClean="0"/>
              </a:p>
              <a:p>
                <a:pPr marL="0" indent="0">
                  <a:buNone/>
                </a:pPr>
                <a:endParaRPr lang="en-US" sz="3000" b="1" i="1" dirty="0" smtClean="0"/>
              </a:p>
              <a:p>
                <a:pPr marL="0" indent="0">
                  <a:buNone/>
                </a:pPr>
                <a:r>
                  <a:rPr lang="en-US" sz="3500" b="1" i="1" dirty="0" smtClean="0"/>
                  <a:t>Variance </a:t>
                </a:r>
                <a14:m>
                  <m:oMath xmlns:m="http://schemas.openxmlformats.org/officeDocument/2006/math">
                    <m:r>
                      <a:rPr lang="en-US" sz="3500" b="1" i="1"/>
                      <m:t>=</m:t>
                    </m:r>
                    <m:f>
                      <m:fPr>
                        <m:ctrlPr>
                          <a:rPr lang="en-US" sz="3500" b="1" i="1"/>
                        </m:ctrlPr>
                      </m:fPr>
                      <m:num>
                        <m:r>
                          <a:rPr lang="en-US" sz="3500" b="1" i="1"/>
                          <m:t>𝟏𝟔</m:t>
                        </m:r>
                        <m:r>
                          <a:rPr lang="en-US" sz="3500" b="1" i="1"/>
                          <m:t>+</m:t>
                        </m:r>
                        <m:r>
                          <a:rPr lang="en-US" sz="3500" b="1" i="1"/>
                          <m:t>𝟎</m:t>
                        </m:r>
                        <m:r>
                          <a:rPr lang="en-US" sz="3500" b="1" i="1"/>
                          <m:t>+</m:t>
                        </m:r>
                        <m:r>
                          <a:rPr lang="en-US" sz="3500" b="1" i="1"/>
                          <m:t>𝟒</m:t>
                        </m:r>
                        <m:r>
                          <a:rPr lang="en-US" sz="3500" b="1" i="1"/>
                          <m:t>+</m:t>
                        </m:r>
                        <m:r>
                          <a:rPr lang="en-US" sz="3500" b="1" i="1"/>
                          <m:t>𝟏</m:t>
                        </m:r>
                        <m:r>
                          <a:rPr lang="en-US" sz="3500" b="1" i="1"/>
                          <m:t>+</m:t>
                        </m:r>
                        <m:r>
                          <a:rPr lang="en-US" sz="3500" b="1" i="1"/>
                          <m:t>𝟗</m:t>
                        </m:r>
                        <m:r>
                          <a:rPr lang="en-US" sz="3500" b="1" i="1"/>
                          <m:t>+</m:t>
                        </m:r>
                        <m:r>
                          <a:rPr lang="en-US" sz="3500" b="1" i="1"/>
                          <m:t>𝟔𝟒</m:t>
                        </m:r>
                      </m:num>
                      <m:den>
                        <m:r>
                          <a:rPr lang="en-US" sz="3500" b="1" i="1"/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𝟗𝟒</m:t>
                        </m:r>
                      </m:num>
                      <m:den>
                        <m:r>
                          <a:rPr lang="en-US" sz="35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𝟔𝟔𝟔𝟔𝟔𝟔𝟔𝟔𝟔𝟔𝟔𝟔</m:t>
                    </m:r>
                    <m:r>
                      <a:rPr lang="en-US" sz="35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500" dirty="0"/>
              </a:p>
              <a:p>
                <a:pPr marL="0" indent="0">
                  <a:buNone/>
                </a:pPr>
                <a:endParaRPr lang="en-US" sz="3500" dirty="0"/>
              </a:p>
              <a:p>
                <a:pPr marL="0" indent="0">
                  <a:buNone/>
                </a:pPr>
                <a:endParaRPr lang="en-US" sz="3500" b="1" dirty="0" smtClean="0"/>
              </a:p>
              <a:p>
                <a:pPr marL="0" indent="0">
                  <a:buNone/>
                </a:pPr>
                <a:r>
                  <a:rPr lang="en-US" sz="3500" b="1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sz="3500" b="1" i="1"/>
                      <m:t>=</m:t>
                    </m:r>
                    <m:rad>
                      <m:radPr>
                        <m:degHide m:val="on"/>
                        <m:ctrlPr>
                          <a:rPr lang="en-US" sz="3500" b="1" i="1"/>
                        </m:ctrlPr>
                      </m:radPr>
                      <m:deg/>
                      <m:e>
                        <m:r>
                          <a:rPr lang="en-US" sz="3500" b="1" i="1"/>
                          <m:t>𝟏𝟓</m:t>
                        </m:r>
                        <m:r>
                          <a:rPr lang="en-US" sz="3500" b="1" i="1"/>
                          <m:t>.</m:t>
                        </m:r>
                        <m:r>
                          <a:rPr lang="en-US" sz="3500" b="1" i="1"/>
                          <m:t>𝟔𝟔𝟔𝟔𝟔</m:t>
                        </m:r>
                        <m:r>
                          <a:rPr lang="en-US" sz="3500" b="1" i="1"/>
                          <m:t>…</m:t>
                        </m:r>
                      </m:e>
                    </m:rad>
                    <m:r>
                      <a:rPr lang="en-US" sz="3500" b="1" i="1"/>
                      <m:t>=</m:t>
                    </m:r>
                    <m:r>
                      <a:rPr lang="en-US" sz="3500" b="1" i="1"/>
                      <m:t>𝟑</m:t>
                    </m:r>
                    <m:r>
                      <a:rPr lang="en-US" sz="3500" b="1" i="1"/>
                      <m:t>.</m:t>
                    </m:r>
                    <m:r>
                      <a:rPr lang="en-US" sz="3500" b="1" i="1"/>
                      <m:t>𝟗𝟓𝟖𝟏𝟏𝟒</m:t>
                    </m:r>
                    <m:r>
                      <a:rPr lang="en-US" sz="3500" b="1" i="1"/>
                      <m:t>…</m:t>
                    </m:r>
                  </m:oMath>
                </a14:m>
                <a:endParaRPr lang="en-US" sz="35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052" y="742950"/>
                <a:ext cx="11509948" cy="6029793"/>
              </a:xfrm>
              <a:blipFill rotWithShape="0">
                <a:blip r:embed="rId2"/>
                <a:stretch>
                  <a:fillRect l="-1271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14796"/>
            <a:ext cx="9601200" cy="46432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900" b="1" u="sng" dirty="0"/>
              <a:t>-</a:t>
            </a:r>
            <a:r>
              <a:rPr lang="en-US" sz="3900" b="1" u="sng" dirty="0" smtClean="0"/>
              <a:t>3SD		-2SD		-</a:t>
            </a:r>
            <a:r>
              <a:rPr lang="en-US" sz="3900" b="1" u="sng" dirty="0"/>
              <a:t>1SD</a:t>
            </a:r>
            <a:r>
              <a:rPr lang="en-US" sz="3900" dirty="0"/>
              <a:t>		</a:t>
            </a:r>
            <a:r>
              <a:rPr lang="en-US" sz="3900" dirty="0" smtClean="0"/>
              <a:t>     </a:t>
            </a:r>
            <a:br>
              <a:rPr lang="en-US" sz="3900" dirty="0" smtClean="0"/>
            </a:br>
            <a:r>
              <a:rPr lang="en-US" sz="3900" dirty="0" smtClean="0"/>
              <a:t>   0.486		   4.084		   8.042</a:t>
            </a:r>
            <a:r>
              <a:rPr lang="en-US" sz="3900" dirty="0"/>
              <a:t>		  		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>Mean</a:t>
            </a:r>
          </a:p>
          <a:p>
            <a:pPr marL="0" indent="0" algn="ctr">
              <a:buNone/>
            </a:pPr>
            <a:r>
              <a:rPr lang="en-US" sz="3900" b="1" dirty="0" smtClean="0"/>
              <a:t>12</a:t>
            </a:r>
            <a:r>
              <a:rPr lang="en-US" sz="3900" dirty="0" smtClean="0"/>
              <a:t/>
            </a:r>
            <a:br>
              <a:rPr lang="en-US" sz="3900" dirty="0" smtClean="0"/>
            </a:br>
            <a:r>
              <a:rPr lang="en-US" sz="3900" b="1" dirty="0" smtClean="0"/>
              <a:t/>
            </a:r>
            <a:br>
              <a:rPr lang="en-US" sz="3900" b="1" dirty="0" smtClean="0"/>
            </a:br>
            <a:r>
              <a:rPr lang="en-US" sz="3900" b="1" u="sng" dirty="0" smtClean="0"/>
              <a:t>+1SD		+2SD		+</a:t>
            </a:r>
            <a:r>
              <a:rPr lang="en-US" sz="3900" b="1" u="sng" dirty="0"/>
              <a:t>3SD</a:t>
            </a:r>
          </a:p>
          <a:p>
            <a:pPr marL="0" indent="0" algn="ctr">
              <a:buNone/>
            </a:pPr>
            <a:r>
              <a:rPr lang="en-US" sz="3900" dirty="0" smtClean="0"/>
              <a:t>15.958		19.916		23.514</a:t>
            </a:r>
            <a:endParaRPr lang="en-US" sz="3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95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16499</TotalTime>
  <Words>196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Franklin Gothic Book</vt:lpstr>
      <vt:lpstr>Wingdings</vt:lpstr>
      <vt:lpstr>Crop</vt:lpstr>
      <vt:lpstr>Pre-Calc &amp; trig</vt:lpstr>
      <vt:lpstr>From Last Time</vt:lpstr>
      <vt:lpstr>11.7 Standard Deviation</vt:lpstr>
      <vt:lpstr>PowerPoint Presentation</vt:lpstr>
      <vt:lpstr>Steps to finding Variance/Standard Deviation </vt:lpstr>
      <vt:lpstr>Formulas</vt:lpstr>
      <vt:lpstr>Example: </vt:lpstr>
      <vt:lpstr>Solution</vt:lpstr>
      <vt:lpstr>Compare the data:</vt:lpstr>
      <vt:lpstr>What does this all mean?!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282</cp:revision>
  <cp:lastPrinted>2018-03-22T19:21:45Z</cp:lastPrinted>
  <dcterms:created xsi:type="dcterms:W3CDTF">2017-08-31T14:11:29Z</dcterms:created>
  <dcterms:modified xsi:type="dcterms:W3CDTF">2018-04-03T17:26:43Z</dcterms:modified>
</cp:coreProperties>
</file>