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8"/>
  </p:handoutMasterIdLst>
  <p:sldIdLst>
    <p:sldId id="263" r:id="rId2"/>
    <p:sldId id="296" r:id="rId3"/>
    <p:sldId id="297" r:id="rId4"/>
    <p:sldId id="282" r:id="rId5"/>
    <p:sldId id="299" r:id="rId6"/>
    <p:sldId id="307" r:id="rId7"/>
    <p:sldId id="300" r:id="rId8"/>
    <p:sldId id="303" r:id="rId9"/>
    <p:sldId id="301" r:id="rId10"/>
    <p:sldId id="302" r:id="rId11"/>
    <p:sldId id="298" r:id="rId12"/>
    <p:sldId id="309" r:id="rId13"/>
    <p:sldId id="305" r:id="rId14"/>
    <p:sldId id="308" r:id="rId15"/>
    <p:sldId id="306" r:id="rId16"/>
    <p:sldId id="294" r:id="rId1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p:scale>
          <a:sx n="89" d="100"/>
          <a:sy n="89" d="100"/>
        </p:scale>
        <p:origin x="68" y="3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FAC4242D-6570-4D26-878C-5DE8AD62D39F}" type="datetimeFigureOut">
              <a:rPr lang="en-US" smtClean="0"/>
              <a:t>3/26/2018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 4</a:t>
            </a:r>
          </a:p>
        </p:txBody>
      </p:sp>
      <p:sp>
        <p:nvSpPr>
          <p:cNvPr id="3" name="Subtitle 2"/>
          <p:cNvSpPr>
            <a:spLocks noGrp="1"/>
          </p:cNvSpPr>
          <p:nvPr>
            <p:ph type="subTitle" idx="1"/>
          </p:nvPr>
        </p:nvSpPr>
        <p:spPr/>
        <p:txBody>
          <a:bodyPr/>
          <a:lstStyle/>
          <a:p>
            <a:r>
              <a:rPr lang="en-US" dirty="0"/>
              <a:t>Day 64</a:t>
            </a:r>
          </a:p>
        </p:txBody>
      </p:sp>
    </p:spTree>
    <p:extLst>
      <p:ext uri="{BB962C8B-B14F-4D97-AF65-F5344CB8AC3E}">
        <p14:creationId xmlns:p14="http://schemas.microsoft.com/office/powerpoint/2010/main" val="306350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4F8CC-E198-C643-A181-5CF93C8D6ADF}"/>
              </a:ext>
            </a:extLst>
          </p:cNvPr>
          <p:cNvSpPr>
            <a:spLocks noGrp="1"/>
          </p:cNvSpPr>
          <p:nvPr>
            <p:ph type="title"/>
          </p:nvPr>
        </p:nvSpPr>
        <p:spPr/>
        <p:txBody>
          <a:bodyPr/>
          <a:lstStyle/>
          <a:p>
            <a:r>
              <a:rPr lang="en-US" dirty="0"/>
              <a:t>Before you begin the test</a:t>
            </a:r>
          </a:p>
        </p:txBody>
      </p:sp>
      <p:sp>
        <p:nvSpPr>
          <p:cNvPr id="3" name="Content Placeholder 2">
            <a:extLst>
              <a:ext uri="{FF2B5EF4-FFF2-40B4-BE49-F238E27FC236}">
                <a16:creationId xmlns:a16="http://schemas.microsoft.com/office/drawing/2014/main" xmlns="" id="{CABD877E-A1D4-C241-A42C-95AC1D83668A}"/>
              </a:ext>
            </a:extLst>
          </p:cNvPr>
          <p:cNvSpPr>
            <a:spLocks noGrp="1"/>
          </p:cNvSpPr>
          <p:nvPr>
            <p:ph idx="1"/>
          </p:nvPr>
        </p:nvSpPr>
        <p:spPr>
          <a:xfrm>
            <a:off x="1371600" y="1428750"/>
            <a:ext cx="9601200" cy="4879910"/>
          </a:xfrm>
        </p:spPr>
        <p:txBody>
          <a:bodyPr>
            <a:normAutofit/>
          </a:bodyPr>
          <a:lstStyle/>
          <a:p>
            <a:r>
              <a:rPr lang="en-US" sz="3000" dirty="0"/>
              <a:t>Make sure you have a pencil that is sharpened and a calculator</a:t>
            </a:r>
          </a:p>
          <a:p>
            <a:endParaRPr lang="en-US" sz="3000" dirty="0"/>
          </a:p>
          <a:p>
            <a:r>
              <a:rPr lang="en-US" sz="3000" dirty="0"/>
              <a:t>Please read the following directions together as a class before beginning the test</a:t>
            </a:r>
          </a:p>
          <a:p>
            <a:endParaRPr lang="en-US" sz="3000" dirty="0"/>
          </a:p>
          <a:p>
            <a:r>
              <a:rPr lang="en-US" sz="3000" dirty="0"/>
              <a:t>No one will talk, except when your instructor warns you that there is only “5 minutes remaining on this test”</a:t>
            </a:r>
          </a:p>
          <a:p>
            <a:endParaRPr lang="en-US" sz="3000" dirty="0"/>
          </a:p>
        </p:txBody>
      </p:sp>
    </p:spTree>
    <p:extLst>
      <p:ext uri="{BB962C8B-B14F-4D97-AF65-F5344CB8AC3E}">
        <p14:creationId xmlns:p14="http://schemas.microsoft.com/office/powerpoint/2010/main" val="137545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9EFEB9C-DECD-8B4B-AFA5-371FAA77B3DD}"/>
              </a:ext>
            </a:extLst>
          </p:cNvPr>
          <p:cNvPicPr>
            <a:picLocks noGrp="1" noChangeAspect="1"/>
          </p:cNvPicPr>
          <p:nvPr>
            <p:ph idx="1"/>
          </p:nvPr>
        </p:nvPicPr>
        <p:blipFill>
          <a:blip r:embed="rId2"/>
          <a:stretch>
            <a:fillRect/>
          </a:stretch>
        </p:blipFill>
        <p:spPr>
          <a:xfrm>
            <a:off x="3183566" y="698370"/>
            <a:ext cx="5911953" cy="1484993"/>
          </a:xfrm>
        </p:spPr>
      </p:pic>
      <p:pic>
        <p:nvPicPr>
          <p:cNvPr id="9" name="Picture 8">
            <a:extLst>
              <a:ext uri="{FF2B5EF4-FFF2-40B4-BE49-F238E27FC236}">
                <a16:creationId xmlns:a16="http://schemas.microsoft.com/office/drawing/2014/main" xmlns="" id="{1A2EEEB0-E699-C24E-9438-61D0667EEAD3}"/>
              </a:ext>
            </a:extLst>
          </p:cNvPr>
          <p:cNvPicPr>
            <a:picLocks noChangeAspect="1"/>
          </p:cNvPicPr>
          <p:nvPr/>
        </p:nvPicPr>
        <p:blipFill>
          <a:blip r:embed="rId3"/>
          <a:stretch>
            <a:fillRect/>
          </a:stretch>
        </p:blipFill>
        <p:spPr>
          <a:xfrm>
            <a:off x="-1" y="2183363"/>
            <a:ext cx="6139543" cy="2626358"/>
          </a:xfrm>
          <a:prstGeom prst="rect">
            <a:avLst/>
          </a:prstGeom>
        </p:spPr>
      </p:pic>
      <p:pic>
        <p:nvPicPr>
          <p:cNvPr id="7" name="Picture 6">
            <a:extLst>
              <a:ext uri="{FF2B5EF4-FFF2-40B4-BE49-F238E27FC236}">
                <a16:creationId xmlns:a16="http://schemas.microsoft.com/office/drawing/2014/main" xmlns="" id="{3F1706EB-1D9B-7245-BEC0-C84A8D86E418}"/>
              </a:ext>
            </a:extLst>
          </p:cNvPr>
          <p:cNvPicPr>
            <a:picLocks noChangeAspect="1"/>
          </p:cNvPicPr>
          <p:nvPr/>
        </p:nvPicPr>
        <p:blipFill>
          <a:blip r:embed="rId4"/>
          <a:stretch>
            <a:fillRect/>
          </a:stretch>
        </p:blipFill>
        <p:spPr>
          <a:xfrm>
            <a:off x="6139542" y="2183363"/>
            <a:ext cx="6052457" cy="2626358"/>
          </a:xfrm>
          <a:prstGeom prst="rect">
            <a:avLst/>
          </a:prstGeom>
        </p:spPr>
      </p:pic>
      <p:sp>
        <p:nvSpPr>
          <p:cNvPr id="10" name="Rectangle 9">
            <a:extLst>
              <a:ext uri="{FF2B5EF4-FFF2-40B4-BE49-F238E27FC236}">
                <a16:creationId xmlns:a16="http://schemas.microsoft.com/office/drawing/2014/main" xmlns="" id="{36D31134-6200-D749-BC41-D1D52BF58166}"/>
              </a:ext>
            </a:extLst>
          </p:cNvPr>
          <p:cNvSpPr/>
          <p:nvPr/>
        </p:nvSpPr>
        <p:spPr>
          <a:xfrm>
            <a:off x="849086" y="5124282"/>
            <a:ext cx="10711543" cy="1477328"/>
          </a:xfrm>
          <a:prstGeom prst="rect">
            <a:avLst/>
          </a:prstGeom>
        </p:spPr>
        <p:txBody>
          <a:bodyPr wrap="square">
            <a:spAutoFit/>
          </a:bodyPr>
          <a:lstStyle/>
          <a:p>
            <a:r>
              <a:rPr lang="en-US" sz="3000" dirty="0"/>
              <a:t>You are to remain silent and work on this test only. After reading the directions the teacher will stay: </a:t>
            </a:r>
            <a:r>
              <a:rPr lang="en-US" sz="3000" b="1" i="1" dirty="0"/>
              <a:t>“You’ll have 60 minutes to complete this section of the test. You may begin now” </a:t>
            </a:r>
          </a:p>
        </p:txBody>
      </p:sp>
    </p:spTree>
    <p:extLst>
      <p:ext uri="{BB962C8B-B14F-4D97-AF65-F5344CB8AC3E}">
        <p14:creationId xmlns:p14="http://schemas.microsoft.com/office/powerpoint/2010/main" val="65736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370A3-F807-AB4C-9744-3689FBF8B416}"/>
              </a:ext>
            </a:extLst>
          </p:cNvPr>
          <p:cNvSpPr>
            <a:spLocks noGrp="1"/>
          </p:cNvSpPr>
          <p:nvPr>
            <p:ph type="title"/>
          </p:nvPr>
        </p:nvSpPr>
        <p:spPr>
          <a:xfrm>
            <a:off x="1371600" y="157162"/>
            <a:ext cx="9601200" cy="1485900"/>
          </a:xfrm>
        </p:spPr>
        <p:txBody>
          <a:bodyPr>
            <a:normAutofit fontScale="90000"/>
          </a:bodyPr>
          <a:lstStyle/>
          <a:p>
            <a:r>
              <a:rPr lang="en-US" dirty="0"/>
              <a:t>During the test: Your teacher will fill in the times on the following chart and leave it on the board for the duration of the test:</a:t>
            </a:r>
          </a:p>
        </p:txBody>
      </p:sp>
      <p:sp>
        <p:nvSpPr>
          <p:cNvPr id="3" name="Content Placeholder 2">
            <a:extLst>
              <a:ext uri="{FF2B5EF4-FFF2-40B4-BE49-F238E27FC236}">
                <a16:creationId xmlns:a16="http://schemas.microsoft.com/office/drawing/2014/main" xmlns="" id="{1D78C139-AE2A-364B-B6A3-9FB540E00FD0}"/>
              </a:ext>
            </a:extLst>
          </p:cNvPr>
          <p:cNvSpPr>
            <a:spLocks noGrp="1"/>
          </p:cNvSpPr>
          <p:nvPr>
            <p:ph idx="1"/>
          </p:nvPr>
        </p:nvSpPr>
        <p:spPr>
          <a:xfrm>
            <a:off x="1371600" y="2000250"/>
            <a:ext cx="10515600" cy="4857749"/>
          </a:xfrm>
        </p:spPr>
        <p:txBody>
          <a:bodyPr>
            <a:normAutofit/>
          </a:bodyPr>
          <a:lstStyle/>
          <a:p>
            <a:pPr marL="0" indent="0">
              <a:buNone/>
            </a:pPr>
            <a:r>
              <a:rPr lang="en-US" sz="3000" b="1" dirty="0"/>
              <a:t>Test Start Time: ___________</a:t>
            </a:r>
          </a:p>
          <a:p>
            <a:pPr marL="0" indent="0">
              <a:buNone/>
            </a:pPr>
            <a:r>
              <a:rPr lang="en-US" sz="3000" b="1" dirty="0"/>
              <a:t>Teacher will announce “</a:t>
            </a:r>
            <a:r>
              <a:rPr lang="en-US" sz="3000" b="1" i="1" dirty="0"/>
              <a:t>5 minutes left</a:t>
            </a:r>
            <a:r>
              <a:rPr lang="en-US" sz="3000" b="1" dirty="0"/>
              <a:t>” at: ___________</a:t>
            </a:r>
          </a:p>
          <a:p>
            <a:pPr marL="0" indent="0">
              <a:buNone/>
            </a:pPr>
            <a:endParaRPr lang="en-US" sz="3000" b="1" dirty="0"/>
          </a:p>
          <a:p>
            <a:pPr marL="0" indent="0">
              <a:buNone/>
            </a:pPr>
            <a:r>
              <a:rPr lang="en-US" sz="3000" b="1" dirty="0"/>
              <a:t>Test End Time: </a:t>
            </a:r>
            <a:r>
              <a:rPr lang="en-US" sz="3000" b="1" dirty="0" smtClean="0"/>
              <a:t>___________ </a:t>
            </a:r>
            <a:br>
              <a:rPr lang="en-US" sz="3000" b="1" dirty="0" smtClean="0"/>
            </a:br>
            <a:r>
              <a:rPr lang="en-US" sz="3000" b="1" dirty="0" smtClean="0"/>
              <a:t>Teacher will say: “Put down your pencils the math test is now over” And move on to the next slide.</a:t>
            </a:r>
            <a:endParaRPr lang="en-US" sz="3000" b="1" dirty="0"/>
          </a:p>
          <a:p>
            <a:endParaRPr lang="en-US" sz="3000" dirty="0"/>
          </a:p>
          <a:p>
            <a:pPr marL="0" indent="0">
              <a:buNone/>
            </a:pPr>
            <a:r>
              <a:rPr lang="en-US" sz="3000" dirty="0"/>
              <a:t>If you finish early, go back and check your answers, and please remain quiet for other students who are testing.</a:t>
            </a:r>
          </a:p>
        </p:txBody>
      </p:sp>
    </p:spTree>
    <p:extLst>
      <p:ext uri="{BB962C8B-B14F-4D97-AF65-F5344CB8AC3E}">
        <p14:creationId xmlns:p14="http://schemas.microsoft.com/office/powerpoint/2010/main" val="27873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F7D21-9C2D-DD46-8373-1259FE07D174}"/>
              </a:ext>
            </a:extLst>
          </p:cNvPr>
          <p:cNvSpPr>
            <a:spLocks noGrp="1"/>
          </p:cNvSpPr>
          <p:nvPr>
            <p:ph type="title"/>
          </p:nvPr>
        </p:nvSpPr>
        <p:spPr/>
        <p:txBody>
          <a:bodyPr/>
          <a:lstStyle/>
          <a:p>
            <a:r>
              <a:rPr lang="en-US" dirty="0"/>
              <a:t>At the conclusion of your test:</a:t>
            </a:r>
          </a:p>
        </p:txBody>
      </p:sp>
      <p:sp>
        <p:nvSpPr>
          <p:cNvPr id="3" name="Content Placeholder 2">
            <a:extLst>
              <a:ext uri="{FF2B5EF4-FFF2-40B4-BE49-F238E27FC236}">
                <a16:creationId xmlns:a16="http://schemas.microsoft.com/office/drawing/2014/main" xmlns="" id="{C7D1331F-E95A-BE47-A84B-F7858BA4E43D}"/>
              </a:ext>
            </a:extLst>
          </p:cNvPr>
          <p:cNvSpPr>
            <a:spLocks noGrp="1"/>
          </p:cNvSpPr>
          <p:nvPr>
            <p:ph idx="1"/>
          </p:nvPr>
        </p:nvSpPr>
        <p:spPr>
          <a:xfrm>
            <a:off x="1371599" y="2286000"/>
            <a:ext cx="10215563" cy="3581400"/>
          </a:xfrm>
        </p:spPr>
        <p:txBody>
          <a:bodyPr>
            <a:normAutofit/>
          </a:bodyPr>
          <a:lstStyle/>
          <a:p>
            <a:r>
              <a:rPr lang="en-US" sz="3000" dirty="0"/>
              <a:t>Please use the back of the booklet to check your answers. </a:t>
            </a:r>
            <a:r>
              <a:rPr lang="en-US" sz="3000" dirty="0" smtClean="0"/>
              <a:t>(page 56 the “–” line tells you the type of problem)</a:t>
            </a:r>
            <a:endParaRPr lang="en-US" sz="3000" dirty="0"/>
          </a:p>
          <a:p>
            <a:r>
              <a:rPr lang="en-US" sz="3000" dirty="0"/>
              <a:t>Record on </a:t>
            </a:r>
            <a:r>
              <a:rPr lang="en-US" sz="3000" i="1" u="sng" dirty="0"/>
              <a:t>the bottom of page </a:t>
            </a:r>
            <a:r>
              <a:rPr lang="en-US" sz="3000" i="1" u="sng" dirty="0" smtClean="0"/>
              <a:t>56</a:t>
            </a:r>
            <a:r>
              <a:rPr lang="en-US" sz="3000" dirty="0" smtClean="0"/>
              <a:t> how </a:t>
            </a:r>
            <a:r>
              <a:rPr lang="en-US" sz="3000" dirty="0"/>
              <a:t>many of each type of problem you got correct (we’ll use this as a baseline of where to study, and for comparison on your actual ACT for a grade)</a:t>
            </a:r>
          </a:p>
          <a:p>
            <a:endParaRPr lang="en-US" sz="3000" dirty="0"/>
          </a:p>
        </p:txBody>
      </p:sp>
    </p:spTree>
    <p:extLst>
      <p:ext uri="{BB962C8B-B14F-4D97-AF65-F5344CB8AC3E}">
        <p14:creationId xmlns:p14="http://schemas.microsoft.com/office/powerpoint/2010/main" val="244711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CC27D-6347-124B-8464-307B679FD76B}"/>
              </a:ext>
            </a:extLst>
          </p:cNvPr>
          <p:cNvSpPr>
            <a:spLocks noGrp="1"/>
          </p:cNvSpPr>
          <p:nvPr>
            <p:ph type="title"/>
          </p:nvPr>
        </p:nvSpPr>
        <p:spPr/>
        <p:txBody>
          <a:bodyPr/>
          <a:lstStyle/>
          <a:p>
            <a:r>
              <a:rPr lang="en-US" dirty="0"/>
              <a:t>Collect all of your practice tests in one place… you should have the following:</a:t>
            </a:r>
          </a:p>
        </p:txBody>
      </p:sp>
      <p:sp>
        <p:nvSpPr>
          <p:cNvPr id="3" name="Content Placeholder 2">
            <a:extLst>
              <a:ext uri="{FF2B5EF4-FFF2-40B4-BE49-F238E27FC236}">
                <a16:creationId xmlns:a16="http://schemas.microsoft.com/office/drawing/2014/main" xmlns="" id="{FE48CA5A-EB67-A84E-ACF6-EC19FD447B38}"/>
              </a:ext>
            </a:extLst>
          </p:cNvPr>
          <p:cNvSpPr>
            <a:spLocks noGrp="1"/>
          </p:cNvSpPr>
          <p:nvPr>
            <p:ph idx="1"/>
          </p:nvPr>
        </p:nvSpPr>
        <p:spPr/>
        <p:txBody>
          <a:bodyPr>
            <a:normAutofit/>
          </a:bodyPr>
          <a:lstStyle/>
          <a:p>
            <a:r>
              <a:rPr lang="en-US" sz="3000" dirty="0"/>
              <a:t>3 mini tests (4 after today)</a:t>
            </a:r>
          </a:p>
          <a:p>
            <a:r>
              <a:rPr lang="en-US" sz="3000" dirty="0"/>
              <a:t>An abbreviated test (green packet)</a:t>
            </a:r>
          </a:p>
          <a:p>
            <a:r>
              <a:rPr lang="en-US" sz="3000" dirty="0"/>
              <a:t>A full ACT booklet (from today)</a:t>
            </a:r>
          </a:p>
          <a:p>
            <a:endParaRPr lang="en-US" sz="3000" dirty="0"/>
          </a:p>
          <a:p>
            <a:endParaRPr lang="en-US" sz="3000" dirty="0"/>
          </a:p>
          <a:p>
            <a:r>
              <a:rPr lang="en-US" sz="3000" dirty="0"/>
              <a:t>We will be turning them all in at the start of next week</a:t>
            </a:r>
          </a:p>
        </p:txBody>
      </p:sp>
    </p:spTree>
    <p:extLst>
      <p:ext uri="{BB962C8B-B14F-4D97-AF65-F5344CB8AC3E}">
        <p14:creationId xmlns:p14="http://schemas.microsoft.com/office/powerpoint/2010/main" val="34645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48EDD-FC1A-534A-ACDA-861D625ADA11}"/>
              </a:ext>
            </a:extLst>
          </p:cNvPr>
          <p:cNvSpPr>
            <a:spLocks noGrp="1"/>
          </p:cNvSpPr>
          <p:nvPr>
            <p:ph type="title"/>
          </p:nvPr>
        </p:nvSpPr>
        <p:spPr/>
        <p:txBody>
          <a:bodyPr/>
          <a:lstStyle/>
          <a:p>
            <a:r>
              <a:rPr lang="en-US" dirty="0"/>
              <a:t>The last 15 – 20 minutes of class</a:t>
            </a:r>
          </a:p>
        </p:txBody>
      </p:sp>
      <p:sp>
        <p:nvSpPr>
          <p:cNvPr id="3" name="Content Placeholder 2">
            <a:extLst>
              <a:ext uri="{FF2B5EF4-FFF2-40B4-BE49-F238E27FC236}">
                <a16:creationId xmlns:a16="http://schemas.microsoft.com/office/drawing/2014/main" xmlns="" id="{DE861AE3-4BB7-4340-B3B2-35DA0AC60FF8}"/>
              </a:ext>
            </a:extLst>
          </p:cNvPr>
          <p:cNvSpPr>
            <a:spLocks noGrp="1"/>
          </p:cNvSpPr>
          <p:nvPr>
            <p:ph idx="1"/>
          </p:nvPr>
        </p:nvSpPr>
        <p:spPr>
          <a:xfrm>
            <a:off x="1371600" y="1399593"/>
            <a:ext cx="9601200" cy="5206480"/>
          </a:xfrm>
        </p:spPr>
        <p:txBody>
          <a:bodyPr>
            <a:normAutofit/>
          </a:bodyPr>
          <a:lstStyle/>
          <a:p>
            <a:r>
              <a:rPr lang="en-US" sz="3000" dirty="0"/>
              <a:t>You can work on previous Mini Tests (these will all count as your homework score for the semester and ultimately a formative quiz score based on completion and growth)</a:t>
            </a:r>
          </a:p>
          <a:p>
            <a:endParaRPr lang="en-US" sz="3000" dirty="0"/>
          </a:p>
          <a:p>
            <a:r>
              <a:rPr lang="en-US" sz="3000" dirty="0"/>
              <a:t>We’ll have our last Mini Test passed out </a:t>
            </a:r>
            <a:r>
              <a:rPr lang="en-US" sz="3000" i="1" dirty="0"/>
              <a:t>now</a:t>
            </a:r>
          </a:p>
          <a:p>
            <a:endParaRPr lang="en-US" sz="3000" dirty="0"/>
          </a:p>
          <a:p>
            <a:r>
              <a:rPr lang="en-US" sz="3000" dirty="0"/>
              <a:t>If you want another FULL ACT they are available in a box behind my desk… this is not required, just additional resources if you would like (some of you may already have the test)</a:t>
            </a:r>
          </a:p>
        </p:txBody>
      </p:sp>
    </p:spTree>
    <p:extLst>
      <p:ext uri="{BB962C8B-B14F-4D97-AF65-F5344CB8AC3E}">
        <p14:creationId xmlns:p14="http://schemas.microsoft.com/office/powerpoint/2010/main" val="21311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Homework/In class </a:t>
            </a:r>
            <a:r>
              <a:rPr lang="en-US"/>
              <a:t>work for next time</a:t>
            </a:r>
            <a:endParaRPr lang="en-US" dirty="0"/>
          </a:p>
        </p:txBody>
      </p:sp>
      <p:sp>
        <p:nvSpPr>
          <p:cNvPr id="3" name="Content Placeholder 2"/>
          <p:cNvSpPr>
            <a:spLocks noGrp="1"/>
          </p:cNvSpPr>
          <p:nvPr>
            <p:ph idx="1"/>
          </p:nvPr>
        </p:nvSpPr>
        <p:spPr>
          <a:xfrm>
            <a:off x="1371600" y="1909011"/>
            <a:ext cx="9601200" cy="3958389"/>
          </a:xfrm>
        </p:spPr>
        <p:txBody>
          <a:bodyPr>
            <a:noAutofit/>
          </a:bodyPr>
          <a:lstStyle/>
          <a:p>
            <a:r>
              <a:rPr lang="en-US" sz="3400" dirty="0"/>
              <a:t>Attempt Mini Test 4</a:t>
            </a:r>
          </a:p>
          <a:p>
            <a:endParaRPr lang="en-US" sz="3400" dirty="0"/>
          </a:p>
          <a:p>
            <a:pPr marL="0" indent="0">
              <a:buNone/>
            </a:pPr>
            <a:r>
              <a:rPr lang="en-US" sz="3400" dirty="0"/>
              <a:t>Set a timer for yourself for 10 minutes and try to get all 10 problems done</a:t>
            </a:r>
          </a:p>
          <a:p>
            <a:pPr marL="0" indent="0">
              <a:buNone/>
            </a:pPr>
            <a:r>
              <a:rPr lang="en-US" sz="3400" dirty="0"/>
              <a:t>-- OR --</a:t>
            </a:r>
          </a:p>
          <a:p>
            <a:pPr marL="0" indent="0">
              <a:buNone/>
            </a:pPr>
            <a:r>
              <a:rPr lang="en-US" sz="3400" dirty="0"/>
              <a:t>Set a timer and work through all the problems until you are complete and see how long it took you. </a:t>
            </a:r>
          </a:p>
        </p:txBody>
      </p:sp>
    </p:spTree>
    <p:extLst>
      <p:ext uri="{BB962C8B-B14F-4D97-AF65-F5344CB8AC3E}">
        <p14:creationId xmlns:p14="http://schemas.microsoft.com/office/powerpoint/2010/main" val="3948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404" y="445168"/>
            <a:ext cx="9601200" cy="1485900"/>
          </a:xfrm>
        </p:spPr>
        <p:txBody>
          <a:bodyPr/>
          <a:lstStyle/>
          <a:p>
            <a:r>
              <a:rPr lang="en-US" dirty="0"/>
              <a:t>Bell Work</a:t>
            </a:r>
          </a:p>
        </p:txBody>
      </p:sp>
      <p:pic>
        <p:nvPicPr>
          <p:cNvPr id="7" name="Content Placeholder 6">
            <a:extLst>
              <a:ext uri="{FF2B5EF4-FFF2-40B4-BE49-F238E27FC236}">
                <a16:creationId xmlns:a16="http://schemas.microsoft.com/office/drawing/2014/main" xmlns="" id="{9BC22D2B-DFA4-764E-905E-1D81AB1C6A22}"/>
              </a:ext>
            </a:extLst>
          </p:cNvPr>
          <p:cNvPicPr>
            <a:picLocks noGrp="1" noChangeAspect="1"/>
          </p:cNvPicPr>
          <p:nvPr>
            <p:ph idx="1"/>
          </p:nvPr>
        </p:nvPicPr>
        <p:blipFill>
          <a:blip r:embed="rId2"/>
          <a:stretch>
            <a:fillRect/>
          </a:stretch>
        </p:blipFill>
        <p:spPr>
          <a:xfrm>
            <a:off x="2139851" y="1931068"/>
            <a:ext cx="7414306" cy="3424703"/>
          </a:xfrm>
        </p:spPr>
      </p:pic>
    </p:spTree>
    <p:extLst>
      <p:ext uri="{BB962C8B-B14F-4D97-AF65-F5344CB8AC3E}">
        <p14:creationId xmlns:p14="http://schemas.microsoft.com/office/powerpoint/2010/main" val="119749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 Work Answer: </a:t>
            </a:r>
          </a:p>
        </p:txBody>
      </p:sp>
      <p:pic>
        <p:nvPicPr>
          <p:cNvPr id="4" name="Content Placeholder 6">
            <a:extLst>
              <a:ext uri="{FF2B5EF4-FFF2-40B4-BE49-F238E27FC236}">
                <a16:creationId xmlns:a16="http://schemas.microsoft.com/office/drawing/2014/main" xmlns="" id="{110708B7-1ECA-E74F-BDC1-0740706B65C1}"/>
              </a:ext>
            </a:extLst>
          </p:cNvPr>
          <p:cNvPicPr>
            <a:picLocks noGrp="1" noChangeAspect="1"/>
          </p:cNvPicPr>
          <p:nvPr>
            <p:ph idx="1"/>
          </p:nvPr>
        </p:nvPicPr>
        <p:blipFill>
          <a:blip r:embed="rId2"/>
          <a:stretch>
            <a:fillRect/>
          </a:stretch>
        </p:blipFill>
        <p:spPr>
          <a:xfrm>
            <a:off x="1371600" y="1428750"/>
            <a:ext cx="3772685" cy="1742621"/>
          </a:xfr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35CB70B2-B9F3-BB4B-8C24-5358963443E4}"/>
                  </a:ext>
                </a:extLst>
              </p:cNvPr>
              <p:cNvSpPr txBox="1"/>
              <p:nvPr/>
            </p:nvSpPr>
            <p:spPr>
              <a:xfrm>
                <a:off x="5992586" y="1428750"/>
                <a:ext cx="5972084" cy="1477328"/>
              </a:xfrm>
              <a:prstGeom prst="rect">
                <a:avLst/>
              </a:prstGeom>
              <a:noFill/>
            </p:spPr>
            <p:txBody>
              <a:bodyPr wrap="none" rtlCol="0">
                <a:spAutoFit/>
              </a:bodyPr>
              <a:lstStyle/>
              <a:p>
                <a14:m>
                  <m:oMath xmlns:m="http://schemas.openxmlformats.org/officeDocument/2006/math">
                    <m:r>
                      <a:rPr lang="en-US" sz="3000" i="1" dirty="0" smtClean="0">
                        <a:latin typeface="Cambria Math" panose="02040503050406030204" pitchFamily="18" charset="0"/>
                      </a:rPr>
                      <m:t>𝑓</m:t>
                    </m:r>
                    <m:r>
                      <a:rPr lang="en-US" sz="3000" i="1" dirty="0" smtClean="0">
                        <a:latin typeface="Cambria Math" panose="02040503050406030204" pitchFamily="18" charset="0"/>
                      </a:rPr>
                      <m:t>(1) </m:t>
                    </m:r>
                  </m:oMath>
                </a14:m>
                <a:r>
                  <a:rPr lang="en-US" sz="3000" dirty="0"/>
                  <a:t>simply means that they </a:t>
                </a:r>
              </a:p>
              <a:p>
                <a:r>
                  <a:rPr lang="en-US" sz="3000" dirty="0"/>
                  <a:t>want you to plug 1 in for x and solve</a:t>
                </a:r>
              </a:p>
              <a:p>
                <a:r>
                  <a:rPr lang="en-US" sz="3000" dirty="0"/>
                  <a:t>Using PEMDAS</a:t>
                </a:r>
              </a:p>
            </p:txBody>
          </p:sp>
        </mc:Choice>
        <mc:Fallback xmlns="">
          <p:sp>
            <p:nvSpPr>
              <p:cNvPr id="5" name="TextBox 4">
                <a:extLst>
                  <a:ext uri="{FF2B5EF4-FFF2-40B4-BE49-F238E27FC236}">
                    <a16:creationId xmlns:a16="http://schemas.microsoft.com/office/drawing/2014/main" id="{35CB70B2-B9F3-BB4B-8C24-5358963443E4}"/>
                  </a:ext>
                </a:extLst>
              </p:cNvPr>
              <p:cNvSpPr txBox="1">
                <a:spLocks noRot="1" noChangeAspect="1" noMove="1" noResize="1" noEditPoints="1" noAdjustHandles="1" noChangeArrowheads="1" noChangeShapeType="1" noTextEdit="1"/>
              </p:cNvSpPr>
              <p:nvPr/>
            </p:nvSpPr>
            <p:spPr>
              <a:xfrm>
                <a:off x="5992586" y="1428750"/>
                <a:ext cx="5972084" cy="1477328"/>
              </a:xfrm>
              <a:prstGeom prst="rect">
                <a:avLst/>
              </a:prstGeom>
              <a:blipFill>
                <a:blip r:embed="rId3"/>
                <a:stretch>
                  <a:fillRect l="-2335" t="-4274" r="-1274"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7E950A54-A885-1842-82CD-08B22024CCE6}"/>
                  </a:ext>
                </a:extLst>
              </p:cNvPr>
              <p:cNvSpPr/>
              <p:nvPr/>
            </p:nvSpPr>
            <p:spPr>
              <a:xfrm>
                <a:off x="1371600" y="3914321"/>
                <a:ext cx="3877985" cy="553998"/>
              </a:xfrm>
              <a:prstGeom prst="rect">
                <a:avLst/>
              </a:prstGeom>
            </p:spPr>
            <p:txBody>
              <a:bodyPr wrap="none">
                <a:spAutoFit/>
              </a:bodyPr>
              <a:lstStyle/>
              <a:p>
                <a14:m>
                  <m:oMath xmlns:m="http://schemas.openxmlformats.org/officeDocument/2006/math">
                    <m:r>
                      <a:rPr lang="en-US" sz="3000" i="1" dirty="0" smtClean="0">
                        <a:latin typeface="Cambria Math" panose="02040503050406030204" pitchFamily="18" charset="0"/>
                      </a:rPr>
                      <m:t>𝑓</m:t>
                    </m:r>
                    <m:d>
                      <m:dPr>
                        <m:ctrlPr>
                          <a:rPr lang="en-US" sz="3000" i="1" dirty="0">
                            <a:latin typeface="Cambria Math" panose="02040503050406030204" pitchFamily="18" charset="0"/>
                          </a:rPr>
                        </m:ctrlPr>
                      </m:dPr>
                      <m:e>
                        <m:r>
                          <a:rPr lang="en-US" sz="3000" i="1" dirty="0">
                            <a:latin typeface="Cambria Math" panose="02040503050406030204" pitchFamily="18" charset="0"/>
                          </a:rPr>
                          <m:t>1</m:t>
                        </m:r>
                      </m:e>
                    </m:d>
                    <m:r>
                      <a:rPr lang="en-US" sz="3000" b="0" i="1" dirty="0" smtClean="0">
                        <a:latin typeface="Cambria Math" panose="02040503050406030204" pitchFamily="18" charset="0"/>
                      </a:rPr>
                      <m:t>=(3</m:t>
                    </m:r>
                    <m:d>
                      <m:dPr>
                        <m:ctrlPr>
                          <a:rPr lang="en-US" sz="3000" b="1" i="1" dirty="0" smtClean="0">
                            <a:latin typeface="Cambria Math" panose="02040503050406030204" pitchFamily="18" charset="0"/>
                          </a:rPr>
                        </m:ctrlPr>
                      </m:dPr>
                      <m:e>
                        <m:r>
                          <a:rPr lang="en-US" sz="3000" b="1" i="1" dirty="0" smtClean="0">
                            <a:latin typeface="Cambria Math" panose="02040503050406030204" pitchFamily="18" charset="0"/>
                          </a:rPr>
                          <m:t>𝟏</m:t>
                        </m:r>
                      </m:e>
                    </m:d>
                    <m:r>
                      <a:rPr lang="en-US" sz="3000" b="0" i="1" dirty="0" smtClean="0">
                        <a:latin typeface="Cambria Math" panose="02040503050406030204" pitchFamily="18" charset="0"/>
                      </a:rPr>
                      <m:t>+7</m:t>
                    </m:r>
                    <m:sSup>
                      <m:sSupPr>
                        <m:ctrlPr>
                          <a:rPr lang="en-US" sz="3000" b="0" i="1" dirty="0" smtClean="0">
                            <a:latin typeface="Cambria Math" panose="02040503050406030204" pitchFamily="18" charset="0"/>
                          </a:rPr>
                        </m:ctrlPr>
                      </m:sSupPr>
                      <m:e>
                        <m:r>
                          <a:rPr lang="en-US" sz="3000" b="0" i="1" dirty="0" smtClean="0">
                            <a:latin typeface="Cambria Math" panose="02040503050406030204" pitchFamily="18" charset="0"/>
                          </a:rPr>
                          <m:t>)</m:t>
                        </m:r>
                      </m:e>
                      <m:sup>
                        <m:r>
                          <a:rPr lang="en-US" sz="3000" b="0" i="1" dirty="0" smtClean="0">
                            <a:latin typeface="Cambria Math" panose="02040503050406030204" pitchFamily="18" charset="0"/>
                          </a:rPr>
                          <m:t>2</m:t>
                        </m:r>
                      </m:sup>
                    </m:sSup>
                  </m:oMath>
                </a14:m>
                <a:r>
                  <a:rPr lang="en-US" sz="3000" dirty="0"/>
                  <a:t>		</a:t>
                </a:r>
              </a:p>
            </p:txBody>
          </p:sp>
        </mc:Choice>
        <mc:Fallback xmlns="">
          <p:sp>
            <p:nvSpPr>
              <p:cNvPr id="6" name="Rectangle 5">
                <a:extLst>
                  <a:ext uri="{FF2B5EF4-FFF2-40B4-BE49-F238E27FC236}">
                    <a16:creationId xmlns:a16="http://schemas.microsoft.com/office/drawing/2014/main" id="{7E950A54-A885-1842-82CD-08B22024CCE6}"/>
                  </a:ext>
                </a:extLst>
              </p:cNvPr>
              <p:cNvSpPr>
                <a:spLocks noRot="1" noChangeAspect="1" noMove="1" noResize="1" noEditPoints="1" noAdjustHandles="1" noChangeArrowheads="1" noChangeShapeType="1" noTextEdit="1"/>
              </p:cNvSpPr>
              <p:nvPr/>
            </p:nvSpPr>
            <p:spPr>
              <a:xfrm>
                <a:off x="1371600" y="3914321"/>
                <a:ext cx="3877985" cy="553998"/>
              </a:xfrm>
              <a:prstGeom prst="rect">
                <a:avLst/>
              </a:prstGeom>
              <a:blipFill>
                <a:blip r:embed="rId4"/>
                <a:stretch>
                  <a:fillRect l="-2623" b="-200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xmlns="" id="{E2864B08-23A9-434E-BFFF-F09A63C7B7B0}"/>
              </a:ext>
            </a:extLst>
          </p:cNvPr>
          <p:cNvSpPr/>
          <p:nvPr/>
        </p:nvSpPr>
        <p:spPr>
          <a:xfrm>
            <a:off x="5144285" y="3683488"/>
            <a:ext cx="6306855" cy="1015663"/>
          </a:xfrm>
          <a:prstGeom prst="rect">
            <a:avLst/>
          </a:prstGeom>
        </p:spPr>
        <p:txBody>
          <a:bodyPr wrap="none">
            <a:spAutoFit/>
          </a:bodyPr>
          <a:lstStyle/>
          <a:p>
            <a:r>
              <a:rPr lang="en-US" sz="3000" dirty="0"/>
              <a:t>Type this straight into your calculator! </a:t>
            </a:r>
          </a:p>
          <a:p>
            <a:r>
              <a:rPr lang="en-US" sz="3000" dirty="0"/>
              <a:t>DO NOT BE A HERO!!!</a:t>
            </a:r>
          </a:p>
        </p:txBody>
      </p:sp>
      <p:sp>
        <p:nvSpPr>
          <p:cNvPr id="9" name="Rectangle 8">
            <a:extLst>
              <a:ext uri="{FF2B5EF4-FFF2-40B4-BE49-F238E27FC236}">
                <a16:creationId xmlns:a16="http://schemas.microsoft.com/office/drawing/2014/main" xmlns="" id="{8211AE70-8AFC-0544-A82D-50954084F720}"/>
              </a:ext>
            </a:extLst>
          </p:cNvPr>
          <p:cNvSpPr/>
          <p:nvPr/>
        </p:nvSpPr>
        <p:spPr>
          <a:xfrm>
            <a:off x="1367097" y="5656941"/>
            <a:ext cx="3876574" cy="553998"/>
          </a:xfrm>
          <a:prstGeom prst="rect">
            <a:avLst/>
          </a:prstGeom>
        </p:spPr>
        <p:txBody>
          <a:bodyPr wrap="none">
            <a:spAutoFit/>
          </a:bodyPr>
          <a:lstStyle/>
          <a:p>
            <a:r>
              <a:rPr lang="en-US" sz="3000" dirty="0"/>
              <a:t>The answer is: </a:t>
            </a:r>
            <a:r>
              <a:rPr lang="en-US" sz="3000" b="1" dirty="0"/>
              <a:t>E.)  100</a:t>
            </a:r>
          </a:p>
        </p:txBody>
      </p:sp>
    </p:spTree>
    <p:extLst>
      <p:ext uri="{BB962C8B-B14F-4D97-AF65-F5344CB8AC3E}">
        <p14:creationId xmlns:p14="http://schemas.microsoft.com/office/powerpoint/2010/main" val="323359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 DAY 4</a:t>
            </a:r>
          </a:p>
        </p:txBody>
      </p:sp>
      <p:sp>
        <p:nvSpPr>
          <p:cNvPr id="3" name="Content Placeholder 2"/>
          <p:cNvSpPr>
            <a:spLocks noGrp="1"/>
          </p:cNvSpPr>
          <p:nvPr>
            <p:ph idx="1"/>
          </p:nvPr>
        </p:nvSpPr>
        <p:spPr/>
        <p:txBody>
          <a:bodyPr>
            <a:normAutofit fontScale="92500" lnSpcReduction="20000"/>
          </a:bodyPr>
          <a:lstStyle/>
          <a:p>
            <a:r>
              <a:rPr lang="en-US" sz="3400" dirty="0"/>
              <a:t>Full ACT Math Test (sophomores and juniors</a:t>
            </a:r>
            <a:r>
              <a:rPr lang="en-US" sz="3400" dirty="0" smtClean="0"/>
              <a:t>)</a:t>
            </a:r>
          </a:p>
          <a:p>
            <a:pPr lvl="1"/>
            <a:r>
              <a:rPr lang="en-US" sz="3400" dirty="0" smtClean="0"/>
              <a:t>Yellow Test in Box at front of room</a:t>
            </a:r>
            <a:endParaRPr lang="en-US" sz="3400" dirty="0"/>
          </a:p>
          <a:p>
            <a:r>
              <a:rPr lang="en-US" sz="3400" dirty="0"/>
              <a:t>Full College Math Placement Exam (seniors</a:t>
            </a:r>
            <a:r>
              <a:rPr lang="en-US" sz="3400" dirty="0" smtClean="0"/>
              <a:t>)</a:t>
            </a:r>
          </a:p>
          <a:p>
            <a:pPr lvl="1"/>
            <a:r>
              <a:rPr lang="en-US" sz="3400" dirty="0" smtClean="0"/>
              <a:t>White Packet next to box at front of room</a:t>
            </a:r>
            <a:endParaRPr lang="en-US" sz="3400" dirty="0"/>
          </a:p>
          <a:p>
            <a:endParaRPr lang="en-US" sz="3400" dirty="0"/>
          </a:p>
          <a:p>
            <a:r>
              <a:rPr lang="en-US" sz="3400" dirty="0"/>
              <a:t>Please make sure all mini tests, and the abbreviated tests are complete as we will be going over them next class.</a:t>
            </a:r>
          </a:p>
          <a:p>
            <a:pPr marL="0" indent="0">
              <a:buNone/>
            </a:pPr>
            <a:endParaRPr lang="en-US" sz="3400" dirty="0"/>
          </a:p>
        </p:txBody>
      </p:sp>
    </p:spTree>
    <p:extLst>
      <p:ext uri="{BB962C8B-B14F-4D97-AF65-F5344CB8AC3E}">
        <p14:creationId xmlns:p14="http://schemas.microsoft.com/office/powerpoint/2010/main" val="59003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BA7D3-34F1-2E49-A94C-B9C6FE3DD891}"/>
              </a:ext>
            </a:extLst>
          </p:cNvPr>
          <p:cNvSpPr>
            <a:spLocks noGrp="1"/>
          </p:cNvSpPr>
          <p:nvPr>
            <p:ph type="title"/>
          </p:nvPr>
        </p:nvSpPr>
        <p:spPr/>
        <p:txBody>
          <a:bodyPr/>
          <a:lstStyle/>
          <a:p>
            <a:r>
              <a:rPr lang="en-US" dirty="0"/>
              <a:t>Guidelines for Today</a:t>
            </a:r>
          </a:p>
        </p:txBody>
      </p:sp>
      <p:sp>
        <p:nvSpPr>
          <p:cNvPr id="3" name="Content Placeholder 2">
            <a:extLst>
              <a:ext uri="{FF2B5EF4-FFF2-40B4-BE49-F238E27FC236}">
                <a16:creationId xmlns:a16="http://schemas.microsoft.com/office/drawing/2014/main" xmlns="" id="{5DF28C96-721F-F24D-B81A-A22E10B47B5E}"/>
              </a:ext>
            </a:extLst>
          </p:cNvPr>
          <p:cNvSpPr>
            <a:spLocks noGrp="1"/>
          </p:cNvSpPr>
          <p:nvPr>
            <p:ph idx="1"/>
          </p:nvPr>
        </p:nvSpPr>
        <p:spPr>
          <a:xfrm>
            <a:off x="1371600" y="1791479"/>
            <a:ext cx="9601200" cy="4870578"/>
          </a:xfrm>
        </p:spPr>
        <p:txBody>
          <a:bodyPr>
            <a:normAutofit/>
          </a:bodyPr>
          <a:lstStyle/>
          <a:p>
            <a:r>
              <a:rPr lang="en-US" sz="3000" dirty="0"/>
              <a:t>You will be given a full ACT packet (we are only going to do the MATH section in class… you can complete the other sections on your own)</a:t>
            </a:r>
          </a:p>
          <a:p>
            <a:endParaRPr lang="en-US" sz="3000" dirty="0"/>
          </a:p>
          <a:p>
            <a:r>
              <a:rPr lang="en-US" sz="3000" dirty="0"/>
              <a:t>Seniors will be given an Math Placement Exam used at UNL (other colleges use a similar test) </a:t>
            </a:r>
          </a:p>
          <a:p>
            <a:endParaRPr lang="en-US" sz="3000" dirty="0"/>
          </a:p>
          <a:p>
            <a:r>
              <a:rPr lang="en-US" sz="3000" dirty="0"/>
              <a:t>Both tests allow for 60 minutes to complete</a:t>
            </a:r>
          </a:p>
        </p:txBody>
      </p:sp>
    </p:spTree>
    <p:extLst>
      <p:ext uri="{BB962C8B-B14F-4D97-AF65-F5344CB8AC3E}">
        <p14:creationId xmlns:p14="http://schemas.microsoft.com/office/powerpoint/2010/main" val="59482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531DF-C935-3F4F-801F-7C5F573761A3}"/>
              </a:ext>
            </a:extLst>
          </p:cNvPr>
          <p:cNvSpPr>
            <a:spLocks noGrp="1"/>
          </p:cNvSpPr>
          <p:nvPr>
            <p:ph type="title"/>
          </p:nvPr>
        </p:nvSpPr>
        <p:spPr/>
        <p:txBody>
          <a:bodyPr/>
          <a:lstStyle/>
          <a:p>
            <a:r>
              <a:rPr lang="en-US" dirty="0"/>
              <a:t>Tips for Taking the Mathematics Test</a:t>
            </a:r>
          </a:p>
        </p:txBody>
      </p:sp>
      <p:sp>
        <p:nvSpPr>
          <p:cNvPr id="3" name="Content Placeholder 2">
            <a:extLst>
              <a:ext uri="{FF2B5EF4-FFF2-40B4-BE49-F238E27FC236}">
                <a16:creationId xmlns:a16="http://schemas.microsoft.com/office/drawing/2014/main" xmlns="" id="{793A834F-EDC2-0C4F-90E2-E243C437CEDD}"/>
              </a:ext>
            </a:extLst>
          </p:cNvPr>
          <p:cNvSpPr>
            <a:spLocks noGrp="1"/>
          </p:cNvSpPr>
          <p:nvPr>
            <p:ph idx="1"/>
          </p:nvPr>
        </p:nvSpPr>
        <p:spPr>
          <a:xfrm>
            <a:off x="1371600" y="1518557"/>
            <a:ext cx="9601200" cy="5110843"/>
          </a:xfrm>
        </p:spPr>
        <p:txBody>
          <a:bodyPr>
            <a:normAutofit/>
          </a:bodyPr>
          <a:lstStyle/>
          <a:p>
            <a:r>
              <a:rPr lang="en-US" sz="3000" dirty="0"/>
              <a:t>Pace yourself</a:t>
            </a:r>
          </a:p>
          <a:p>
            <a:r>
              <a:rPr lang="en-US" sz="3000" dirty="0"/>
              <a:t>Use calculator wisely</a:t>
            </a:r>
          </a:p>
          <a:p>
            <a:r>
              <a:rPr lang="en-US" sz="3000" dirty="0"/>
              <a:t>Solve the problem</a:t>
            </a:r>
          </a:p>
          <a:p>
            <a:r>
              <a:rPr lang="en-US" sz="3000" dirty="0"/>
              <a:t>Locate the solution among the answer choices</a:t>
            </a:r>
          </a:p>
          <a:p>
            <a:r>
              <a:rPr lang="en-US" sz="3000" dirty="0"/>
              <a:t>Make sure you answer the question</a:t>
            </a:r>
          </a:p>
          <a:p>
            <a:r>
              <a:rPr lang="en-US" sz="3000" dirty="0"/>
              <a:t>Make sure your answer is reasonable</a:t>
            </a:r>
          </a:p>
          <a:p>
            <a:r>
              <a:rPr lang="en-US" sz="3000" dirty="0"/>
              <a:t>Check your work</a:t>
            </a:r>
          </a:p>
          <a:p>
            <a:endParaRPr lang="en-US" dirty="0"/>
          </a:p>
        </p:txBody>
      </p:sp>
    </p:spTree>
    <p:extLst>
      <p:ext uri="{BB962C8B-B14F-4D97-AF65-F5344CB8AC3E}">
        <p14:creationId xmlns:p14="http://schemas.microsoft.com/office/powerpoint/2010/main" val="108662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BD202-6E39-744F-A935-80EADE557B7F}"/>
              </a:ext>
            </a:extLst>
          </p:cNvPr>
          <p:cNvSpPr>
            <a:spLocks noGrp="1"/>
          </p:cNvSpPr>
          <p:nvPr>
            <p:ph type="title"/>
          </p:nvPr>
        </p:nvSpPr>
        <p:spPr/>
        <p:txBody>
          <a:bodyPr/>
          <a:lstStyle/>
          <a:p>
            <a:r>
              <a:rPr lang="en-US" dirty="0"/>
              <a:t>Where to write your answers and show your work</a:t>
            </a:r>
          </a:p>
        </p:txBody>
      </p:sp>
      <p:sp>
        <p:nvSpPr>
          <p:cNvPr id="3" name="Content Placeholder 2">
            <a:extLst>
              <a:ext uri="{FF2B5EF4-FFF2-40B4-BE49-F238E27FC236}">
                <a16:creationId xmlns:a16="http://schemas.microsoft.com/office/drawing/2014/main" xmlns="" id="{8D253E42-406E-6C4F-8502-5F0E75A0F665}"/>
              </a:ext>
            </a:extLst>
          </p:cNvPr>
          <p:cNvSpPr>
            <a:spLocks noGrp="1"/>
          </p:cNvSpPr>
          <p:nvPr>
            <p:ph idx="1"/>
          </p:nvPr>
        </p:nvSpPr>
        <p:spPr>
          <a:xfrm>
            <a:off x="1371600" y="1922107"/>
            <a:ext cx="9601200" cy="4795934"/>
          </a:xfrm>
        </p:spPr>
        <p:txBody>
          <a:bodyPr>
            <a:normAutofit fontScale="92500" lnSpcReduction="10000"/>
          </a:bodyPr>
          <a:lstStyle/>
          <a:p>
            <a:r>
              <a:rPr lang="en-US" sz="3000" dirty="0"/>
              <a:t>ACT – There is a bubble sheet at the back of the test booklet… Tear it off and use it! </a:t>
            </a:r>
          </a:p>
          <a:p>
            <a:pPr lvl="1"/>
            <a:r>
              <a:rPr lang="en-US" sz="3000" dirty="0"/>
              <a:t>The math test is section 2. (There are five choices of answers, and 60 problems it should be easy to identify where to fill in your answers). (see next slide of visual). </a:t>
            </a:r>
          </a:p>
          <a:p>
            <a:pPr lvl="1"/>
            <a:r>
              <a:rPr lang="en-US" sz="3000" dirty="0"/>
              <a:t>I would HIGHLY suggest using the bubble sheet for answers, as this will be the format for the ACT next week. Show all work in the test booklet. </a:t>
            </a:r>
          </a:p>
          <a:p>
            <a:endParaRPr lang="en-US" sz="3000" dirty="0"/>
          </a:p>
          <a:p>
            <a:r>
              <a:rPr lang="en-US" sz="3000" dirty="0"/>
              <a:t>Math Placement – Circle answers on the hand out. Use a separate sheet of paper to show your work</a:t>
            </a:r>
            <a:endParaRPr lang="en-US" sz="3000" dirty="0"/>
          </a:p>
        </p:txBody>
      </p:sp>
    </p:spTree>
    <p:extLst>
      <p:ext uri="{BB962C8B-B14F-4D97-AF65-F5344CB8AC3E}">
        <p14:creationId xmlns:p14="http://schemas.microsoft.com/office/powerpoint/2010/main" val="397742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82EEDAE-07D8-2F49-B5AE-ACAF0AE28827}"/>
              </a:ext>
            </a:extLst>
          </p:cNvPr>
          <p:cNvPicPr>
            <a:picLocks noGrp="1" noChangeAspect="1"/>
          </p:cNvPicPr>
          <p:nvPr>
            <p:ph idx="1"/>
          </p:nvPr>
        </p:nvPicPr>
        <p:blipFill>
          <a:blip r:embed="rId2"/>
          <a:stretch>
            <a:fillRect/>
          </a:stretch>
        </p:blipFill>
        <p:spPr>
          <a:xfrm>
            <a:off x="2631233" y="-1714373"/>
            <a:ext cx="7865857" cy="8572373"/>
          </a:xfrm>
        </p:spPr>
      </p:pic>
      <p:sp>
        <p:nvSpPr>
          <p:cNvPr id="8" name="Right Arrow 7">
            <a:extLst>
              <a:ext uri="{FF2B5EF4-FFF2-40B4-BE49-F238E27FC236}">
                <a16:creationId xmlns:a16="http://schemas.microsoft.com/office/drawing/2014/main" xmlns="" id="{670F51DA-747D-7A4F-8689-B34E3B9E7A83}"/>
              </a:ext>
            </a:extLst>
          </p:cNvPr>
          <p:cNvSpPr/>
          <p:nvPr/>
        </p:nvSpPr>
        <p:spPr>
          <a:xfrm>
            <a:off x="996043" y="3060441"/>
            <a:ext cx="1214005" cy="629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2CBF996F-9A9C-0344-8E3E-AA416E5D4902}"/>
              </a:ext>
            </a:extLst>
          </p:cNvPr>
          <p:cNvSpPr txBox="1"/>
          <p:nvPr/>
        </p:nvSpPr>
        <p:spPr>
          <a:xfrm>
            <a:off x="663503" y="1583112"/>
            <a:ext cx="2047355" cy="1477328"/>
          </a:xfrm>
          <a:prstGeom prst="rect">
            <a:avLst/>
          </a:prstGeom>
          <a:noFill/>
        </p:spPr>
        <p:txBody>
          <a:bodyPr wrap="none" rtlCol="0">
            <a:spAutoFit/>
          </a:bodyPr>
          <a:lstStyle/>
          <a:p>
            <a:r>
              <a:rPr lang="en-US" sz="3000" dirty="0"/>
              <a:t>Put math </a:t>
            </a:r>
          </a:p>
          <a:p>
            <a:r>
              <a:rPr lang="en-US" sz="3000" dirty="0"/>
              <a:t>answers in</a:t>
            </a:r>
          </a:p>
          <a:p>
            <a:r>
              <a:rPr lang="en-US" sz="3000" dirty="0"/>
              <a:t>this section</a:t>
            </a:r>
          </a:p>
        </p:txBody>
      </p:sp>
      <p:sp>
        <p:nvSpPr>
          <p:cNvPr id="11" name="Right Arrow 10">
            <a:extLst>
              <a:ext uri="{FF2B5EF4-FFF2-40B4-BE49-F238E27FC236}">
                <a16:creationId xmlns:a16="http://schemas.microsoft.com/office/drawing/2014/main" xmlns="" id="{A0B370FE-D10A-7B43-BC36-A5C989329463}"/>
              </a:ext>
            </a:extLst>
          </p:cNvPr>
          <p:cNvSpPr/>
          <p:nvPr/>
        </p:nvSpPr>
        <p:spPr>
          <a:xfrm rot="10800000">
            <a:off x="10172042" y="2953137"/>
            <a:ext cx="1214005" cy="629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4F472368-6AAE-1640-8CC5-DBC2C3BAD4E7}"/>
              </a:ext>
            </a:extLst>
          </p:cNvPr>
          <p:cNvSpPr txBox="1"/>
          <p:nvPr/>
        </p:nvSpPr>
        <p:spPr>
          <a:xfrm>
            <a:off x="4187512" y="981963"/>
            <a:ext cx="4753298" cy="707886"/>
          </a:xfrm>
          <a:prstGeom prst="rect">
            <a:avLst/>
          </a:prstGeom>
          <a:solidFill>
            <a:schemeClr val="accent1"/>
          </a:solidFill>
        </p:spPr>
        <p:txBody>
          <a:bodyPr wrap="square" rtlCol="0">
            <a:spAutoFit/>
          </a:bodyPr>
          <a:lstStyle/>
          <a:p>
            <a:pPr algn="ctr"/>
            <a:r>
              <a:rPr lang="en-US" sz="4000" dirty="0">
                <a:solidFill>
                  <a:srgbClr val="FFFF00"/>
                </a:solidFill>
                <a:uFill>
                  <a:solidFill>
                    <a:schemeClr val="tx1">
                      <a:lumMod val="85000"/>
                      <a:lumOff val="15000"/>
                    </a:schemeClr>
                  </a:solidFill>
                </a:uFill>
              </a:rPr>
              <a:t>English Section</a:t>
            </a:r>
          </a:p>
        </p:txBody>
      </p:sp>
      <p:sp>
        <p:nvSpPr>
          <p:cNvPr id="13" name="TextBox 12">
            <a:extLst>
              <a:ext uri="{FF2B5EF4-FFF2-40B4-BE49-F238E27FC236}">
                <a16:creationId xmlns:a16="http://schemas.microsoft.com/office/drawing/2014/main" xmlns="" id="{863AAB43-82EF-1549-B0C9-5357EBAE0F99}"/>
              </a:ext>
            </a:extLst>
          </p:cNvPr>
          <p:cNvSpPr txBox="1"/>
          <p:nvPr/>
        </p:nvSpPr>
        <p:spPr>
          <a:xfrm>
            <a:off x="4187512" y="4386184"/>
            <a:ext cx="4753298" cy="707886"/>
          </a:xfrm>
          <a:prstGeom prst="rect">
            <a:avLst/>
          </a:prstGeom>
          <a:solidFill>
            <a:schemeClr val="accent1"/>
          </a:solidFill>
        </p:spPr>
        <p:txBody>
          <a:bodyPr wrap="square" rtlCol="0">
            <a:spAutoFit/>
          </a:bodyPr>
          <a:lstStyle/>
          <a:p>
            <a:pPr algn="ctr"/>
            <a:r>
              <a:rPr lang="en-US" sz="4000" dirty="0">
                <a:solidFill>
                  <a:srgbClr val="FFFF00"/>
                </a:solidFill>
                <a:uFill>
                  <a:solidFill>
                    <a:schemeClr val="tx1">
                      <a:lumMod val="85000"/>
                      <a:lumOff val="15000"/>
                    </a:schemeClr>
                  </a:solidFill>
                </a:uFill>
              </a:rPr>
              <a:t>Reading Section</a:t>
            </a:r>
          </a:p>
        </p:txBody>
      </p:sp>
      <p:sp>
        <p:nvSpPr>
          <p:cNvPr id="14" name="TextBox 13">
            <a:extLst>
              <a:ext uri="{FF2B5EF4-FFF2-40B4-BE49-F238E27FC236}">
                <a16:creationId xmlns:a16="http://schemas.microsoft.com/office/drawing/2014/main" xmlns="" id="{BBC0A6B7-C0BB-344A-9E18-E09FD191638B}"/>
              </a:ext>
            </a:extLst>
          </p:cNvPr>
          <p:cNvSpPr txBox="1"/>
          <p:nvPr/>
        </p:nvSpPr>
        <p:spPr>
          <a:xfrm>
            <a:off x="4187512" y="5622092"/>
            <a:ext cx="4753298" cy="707886"/>
          </a:xfrm>
          <a:prstGeom prst="rect">
            <a:avLst/>
          </a:prstGeom>
          <a:solidFill>
            <a:schemeClr val="accent1"/>
          </a:solidFill>
        </p:spPr>
        <p:txBody>
          <a:bodyPr wrap="square" rtlCol="0">
            <a:spAutoFit/>
          </a:bodyPr>
          <a:lstStyle/>
          <a:p>
            <a:pPr algn="ctr"/>
            <a:r>
              <a:rPr lang="en-US" sz="4000" dirty="0">
                <a:solidFill>
                  <a:srgbClr val="FFFF00"/>
                </a:solidFill>
                <a:uFill>
                  <a:solidFill>
                    <a:schemeClr val="tx1">
                      <a:lumMod val="85000"/>
                      <a:lumOff val="15000"/>
                    </a:schemeClr>
                  </a:solidFill>
                </a:uFill>
              </a:rPr>
              <a:t>Science Section</a:t>
            </a:r>
          </a:p>
        </p:txBody>
      </p:sp>
      <p:sp>
        <p:nvSpPr>
          <p:cNvPr id="15" name="TextBox 14">
            <a:extLst>
              <a:ext uri="{FF2B5EF4-FFF2-40B4-BE49-F238E27FC236}">
                <a16:creationId xmlns:a16="http://schemas.microsoft.com/office/drawing/2014/main" xmlns="" id="{7C11CF70-91AC-2240-87D7-4D9204011EF1}"/>
              </a:ext>
            </a:extLst>
          </p:cNvPr>
          <p:cNvSpPr txBox="1"/>
          <p:nvPr/>
        </p:nvSpPr>
        <p:spPr>
          <a:xfrm rot="5400000">
            <a:off x="9450523" y="2891500"/>
            <a:ext cx="4753298" cy="707886"/>
          </a:xfrm>
          <a:prstGeom prst="rect">
            <a:avLst/>
          </a:prstGeom>
          <a:solidFill>
            <a:schemeClr val="accent1"/>
          </a:solidFill>
        </p:spPr>
        <p:txBody>
          <a:bodyPr wrap="square" rtlCol="0">
            <a:spAutoFit/>
          </a:bodyPr>
          <a:lstStyle/>
          <a:p>
            <a:pPr algn="ctr"/>
            <a:r>
              <a:rPr lang="en-US" sz="4000" u="sng" dirty="0">
                <a:solidFill>
                  <a:srgbClr val="FFFF00"/>
                </a:solidFill>
                <a:uFill>
                  <a:solidFill>
                    <a:schemeClr val="tx1">
                      <a:lumMod val="85000"/>
                      <a:lumOff val="15000"/>
                    </a:schemeClr>
                  </a:solidFill>
                </a:uFill>
              </a:rPr>
              <a:t>Math Section</a:t>
            </a:r>
          </a:p>
        </p:txBody>
      </p:sp>
    </p:spTree>
    <p:extLst>
      <p:ext uri="{BB962C8B-B14F-4D97-AF65-F5344CB8AC3E}">
        <p14:creationId xmlns:p14="http://schemas.microsoft.com/office/powerpoint/2010/main" val="156646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FE161-C69E-FB44-84EE-B4F35CAA5495}"/>
              </a:ext>
            </a:extLst>
          </p:cNvPr>
          <p:cNvSpPr>
            <a:spLocks noGrp="1"/>
          </p:cNvSpPr>
          <p:nvPr>
            <p:ph type="title"/>
          </p:nvPr>
        </p:nvSpPr>
        <p:spPr/>
        <p:txBody>
          <a:bodyPr/>
          <a:lstStyle/>
          <a:p>
            <a:r>
              <a:rPr lang="en-US" dirty="0"/>
              <a:t>Calculators can be used on both tests</a:t>
            </a:r>
          </a:p>
        </p:txBody>
      </p:sp>
    </p:spTree>
    <p:extLst>
      <p:ext uri="{BB962C8B-B14F-4D97-AF65-F5344CB8AC3E}">
        <p14:creationId xmlns:p14="http://schemas.microsoft.com/office/powerpoint/2010/main" val="39728182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16036</TotalTime>
  <Words>750</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Cambria Math</vt:lpstr>
      <vt:lpstr>Franklin Gothic Book</vt:lpstr>
      <vt:lpstr>Crop</vt:lpstr>
      <vt:lpstr>ALGEBRA 4</vt:lpstr>
      <vt:lpstr>Bell Work</vt:lpstr>
      <vt:lpstr>Bell Work Answer: </vt:lpstr>
      <vt:lpstr>ACT DAY 4</vt:lpstr>
      <vt:lpstr>Guidelines for Today</vt:lpstr>
      <vt:lpstr>Tips for Taking the Mathematics Test</vt:lpstr>
      <vt:lpstr>Where to write your answers and show your work</vt:lpstr>
      <vt:lpstr>PowerPoint Presentation</vt:lpstr>
      <vt:lpstr>Calculators can be used on both tests</vt:lpstr>
      <vt:lpstr>Before you begin the test</vt:lpstr>
      <vt:lpstr>PowerPoint Presentation</vt:lpstr>
      <vt:lpstr>During the test: Your teacher will fill in the times on the following chart and leave it on the board for the duration of the test:</vt:lpstr>
      <vt:lpstr>At the conclusion of your test:</vt:lpstr>
      <vt:lpstr>Collect all of your practice tests in one place… you should have the following:</vt:lpstr>
      <vt:lpstr>The last 15 – 20 minutes of class</vt:lpstr>
      <vt:lpstr>Homework/In class work 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264</cp:revision>
  <cp:lastPrinted>2018-03-22T19:21:45Z</cp:lastPrinted>
  <dcterms:created xsi:type="dcterms:W3CDTF">2017-08-31T14:11:29Z</dcterms:created>
  <dcterms:modified xsi:type="dcterms:W3CDTF">2018-03-27T01:06:58Z</dcterms:modified>
</cp:coreProperties>
</file>