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0" r:id="rId3"/>
    <p:sldId id="324" r:id="rId4"/>
    <p:sldId id="329" r:id="rId5"/>
    <p:sldId id="337" r:id="rId6"/>
    <p:sldId id="346" r:id="rId7"/>
    <p:sldId id="343" r:id="rId8"/>
    <p:sldId id="342" r:id="rId9"/>
    <p:sldId id="340" r:id="rId10"/>
    <p:sldId id="341" r:id="rId11"/>
    <p:sldId id="345" r:id="rId12"/>
    <p:sldId id="336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688" y="574288"/>
            <a:ext cx="11084312" cy="1485900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 Properties of Exponential Functions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Evaluate exponential functions with base a (and base e)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7688" y="2286000"/>
                <a:ext cx="11084312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b="1" u="sng" dirty="0" smtClean="0"/>
                  <a:t>Natural Base e:</a:t>
                </a:r>
                <a:r>
                  <a:rPr lang="en-US" sz="3000" b="1" dirty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≈2.718281828…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𝑤h𝑒𝑛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func>
                    </m:oMath>
                  </m:oMathPara>
                </a14:m>
                <a:endParaRPr lang="en-US" sz="3000" i="1" u="sng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i="1" u="sng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000" i="1" u="sng" dirty="0" smtClean="0">
                    <a:latin typeface="Cambria Math" panose="02040503050406030204" pitchFamily="18" charset="0"/>
                  </a:rPr>
                  <a:t>Compound </a:t>
                </a:r>
                <a:r>
                  <a:rPr lang="en-US" sz="3000" i="1" u="sng" dirty="0" err="1" smtClean="0">
                    <a:latin typeface="Cambria Math" panose="02040503050406030204" pitchFamily="18" charset="0"/>
                  </a:rPr>
                  <a:t>Continuosly</a:t>
                </a:r>
                <a:r>
                  <a:rPr lang="en-US" sz="3000" i="1" u="sng" dirty="0" smtClean="0">
                    <a:latin typeface="Cambria Math" panose="02040503050406030204" pitchFamily="18" charset="0"/>
                  </a:rPr>
                  <a:t> Formula</a:t>
                </a:r>
                <a:endParaRPr lang="en-US" sz="3000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𝑃𝑒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i="1" dirty="0"/>
                  <a:t>A(t) is the amount after t </a:t>
                </a:r>
                <a:r>
                  <a:rPr lang="en-US" sz="3000" i="1" dirty="0" smtClean="0"/>
                  <a:t>years		P </a:t>
                </a:r>
                <a:r>
                  <a:rPr lang="en-US" sz="3000" i="1" dirty="0"/>
                  <a:t>is the initial amount</a:t>
                </a:r>
              </a:p>
              <a:p>
                <a:pPr marL="0" indent="0">
                  <a:buNone/>
                </a:pPr>
                <a:r>
                  <a:rPr lang="en-US" sz="3000" i="1" dirty="0"/>
                  <a:t>r is the rate (written as a </a:t>
                </a:r>
                <a:r>
                  <a:rPr lang="en-US" sz="3000" i="1" dirty="0" smtClean="0"/>
                  <a:t>decimal)		t </a:t>
                </a:r>
                <a:r>
                  <a:rPr lang="en-US" sz="3000" i="1" dirty="0"/>
                  <a:t>is the time </a:t>
                </a:r>
                <a:r>
                  <a:rPr lang="en-US" sz="30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7688" y="2286000"/>
                <a:ext cx="11084312" cy="4572000"/>
              </a:xfrm>
              <a:blipFill rotWithShape="0">
                <a:blip r:embed="rId2"/>
                <a:stretch>
                  <a:fillRect l="-1320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8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smtClean="0"/>
              <a:t>: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A </a:t>
            </a:r>
            <a:r>
              <a:rPr lang="en-US" sz="3000" dirty="0"/>
              <a:t>population of </a:t>
            </a:r>
            <a:r>
              <a:rPr lang="en-US" sz="3000" dirty="0" smtClean="0"/>
              <a:t>120,750 </a:t>
            </a:r>
            <a:r>
              <a:rPr lang="en-US" sz="3000" dirty="0"/>
              <a:t>grows </a:t>
            </a:r>
            <a:r>
              <a:rPr lang="en-US" sz="3000" dirty="0" smtClean="0"/>
              <a:t>continuously at 5.3%. </a:t>
            </a:r>
            <a:r>
              <a:rPr lang="en-US" sz="3000" dirty="0"/>
              <a:t>What will the new population be after </a:t>
            </a:r>
            <a:r>
              <a:rPr lang="en-US" sz="3000" dirty="0" smtClean="0"/>
              <a:t>6 years</a:t>
            </a:r>
            <a:r>
              <a:rPr lang="en-US" sz="3000" dirty="0"/>
              <a:t>?</a:t>
            </a:r>
          </a:p>
          <a:p>
            <a:pPr marL="0" indent="0">
              <a:buNone/>
            </a:pPr>
            <a:endParaRPr lang="en-US" sz="3000" b="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355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04631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439 # 1, 3, 5, 7, 8, 26</a:t>
            </a:r>
          </a:p>
          <a:p>
            <a:pPr marL="0" indent="0">
              <a:buNone/>
            </a:pPr>
            <a:r>
              <a:rPr lang="en-US" sz="3400" dirty="0" smtClean="0"/>
              <a:t>Page 447 # 17, 19, 29, 32 </a:t>
            </a:r>
          </a:p>
        </p:txBody>
      </p:sp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Bell Work: How would you solve the following?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1600" y="2508735"/>
                <a:ext cx="2594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b="0" dirty="0" smtClean="0"/>
                  <a:t>12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08735"/>
                <a:ext cx="2594941" cy="615553"/>
              </a:xfrm>
              <a:prstGeom prst="rect">
                <a:avLst/>
              </a:prstGeom>
              <a:blipFill rotWithShape="0">
                <a:blip r:embed="rId2"/>
                <a:stretch>
                  <a:fillRect l="-11737" t="-25743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08052" y="4307579"/>
                <a:ext cx="340362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30352" lvl="1" indent="0">
                  <a:buNone/>
                </a:pPr>
                <a:r>
                  <a:rPr lang="en-US" sz="4000" dirty="0" smtClean="0"/>
                  <a:t>12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052" y="4307579"/>
                <a:ext cx="3403624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011676" y="2416402"/>
                <a:ext cx="274607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/>
                  <a:t>12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676" y="2416402"/>
                <a:ext cx="2746073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7761" t="-15385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4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7624"/>
            <a:ext cx="10152043" cy="1764076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7.1 Exploring Exponential Models</a:t>
            </a:r>
            <a:br>
              <a:rPr lang="en-US" sz="3600" b="1" u="sng" dirty="0" smtClean="0"/>
            </a:br>
            <a:r>
              <a:rPr lang="en-US" sz="3600" b="1" u="sng" dirty="0" smtClean="0"/>
              <a:t>7.2 Properties of Exponential Functions</a:t>
            </a:r>
            <a:r>
              <a:rPr lang="en-US" sz="3600" dirty="0"/>
              <a:t/>
            </a:r>
            <a:br>
              <a:rPr lang="en-US" sz="3600" dirty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7" y="2354941"/>
            <a:ext cx="10425659" cy="422574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Objectives: </a:t>
            </a:r>
          </a:p>
          <a:p>
            <a:pPr marL="530352" lvl="1" indent="0">
              <a:buNone/>
            </a:pPr>
            <a:r>
              <a:rPr lang="en-US" sz="3200" b="1" dirty="0" smtClean="0"/>
              <a:t>Model Exponential Growth and Decay</a:t>
            </a:r>
          </a:p>
          <a:p>
            <a:pPr marL="530352" lvl="1" indent="0">
              <a:buNone/>
            </a:pPr>
            <a:endParaRPr lang="en-US" sz="3200" b="1" dirty="0"/>
          </a:p>
          <a:p>
            <a:pPr marL="530352" lvl="1" indent="0">
              <a:buNone/>
            </a:pPr>
            <a:r>
              <a:rPr lang="en-US" sz="3200" b="1" dirty="0" smtClean="0"/>
              <a:t>Evaluate </a:t>
            </a:r>
            <a:r>
              <a:rPr lang="en-US" sz="3200" b="1" dirty="0"/>
              <a:t>exponential functions with base a (and base e</a:t>
            </a:r>
            <a:r>
              <a:rPr lang="en-US" sz="3200" b="1" dirty="0" smtClean="0"/>
              <a:t>)</a:t>
            </a:r>
          </a:p>
          <a:p>
            <a:pPr marL="530352" lvl="1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and Logarithmic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19480"/>
                <a:ext cx="9601200" cy="52385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b="1" u="sng" dirty="0" smtClean="0"/>
                  <a:t>Exponential Function</a:t>
                </a:r>
                <a:r>
                  <a:rPr lang="en-US" sz="4000" b="1" dirty="0" smtClean="0"/>
                  <a:t>: </a:t>
                </a:r>
                <a:r>
                  <a:rPr lang="en-US" sz="4000" i="1" dirty="0" smtClean="0"/>
                  <a:t>a </a:t>
                </a:r>
                <a:r>
                  <a:rPr lang="en-US" sz="4000" i="1" dirty="0"/>
                  <a:t>function with a variable as exponent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   </a:t>
                </a:r>
                <a:endParaRPr lang="en-US" sz="4000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/>
                </a:r>
                <a:br>
                  <a:rPr lang="en-US" sz="4000" dirty="0" smtClean="0"/>
                </a:br>
                <a:r>
                  <a:rPr lang="en-US" sz="4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4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400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en-US" sz="4000" dirty="0" smtClean="0"/>
              </a:p>
              <a:p>
                <a:pPr marL="0" indent="0">
                  <a:buNone/>
                </a:pPr>
                <a:r>
                  <a:rPr lang="en-US" sz="4000" dirty="0"/>
                  <a:t>h</a:t>
                </a:r>
                <a:r>
                  <a:rPr lang="en-US" sz="4000" dirty="0" smtClean="0"/>
                  <a:t> and k represent horizontal and vertical shifts</a:t>
                </a:r>
                <a:endParaRPr lang="en-US" sz="4000" dirty="0"/>
              </a:p>
              <a:p>
                <a:pPr marL="530352" lvl="1" indent="0">
                  <a:buNone/>
                </a:pPr>
                <a:endParaRPr lang="en-US" sz="4000" dirty="0" smtClean="0"/>
              </a:p>
              <a:p>
                <a:pPr marL="530352" lvl="1" indent="0">
                  <a:buNone/>
                </a:pPr>
                <a:endParaRPr lang="en-US" sz="3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19480"/>
                <a:ext cx="9601200" cy="5238520"/>
              </a:xfrm>
              <a:blipFill rotWithShape="0">
                <a:blip r:embed="rId2"/>
                <a:stretch>
                  <a:fillRect l="-2222" t="-2794" b="-3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3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 Exploring Exponential Models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Model Exponential Growth and Decay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671717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If a &gt; 0 and b &gt; 1, the function represents exponential growth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If a &gt; 0 and 0 &lt; b &lt; 1, the function represents exponential decay</a:t>
                </a:r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671717" cy="4572000"/>
              </a:xfrm>
              <a:blipFill rotWithShape="0">
                <a:blip r:embed="rId2"/>
                <a:stretch>
                  <a:fillRect l="-1314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8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or Decay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31558" y="3408271"/>
                <a:ext cx="86107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58" y="3408271"/>
                <a:ext cx="861070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31558" y="1722014"/>
                <a:ext cx="235025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(1.6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58" y="1722014"/>
                <a:ext cx="2350259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72200" y="1717372"/>
                <a:ext cx="235025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1.6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0.5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717372"/>
                <a:ext cx="2350259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172200" y="3257095"/>
                <a:ext cx="1960730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57095"/>
                <a:ext cx="1960730" cy="12488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371600" y="5248108"/>
                <a:ext cx="2244461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0.42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4000" dirty="0" smtClean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248108"/>
                <a:ext cx="2244461" cy="12447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172200" y="5636468"/>
                <a:ext cx="324511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7.1</m:t>
                      </m:r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(1−0.6)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636468"/>
                <a:ext cx="3245119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0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Growth and Decay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3489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b="0" i="1" u="sng" dirty="0" smtClean="0">
                    <a:latin typeface="Cambria Math" panose="02040503050406030204" pitchFamily="18" charset="0"/>
                  </a:rPr>
                  <a:t>Exponential Growth</a:t>
                </a:r>
                <a:r>
                  <a:rPr lang="en-US" sz="3000" b="0" i="1" dirty="0" smtClean="0">
                    <a:latin typeface="Cambria Math" panose="02040503050406030204" pitchFamily="18" charset="0"/>
                  </a:rPr>
                  <a:t>				</a:t>
                </a:r>
                <a:r>
                  <a:rPr lang="en-US" sz="3000" i="1" u="sng" dirty="0">
                    <a:latin typeface="Cambria Math" panose="02040503050406030204" pitchFamily="18" charset="0"/>
                  </a:rPr>
                  <a:t>Exponential Decay</a:t>
                </a:r>
              </a:p>
              <a:p>
                <a:pPr marL="0" indent="0">
                  <a:buNone/>
                </a:pPr>
                <a:r>
                  <a:rPr lang="en-US" sz="3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000" dirty="0" smtClean="0"/>
                  <a:t>				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000" i="1" dirty="0" smtClean="0"/>
                  <a:t>A(t) is the amount after t years</a:t>
                </a:r>
              </a:p>
              <a:p>
                <a:pPr marL="0" indent="0">
                  <a:buNone/>
                </a:pPr>
                <a:r>
                  <a:rPr lang="en-US" sz="3000" i="1" dirty="0"/>
                  <a:t>a</a:t>
                </a:r>
                <a:r>
                  <a:rPr lang="en-US" sz="3000" i="1" dirty="0" smtClean="0"/>
                  <a:t> is the initial amount</a:t>
                </a:r>
              </a:p>
              <a:p>
                <a:pPr marL="0" indent="0">
                  <a:buNone/>
                </a:pPr>
                <a:r>
                  <a:rPr lang="en-US" sz="3000" i="1" dirty="0" smtClean="0"/>
                  <a:t>r is the rate (written as a decimal)</a:t>
                </a:r>
              </a:p>
              <a:p>
                <a:pPr marL="0" indent="0">
                  <a:buNone/>
                </a:pPr>
                <a:r>
                  <a:rPr lang="en-US" sz="3000" i="1" dirty="0" smtClean="0"/>
                  <a:t>t is the time </a:t>
                </a:r>
                <a:endParaRPr lang="en-US" sz="300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348976"/>
              </a:xfrm>
              <a:blipFill rotWithShape="0">
                <a:blip r:embed="rId2"/>
                <a:stretch>
                  <a:fillRect l="-1460" t="-3506" r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Write an exponential model and answer the question.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A population of 80,750 grows by 4.2% per year. What will the new population be after 12 years?</a:t>
            </a:r>
            <a:endParaRPr lang="en-US" sz="3000" dirty="0"/>
          </a:p>
          <a:p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You have $4,500 in an account that decays </a:t>
            </a:r>
            <a:r>
              <a:rPr lang="en-US" sz="3000" dirty="0"/>
              <a:t>by </a:t>
            </a:r>
            <a:r>
              <a:rPr lang="en-US" sz="3000" dirty="0" smtClean="0"/>
              <a:t>8.54% </a:t>
            </a:r>
            <a:r>
              <a:rPr lang="en-US" sz="3000" dirty="0"/>
              <a:t>per year. </a:t>
            </a:r>
            <a:r>
              <a:rPr lang="en-US" sz="3000" dirty="0" smtClean="0"/>
              <a:t>How much will be in the account after 7 years? 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937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Graph and determine if growth or decay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=0.2(4.6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4.1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.6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5228</TotalTime>
  <Words>216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Cambria Math</vt:lpstr>
      <vt:lpstr>Franklin Gothic Book</vt:lpstr>
      <vt:lpstr>Times New Roman</vt:lpstr>
      <vt:lpstr>Crop</vt:lpstr>
      <vt:lpstr>Algebra 4</vt:lpstr>
      <vt:lpstr>Bell Work: How would you solve the following? </vt:lpstr>
      <vt:lpstr>7.1 Exploring Exponential Models 7.2 Properties of Exponential Functions </vt:lpstr>
      <vt:lpstr>Exponential and Logarithmic Functions</vt:lpstr>
      <vt:lpstr>7.1 Exploring Exponential Models Objective: Model Exponential Growth and Decay </vt:lpstr>
      <vt:lpstr>Growth or Decay</vt:lpstr>
      <vt:lpstr>Exponential Growth and Decay Formula</vt:lpstr>
      <vt:lpstr>Example: Write an exponential model and answer the question. </vt:lpstr>
      <vt:lpstr>Example: Graph and determine if growth or decay</vt:lpstr>
      <vt:lpstr>7.2 Properties of Exponential Functions Objective: Evaluate exponential functions with base a (and base e) </vt:lpstr>
      <vt:lpstr>Example: Solve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142</cp:revision>
  <cp:lastPrinted>2017-10-18T18:14:06Z</cp:lastPrinted>
  <dcterms:created xsi:type="dcterms:W3CDTF">2017-08-21T18:28:24Z</dcterms:created>
  <dcterms:modified xsi:type="dcterms:W3CDTF">2018-04-23T16:21:43Z</dcterms:modified>
</cp:coreProperties>
</file>