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4"/>
  </p:handoutMasterIdLst>
  <p:sldIdLst>
    <p:sldId id="263" r:id="rId2"/>
    <p:sldId id="264" r:id="rId3"/>
    <p:sldId id="295" r:id="rId4"/>
    <p:sldId id="288" r:id="rId5"/>
    <p:sldId id="289" r:id="rId6"/>
    <p:sldId id="290" r:id="rId7"/>
    <p:sldId id="291" r:id="rId8"/>
    <p:sldId id="292" r:id="rId9"/>
    <p:sldId id="293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5" r:id="rId19"/>
    <p:sldId id="304" r:id="rId20"/>
    <p:sldId id="306" r:id="rId21"/>
    <p:sldId id="307" r:id="rId22"/>
    <p:sldId id="294" r:id="rId2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11.3 Probability of Multiple 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Objective: To find the probability of event A and </a:t>
            </a:r>
            <a:r>
              <a:rPr lang="en-US" sz="3400" dirty="0" smtClean="0"/>
              <a:t>B.</a:t>
            </a:r>
            <a:br>
              <a:rPr lang="en-US" sz="3400" dirty="0" smtClean="0"/>
            </a:b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145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63880"/>
            <a:ext cx="9601200" cy="5303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 smtClean="0"/>
              <a:t>Independent </a:t>
            </a:r>
            <a:r>
              <a:rPr lang="en-US" sz="3400" b="1" dirty="0"/>
              <a:t>Events: </a:t>
            </a:r>
            <a:r>
              <a:rPr lang="en-US" sz="3400" dirty="0"/>
              <a:t>if the occurrence of one event has NO effect on the occurrence of the other. (Ex: spinning a wheel, rolling a die, flip a coin, draw a marble with replacement)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b="1" dirty="0" smtClean="0"/>
              <a:t>Dependent </a:t>
            </a:r>
            <a:r>
              <a:rPr lang="en-US" sz="3400" b="1" dirty="0"/>
              <a:t>Events: </a:t>
            </a:r>
            <a:r>
              <a:rPr lang="en-US" sz="3400" dirty="0"/>
              <a:t>if the occurrence of one event AFFECTS the occurrence of the other. (Ex: Drawing marbles or cards without replacing)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680"/>
            <a:ext cx="10652760" cy="658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/>
              <a:t>Probability of A and B (Independent):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If A and B are independent events, then the probability that both A and B occur is:</a:t>
            </a:r>
          </a:p>
          <a:p>
            <a:pPr marL="0" lvl="0" indent="0">
              <a:buNone/>
            </a:pPr>
            <a:r>
              <a:rPr lang="en-US" sz="3400" dirty="0">
                <a:effectLst/>
              </a:rPr>
              <a:t>P(A and B) = P(A) * P(B)</a:t>
            </a: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b="1" dirty="0"/>
              <a:t>Probability of A and B (Dependent):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The probability that event B will occur given that A has already occurred:</a:t>
            </a:r>
          </a:p>
          <a:p>
            <a:pPr marL="0" lvl="0" indent="0">
              <a:buNone/>
            </a:pPr>
            <a:r>
              <a:rPr lang="en-US" sz="3400" dirty="0">
                <a:effectLst/>
              </a:rPr>
              <a:t>P(A and B) = P(A) * </a:t>
            </a:r>
            <a:r>
              <a:rPr lang="en-US" sz="3400" dirty="0" smtClean="0">
                <a:effectLst/>
              </a:rPr>
              <a:t>P(B|A)    </a:t>
            </a:r>
            <a:r>
              <a:rPr lang="en-US" sz="3400" dirty="0">
                <a:sym typeface="Wingdings" panose="05000000000000000000" pitchFamily="2" charset="2"/>
              </a:rPr>
              <a:t>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prob</a:t>
            </a:r>
            <a:r>
              <a:rPr lang="en-US" sz="3400" dirty="0">
                <a:effectLst/>
              </a:rPr>
              <a:t> of B given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24840"/>
            <a:ext cx="10363200" cy="6065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/>
              <a:t>Mutually Exclusive Events: </a:t>
            </a:r>
            <a:r>
              <a:rPr lang="en-US" sz="3400" dirty="0"/>
              <a:t>Event A and Event B share no </a:t>
            </a:r>
            <a:r>
              <a:rPr lang="en-US" sz="3400" dirty="0" smtClean="0"/>
              <a:t>intersection.</a:t>
            </a:r>
          </a:p>
          <a:p>
            <a:pPr marL="0" lvl="0" indent="0">
              <a:buNone/>
            </a:pPr>
            <a:r>
              <a:rPr lang="en-US" sz="3400" dirty="0" smtClean="0"/>
              <a:t>P(A and B) = 0</a:t>
            </a: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b="1" dirty="0"/>
              <a:t> </a:t>
            </a:r>
            <a:endParaRPr lang="en-US" sz="3400" dirty="0"/>
          </a:p>
          <a:p>
            <a:pPr marL="0" indent="0">
              <a:buNone/>
            </a:pPr>
            <a:r>
              <a:rPr lang="en-US" sz="3400" b="1" dirty="0"/>
              <a:t>Probability of A or B: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If A and B are independent events, then the probability that both A and B occur is:</a:t>
            </a:r>
          </a:p>
          <a:p>
            <a:pPr marL="0" lvl="0" indent="0">
              <a:buNone/>
            </a:pPr>
            <a:r>
              <a:rPr lang="en-US" sz="3400"/>
              <a:t>P(A </a:t>
            </a:r>
            <a:r>
              <a:rPr lang="en-US" sz="3400" smtClean="0"/>
              <a:t>or B</a:t>
            </a:r>
            <a:r>
              <a:rPr lang="en-US" sz="3400" dirty="0"/>
              <a:t>) = P(A) + P(B) – P(A and 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57200"/>
            <a:ext cx="10058400" cy="603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If </a:t>
            </a:r>
            <a:r>
              <a:rPr lang="en-US" sz="3200" i="1" dirty="0"/>
              <a:t>event A is drawing a queen from a deck of cards and event B is drawing a king from the remaining cards, are the events A and B dependent or independent?</a:t>
            </a: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 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 </a:t>
            </a: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If event A is rolling a two on a six-sided die and event B is rolling a four on a different six-sided die, are the events A and B dependent or independent?</a:t>
            </a: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 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57200"/>
            <a:ext cx="10058400" cy="6035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i="1" dirty="0" smtClean="0"/>
              <a:t>If </a:t>
            </a:r>
            <a:r>
              <a:rPr lang="en-US" sz="3200" i="1" dirty="0"/>
              <a:t>event A is drawing a queen from a deck of cards and event B is drawing a king from the remaining cards, are the events A and B dependent or independent?</a:t>
            </a: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 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Dependent</a:t>
            </a:r>
          </a:p>
          <a:p>
            <a:pPr marL="0" indent="0">
              <a:buNone/>
            </a:pPr>
            <a:r>
              <a:rPr lang="en-US" sz="3200" i="1" dirty="0"/>
              <a:t> </a:t>
            </a: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If event A is rolling a two on a six-sided die and event B is rolling a four on a different six-sided die, are the events A and B dependent or independent?</a:t>
            </a: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 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Independent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34796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3400" i="1" dirty="0"/>
              <a:t>Events A and B are independent.  Find the indicated probability.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a) P(A) = 0.3				</a:t>
            </a:r>
            <a:r>
              <a:rPr lang="en-US" sz="3400" i="1" dirty="0" smtClean="0"/>
              <a:t>	b</a:t>
            </a:r>
            <a:r>
              <a:rPr lang="en-US" sz="3400" i="1" dirty="0"/>
              <a:t>) P(A) = </a:t>
            </a:r>
            <a:r>
              <a:rPr lang="en-US" sz="3400" i="1" dirty="0" smtClean="0"/>
              <a:t>___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   P(B) = 0.9				</a:t>
            </a:r>
            <a:r>
              <a:rPr lang="en-US" sz="3400" i="1" dirty="0" smtClean="0"/>
              <a:t>	   </a:t>
            </a:r>
            <a:r>
              <a:rPr lang="en-US" sz="3400" i="1" dirty="0"/>
              <a:t>P(B) = 0.3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  P(A and B) = </a:t>
            </a:r>
            <a:r>
              <a:rPr lang="en-US" sz="3400" i="1" dirty="0" smtClean="0"/>
              <a:t>____</a:t>
            </a:r>
            <a:r>
              <a:rPr lang="en-US" sz="3400" i="1" dirty="0"/>
              <a:t>	</a:t>
            </a:r>
            <a:r>
              <a:rPr lang="en-US" sz="3400" i="1" dirty="0" smtClean="0"/>
              <a:t>	</a:t>
            </a:r>
            <a:r>
              <a:rPr lang="en-US" sz="3400" i="1" dirty="0"/>
              <a:t>	</a:t>
            </a:r>
            <a:r>
              <a:rPr lang="en-US" sz="3400" i="1" dirty="0" smtClean="0"/>
              <a:t>	  </a:t>
            </a:r>
            <a:r>
              <a:rPr lang="en-US" sz="3400" i="1" dirty="0"/>
              <a:t>P(A and B) = 0.06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34796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3400" i="1" dirty="0"/>
              <a:t>Events A and B are independent.  Find the indicated probability.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a) P(A) = 0.3				</a:t>
            </a:r>
            <a:r>
              <a:rPr lang="en-US" sz="3400" i="1" dirty="0" smtClean="0"/>
              <a:t>	b</a:t>
            </a:r>
            <a:r>
              <a:rPr lang="en-US" sz="3400" i="1" dirty="0"/>
              <a:t>) P(A) = _.2__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   P(B) = 0.9				</a:t>
            </a:r>
            <a:r>
              <a:rPr lang="en-US" sz="3400" i="1" dirty="0" smtClean="0"/>
              <a:t>	   </a:t>
            </a:r>
            <a:r>
              <a:rPr lang="en-US" sz="3400" i="1" dirty="0"/>
              <a:t>P(B) = 0.3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  P(A and B) = __.27__		</a:t>
            </a:r>
            <a:r>
              <a:rPr lang="en-US" sz="3400" i="1" dirty="0" smtClean="0"/>
              <a:t>	  </a:t>
            </a:r>
            <a:r>
              <a:rPr lang="en-US" sz="3400" i="1" dirty="0"/>
              <a:t>P(A and B) = 0.06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22960"/>
            <a:ext cx="11506200" cy="589788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10500" b="1" i="1" dirty="0"/>
              <a:t>A jar contains 12 red marbles, 16 blue marbles, and 18 </a:t>
            </a:r>
            <a:r>
              <a:rPr lang="en-US" sz="10500" b="1" i="1" dirty="0" smtClean="0"/>
              <a:t>white marbles</a:t>
            </a:r>
            <a:r>
              <a:rPr lang="en-US" sz="10500" b="1" i="1" dirty="0"/>
              <a:t>.</a:t>
            </a:r>
            <a:endParaRPr lang="en-US" sz="10500" b="1" dirty="0"/>
          </a:p>
          <a:p>
            <a:pPr marL="0" indent="0">
              <a:buNone/>
            </a:pPr>
            <a:r>
              <a:rPr lang="en-US" sz="10500" i="1" dirty="0" smtClean="0"/>
              <a:t>a</a:t>
            </a:r>
            <a:r>
              <a:rPr lang="en-US" sz="10500" i="1" dirty="0"/>
              <a:t>) Find the probability of choosing a red marble and then a white marble is chosen with replacement</a:t>
            </a:r>
            <a:r>
              <a:rPr lang="en-US" sz="10500" i="1" dirty="0" smtClean="0"/>
              <a:t>.</a:t>
            </a:r>
            <a:r>
              <a:rPr lang="en-US" sz="10500" i="1" dirty="0"/>
              <a:t> </a:t>
            </a:r>
            <a:endParaRPr lang="en-US" sz="10500" dirty="0"/>
          </a:p>
          <a:p>
            <a:endParaRPr lang="en-US" sz="10500" dirty="0"/>
          </a:p>
          <a:p>
            <a:pPr marL="0" indent="0">
              <a:buNone/>
            </a:pPr>
            <a:r>
              <a:rPr lang="en-US" sz="10500" i="1" dirty="0"/>
              <a:t>b) Three marbles are chosen from the jar with replacement.  What is </a:t>
            </a:r>
            <a:r>
              <a:rPr lang="en-US" sz="10500" i="1" dirty="0" smtClean="0"/>
              <a:t>the </a:t>
            </a:r>
            <a:r>
              <a:rPr lang="en-US" sz="10500" i="1" dirty="0"/>
              <a:t>probability that all are white?</a:t>
            </a:r>
            <a:endParaRPr lang="en-US" sz="10500" dirty="0"/>
          </a:p>
          <a:p>
            <a:pPr marL="0" indent="0">
              <a:buNone/>
            </a:pPr>
            <a:r>
              <a:rPr lang="en-US" sz="10500" i="1" dirty="0"/>
              <a:t> </a:t>
            </a:r>
            <a:endParaRPr lang="en-US" sz="10500" dirty="0"/>
          </a:p>
          <a:p>
            <a:pPr marL="0" indent="0">
              <a:buNone/>
            </a:pPr>
            <a:endParaRPr lang="en-US" sz="10500" dirty="0"/>
          </a:p>
          <a:p>
            <a:pPr marL="0" indent="0">
              <a:buNone/>
            </a:pPr>
            <a:r>
              <a:rPr lang="en-US" sz="10500" i="1" dirty="0"/>
              <a:t>c) Four marbles are chosen from the jar with replacement.  What is the probability that none are blue?</a:t>
            </a:r>
            <a:endParaRPr lang="en-US" sz="10500" dirty="0"/>
          </a:p>
          <a:p>
            <a:pPr marL="0" indent="0">
              <a:buNone/>
            </a:pPr>
            <a:r>
              <a:rPr lang="en-US" sz="10500" i="1" dirty="0"/>
              <a:t> </a:t>
            </a:r>
            <a:endParaRPr lang="en-US" sz="10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0"/>
                <a:ext cx="11506200" cy="58674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10500" b="1" i="1" dirty="0"/>
                  <a:t>A jar contains 12 red marbles, 16 blue marbles, and 18 </a:t>
                </a:r>
                <a:r>
                  <a:rPr lang="en-US" sz="10500" b="1" i="1" dirty="0" smtClean="0"/>
                  <a:t>white marbles</a:t>
                </a:r>
                <a:r>
                  <a:rPr lang="en-US" sz="10500" b="1" i="1" dirty="0"/>
                  <a:t>.</a:t>
                </a:r>
                <a:endParaRPr lang="en-US" sz="10500" b="1" dirty="0"/>
              </a:p>
              <a:p>
                <a:pPr marL="0" indent="0">
                  <a:buNone/>
                </a:pPr>
                <a:r>
                  <a:rPr lang="en-US" sz="10500" i="1" dirty="0" smtClean="0"/>
                  <a:t>a</a:t>
                </a:r>
                <a:r>
                  <a:rPr lang="en-US" sz="10500" i="1" dirty="0"/>
                  <a:t>) Find the probability of choosing a red marble and then a white marble is chosen with replacement</a:t>
                </a:r>
                <a:r>
                  <a:rPr lang="en-US" sz="10500" i="1" dirty="0" smtClean="0"/>
                  <a:t>.</a:t>
                </a:r>
                <a:r>
                  <a:rPr lang="en-US" sz="10500" i="1" dirty="0"/>
                  <a:t> </a:t>
                </a:r>
                <a:endParaRPr lang="en-US" sz="10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216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2116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≈0.102</m:t>
                      </m:r>
                    </m:oMath>
                  </m:oMathPara>
                </a14:m>
                <a:endParaRPr lang="en-US" sz="10500" dirty="0"/>
              </a:p>
              <a:p>
                <a:endParaRPr lang="en-US" sz="10500" dirty="0"/>
              </a:p>
              <a:p>
                <a:pPr marL="0" indent="0">
                  <a:buNone/>
                </a:pPr>
                <a:r>
                  <a:rPr lang="en-US" sz="10500" i="1" dirty="0"/>
                  <a:t>b) Three marbles are chosen from the jar with replacement.  What is </a:t>
                </a:r>
                <a:r>
                  <a:rPr lang="en-US" sz="10500" i="1" dirty="0" smtClean="0"/>
                  <a:t>the </a:t>
                </a:r>
                <a:r>
                  <a:rPr lang="en-US" sz="10500" i="1" dirty="0"/>
                  <a:t>probability that all are white?</a:t>
                </a:r>
                <a:endParaRPr lang="en-US" sz="10500" dirty="0"/>
              </a:p>
              <a:p>
                <a:pPr marL="0" indent="0">
                  <a:buNone/>
                </a:pPr>
                <a:r>
                  <a:rPr lang="en-US" sz="10500" i="1" dirty="0"/>
                  <a:t> </a:t>
                </a:r>
                <a:endParaRPr lang="en-US" sz="10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4096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97336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≈0.042</m:t>
                      </m:r>
                    </m:oMath>
                  </m:oMathPara>
                </a14:m>
                <a:endParaRPr lang="en-US" sz="10500" dirty="0"/>
              </a:p>
              <a:p>
                <a:pPr marL="0" indent="0">
                  <a:buNone/>
                </a:pPr>
                <a:endParaRPr lang="en-US" sz="10500" dirty="0"/>
              </a:p>
              <a:p>
                <a:pPr marL="0" indent="0">
                  <a:buNone/>
                </a:pPr>
                <a:r>
                  <a:rPr lang="en-US" sz="10500" i="1" dirty="0"/>
                  <a:t>c) Four marbles are chosen from the jar with replacement.  What is the probability that none are blue?</a:t>
                </a:r>
                <a:endParaRPr lang="en-US" sz="10500" dirty="0"/>
              </a:p>
              <a:p>
                <a:pPr marL="0" indent="0">
                  <a:buNone/>
                </a:pPr>
                <a:r>
                  <a:rPr lang="en-US" sz="10500" i="1" dirty="0"/>
                  <a:t> </a:t>
                </a:r>
                <a:endParaRPr lang="en-US" sz="10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810000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4477456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≈0.181</m:t>
                      </m:r>
                    </m:oMath>
                  </m:oMathPara>
                </a14:m>
                <a:endParaRPr lang="en-US" sz="105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0"/>
                <a:ext cx="11506200" cy="5867400"/>
              </a:xfrm>
              <a:blipFill rotWithShape="0">
                <a:blip r:embed="rId2"/>
                <a:stretch>
                  <a:fillRect l="-954" t="-259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8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27" y="1508262"/>
            <a:ext cx="9176083" cy="52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"/>
            <a:ext cx="9601200" cy="57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i="1" dirty="0"/>
              <a:t>In a survey of 200 pet owners, 103 owned dogs, 88 owned cats, 25 owned birds, 18 owned reptiles</a:t>
            </a:r>
            <a:r>
              <a:rPr lang="en-US" sz="3000" i="1" dirty="0" smtClean="0"/>
              <a:t>.</a:t>
            </a:r>
            <a:br>
              <a:rPr lang="en-US" sz="3000" i="1" dirty="0" smtClean="0"/>
            </a:b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 </a:t>
            </a:r>
            <a:r>
              <a:rPr lang="en-US" sz="3000" i="1" dirty="0" smtClean="0"/>
              <a:t>a</a:t>
            </a:r>
            <a:r>
              <a:rPr lang="en-US" sz="3000" i="1" dirty="0"/>
              <a:t>) None of the respondents owned both a cat and a bird.  What is the probability that they owned a cat or a bird?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 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b) Of the respondents, 52 owned both a cat and a dog.  What is the probability that a respondent owned a cat or a </a:t>
            </a:r>
            <a:r>
              <a:rPr lang="en-US" sz="3000" i="1" dirty="0" smtClean="0"/>
              <a:t>dog? </a:t>
            </a:r>
            <a:r>
              <a:rPr lang="en-US" sz="3000" i="1" dirty="0"/>
              <a:t>  </a:t>
            </a:r>
            <a:endParaRPr lang="en-US" sz="3000" dirty="0"/>
          </a:p>
          <a:p>
            <a:pPr marL="0" indent="0">
              <a:buNone/>
            </a:pPr>
            <a:endParaRPr lang="en-US" sz="3000" i="1" dirty="0" smtClean="0"/>
          </a:p>
          <a:p>
            <a:pPr marL="0" indent="0">
              <a:buNone/>
            </a:pPr>
            <a:r>
              <a:rPr lang="en-US" sz="3000" i="1" dirty="0" smtClean="0"/>
              <a:t>c</a:t>
            </a:r>
            <a:r>
              <a:rPr lang="en-US" sz="3000" i="1" dirty="0"/>
              <a:t>) Of the respondents, 119 owned a dog or a reptile.  What is the probability that they owned a dog and a reptile?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 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 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778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7160"/>
                <a:ext cx="9601200" cy="57302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000" i="1" dirty="0"/>
                  <a:t> </a:t>
                </a:r>
                <a:r>
                  <a:rPr lang="en-US" sz="2400" i="1" dirty="0" smtClean="0"/>
                  <a:t>a</a:t>
                </a:r>
                <a:r>
                  <a:rPr lang="en-US" sz="2400" i="1" dirty="0"/>
                  <a:t>) None of the respondents owned both a cat and a bird.  What is the probability that they owned a cat or a bird</a:t>
                </a:r>
                <a:r>
                  <a:rPr lang="en-US" sz="2400" i="1" dirty="0" smtClean="0"/>
                  <a:t>?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88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≈0.565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i="1" dirty="0"/>
                  <a:t>b) Of the respondents, 52 owned both a cat and a dog.  What is the probability that a respondent owned a cat or a </a:t>
                </a:r>
                <a:r>
                  <a:rPr lang="en-US" sz="2400" i="1" dirty="0" smtClean="0"/>
                  <a:t>dog? 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88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139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≈0.695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i="1" dirty="0"/>
                  <a:t>c) Of the respondents, 119 owned a dog or a </a:t>
                </a:r>
                <a:r>
                  <a:rPr lang="en-US" sz="2400" i="1" dirty="0" smtClean="0"/>
                  <a:t>reptile.  </a:t>
                </a:r>
                <a:r>
                  <a:rPr lang="en-US" sz="2400" i="1" dirty="0"/>
                  <a:t>What is the probability that they owned a dog and a reptile</a:t>
                </a:r>
                <a:r>
                  <a:rPr lang="en-US" sz="2400" i="1" dirty="0" smtClean="0"/>
                  <a:t>?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119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i="1" dirty="0"/>
                  <a:t> </a:t>
                </a:r>
                <a:endParaRPr lang="en-US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7160"/>
                <a:ext cx="9601200" cy="5730240"/>
              </a:xfrm>
              <a:blipFill rotWithShape="0"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4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page 691 #1-7, 9-12, 13-31 (odd</a:t>
            </a:r>
            <a:r>
              <a:rPr lang="en-US" sz="3200" b="1" dirty="0" smtClean="0"/>
              <a:t>)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smtClean="0"/>
              <a:t>Quiz Next Time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685 #1-5, 7-9, 13-24, 29-33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11.2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1991"/>
            <a:ext cx="9601200" cy="1744675"/>
          </a:xfrm>
        </p:spPr>
        <p:txBody>
          <a:bodyPr>
            <a:normAutofit/>
          </a:bodyPr>
          <a:lstStyle/>
          <a:p>
            <a:r>
              <a:rPr lang="en-US" sz="3400" dirty="0"/>
              <a:t>Objective: To find the probability of an event using theoretical, experimental, and simulation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4257419"/>
            <a:ext cx="101132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Probability: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likelihood an event will occur indicated by a number between 0 and 1 </a:t>
            </a:r>
          </a:p>
          <a:p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(Can be written as a fraction, decimal, or percentage)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3000" dirty="0"/>
              <a:t>1 = will always occur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3000" dirty="0"/>
              <a:t>0 = will never occur</a:t>
            </a:r>
            <a:endParaRPr lang="en-US" sz="3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Experimental Probability: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820400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The number of times an event occurs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compared </a:t>
                </a:r>
                <a:r>
                  <a:rPr lang="en-US" sz="3200" dirty="0"/>
                  <a:t>to the number of trials;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𝑜𝑐𝑐𝑢𝑟𝑠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𝑡𝑟𝑖𝑎𝑙𝑠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820400" cy="3581400"/>
              </a:xfrm>
              <a:blipFill rotWithShape="0">
                <a:blip r:embed="rId2"/>
                <a:stretch>
                  <a:fillRect l="-1408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6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Theoretical Probability: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71600" y="1665585"/>
            <a:ext cx="9652406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probability that an event will occur can be represented by;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219657"/>
              </p:ext>
            </p:extLst>
          </p:nvPr>
        </p:nvGraphicFramePr>
        <p:xfrm>
          <a:off x="1371600" y="3679545"/>
          <a:ext cx="5522081" cy="11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3" imgW="2057400" imgH="431800" progId="Equation.DSMT4">
                  <p:embed/>
                </p:oleObj>
              </mc:Choice>
              <mc:Fallback>
                <p:oleObj r:id="rId3" imgW="20574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79545"/>
                        <a:ext cx="5522081" cy="11717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Experimental or Theoretical?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1.) </a:t>
            </a:r>
            <a:r>
              <a:rPr lang="en-US" sz="3000" dirty="0"/>
              <a:t>Roll a die 30 times and record the amount of times each number shows </a:t>
            </a:r>
            <a:r>
              <a:rPr lang="en-US" sz="3000" dirty="0" smtClean="0"/>
              <a:t>up. What </a:t>
            </a:r>
            <a:r>
              <a:rPr lang="en-US" sz="3000" dirty="0"/>
              <a:t>do you find? How does it compare to what you’d expect?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2.) </a:t>
            </a:r>
            <a:r>
              <a:rPr lang="en-US" sz="3000" i="1" dirty="0"/>
              <a:t>You roll a six-sided die whose sides are numbered from 1 through 6.  Find the probability of: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 smtClean="0"/>
              <a:t>a.) Rolling </a:t>
            </a:r>
            <a:r>
              <a:rPr lang="en-US" sz="3000" i="1" dirty="0"/>
              <a:t>a </a:t>
            </a:r>
            <a:r>
              <a:rPr lang="en-US" sz="3000" i="1" dirty="0" smtClean="0"/>
              <a:t>4</a:t>
            </a:r>
            <a:r>
              <a:rPr lang="en-US" sz="3000" dirty="0"/>
              <a:t>	</a:t>
            </a:r>
            <a:r>
              <a:rPr lang="en-US" sz="3000" dirty="0" smtClean="0"/>
              <a:t>b.) </a:t>
            </a:r>
            <a:r>
              <a:rPr lang="en-US" sz="3000" i="1" dirty="0" smtClean="0"/>
              <a:t> </a:t>
            </a:r>
            <a:r>
              <a:rPr lang="en-US" sz="3000" i="1" dirty="0"/>
              <a:t>Rolling an odd number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the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5880"/>
            <a:ext cx="10405872" cy="44366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i="1" dirty="0"/>
              <a:t>A jar contains 2 red marbles, 3 blue marbles, and 1 green marble.  Find the probability of randomly drawing the given type of marble.</a:t>
            </a:r>
            <a:endParaRPr lang="en-US" sz="30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3000" i="1" dirty="0"/>
              <a:t>1) A red marble					</a:t>
            </a:r>
            <a:endParaRPr lang="en-US" sz="3000" i="1" dirty="0" smtClean="0"/>
          </a:p>
          <a:p>
            <a:pPr marL="0" indent="0">
              <a:buNone/>
            </a:pPr>
            <a:r>
              <a:rPr lang="en-US" sz="3000" i="1" dirty="0" smtClean="0"/>
              <a:t>2</a:t>
            </a:r>
            <a:r>
              <a:rPr lang="en-US" sz="3000" i="1" dirty="0"/>
              <a:t>) A green </a:t>
            </a:r>
            <a:r>
              <a:rPr lang="en-US" sz="3000" i="1" dirty="0" smtClean="0"/>
              <a:t>marble</a:t>
            </a:r>
            <a:r>
              <a:rPr lang="en-US" sz="3000" i="1" dirty="0"/>
              <a:t> </a:t>
            </a:r>
            <a:endParaRPr lang="en-US" sz="3000" i="1" dirty="0" smtClean="0"/>
          </a:p>
          <a:p>
            <a:pPr marL="0" indent="0">
              <a:buNone/>
            </a:pPr>
            <a:r>
              <a:rPr lang="en-US" sz="3000" i="1" dirty="0" smtClean="0"/>
              <a:t>3) A yellow marble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4</a:t>
            </a:r>
            <a:r>
              <a:rPr lang="en-US" sz="3000" i="1" dirty="0" smtClean="0"/>
              <a:t>) </a:t>
            </a:r>
            <a:r>
              <a:rPr lang="en-US" sz="3000" i="1" dirty="0"/>
              <a:t>A blue or a green </a:t>
            </a:r>
            <a:r>
              <a:rPr lang="en-US" sz="3000" i="1" dirty="0" smtClean="0"/>
              <a:t>marble</a:t>
            </a:r>
          </a:p>
          <a:p>
            <a:pPr marL="0" indent="0">
              <a:buNone/>
            </a:pPr>
            <a:r>
              <a:rPr lang="en-US" sz="3000" i="1" dirty="0"/>
              <a:t>5</a:t>
            </a:r>
            <a:r>
              <a:rPr lang="en-US" sz="3000" i="1" dirty="0" smtClean="0"/>
              <a:t>) </a:t>
            </a:r>
            <a:r>
              <a:rPr lang="en-US" sz="3000" i="1" dirty="0"/>
              <a:t>A red or a blue </a:t>
            </a:r>
            <a:r>
              <a:rPr lang="en-US" sz="3000" i="1" dirty="0" smtClean="0"/>
              <a:t>marble</a:t>
            </a:r>
          </a:p>
          <a:p>
            <a:pPr marL="0" indent="0">
              <a:buNone/>
            </a:pPr>
            <a:r>
              <a:rPr lang="en-US" sz="3000" i="1" dirty="0" smtClean="0"/>
              <a:t>6) A red or blue or green marble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Deeper…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0822"/>
            <a:ext cx="9601200" cy="51279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300" i="1" dirty="0"/>
              <a:t>You put a CD that has 8 songs in your CD player.  You set the player to play the songs at random.  The player plays all 8 songs without repeating any song</a:t>
            </a:r>
            <a:r>
              <a:rPr lang="en-US" sz="4300" i="1" dirty="0" smtClean="0"/>
              <a:t>.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/>
              <a:t>1</a:t>
            </a:r>
            <a:r>
              <a:rPr lang="en-US" sz="4300" dirty="0" smtClean="0"/>
              <a:t>) </a:t>
            </a:r>
            <a:r>
              <a:rPr lang="en-US" sz="4300" dirty="0"/>
              <a:t>What is the probability that the songs are played in the same order they are listed on the CD</a:t>
            </a:r>
            <a:r>
              <a:rPr lang="en-US" sz="4300" dirty="0" smtClean="0"/>
              <a:t>?</a:t>
            </a:r>
            <a:r>
              <a:rPr lang="en-US" sz="4300" dirty="0"/>
              <a:t> </a:t>
            </a:r>
          </a:p>
          <a:p>
            <a:pPr marL="0" indent="0">
              <a:buNone/>
            </a:pPr>
            <a:r>
              <a:rPr lang="en-US" sz="4300" dirty="0"/>
              <a:t> </a:t>
            </a:r>
          </a:p>
          <a:p>
            <a:pPr marL="0" indent="0">
              <a:buNone/>
            </a:pPr>
            <a:r>
              <a:rPr lang="en-US" sz="4300" dirty="0" smtClean="0"/>
              <a:t>2) </a:t>
            </a:r>
            <a:r>
              <a:rPr lang="en-US" sz="4300" dirty="0"/>
              <a:t>You have 4 favorite songs on the CD.  What is the probability that 2 of your favorite songs are played first, in any order?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15349</TotalTime>
  <Words>621</Words>
  <Application>Microsoft Office PowerPoint</Application>
  <PresentationFormat>Widescreen</PresentationFormat>
  <Paragraphs>121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Franklin Gothic Book</vt:lpstr>
      <vt:lpstr>Symbol</vt:lpstr>
      <vt:lpstr>Times New Roman</vt:lpstr>
      <vt:lpstr>Wingdings</vt:lpstr>
      <vt:lpstr>Crop</vt:lpstr>
      <vt:lpstr>Equation.DSMT4</vt:lpstr>
      <vt:lpstr>ALGEBRA 4</vt:lpstr>
      <vt:lpstr>Bell Work</vt:lpstr>
      <vt:lpstr>From Last Time</vt:lpstr>
      <vt:lpstr>11.2 Probability</vt:lpstr>
      <vt:lpstr>Experimental Probability:</vt:lpstr>
      <vt:lpstr>Theoretical Probability: </vt:lpstr>
      <vt:lpstr>Example: Experimental or Theoretical? </vt:lpstr>
      <vt:lpstr>Answer the following:</vt:lpstr>
      <vt:lpstr>Think Deeper…</vt:lpstr>
      <vt:lpstr>11.3 Probability of Multiple Events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Examples</vt:lpstr>
      <vt:lpstr>PowerPoint Presentation</vt:lpstr>
      <vt:lpstr>PowerPoint Presentation</vt:lpstr>
      <vt:lpstr>PowerPoint Presentation</vt:lpstr>
      <vt:lpstr>PowerPoint Presentation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209</cp:revision>
  <cp:lastPrinted>2017-11-01T17:18:10Z</cp:lastPrinted>
  <dcterms:created xsi:type="dcterms:W3CDTF">2017-08-31T14:11:29Z</dcterms:created>
  <dcterms:modified xsi:type="dcterms:W3CDTF">2018-02-26T18:51:06Z</dcterms:modified>
</cp:coreProperties>
</file>