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0" r:id="rId4"/>
    <p:sldId id="267" r:id="rId5"/>
    <p:sldId id="258" r:id="rId6"/>
    <p:sldId id="261" r:id="rId7"/>
    <p:sldId id="259" r:id="rId8"/>
    <p:sldId id="262" r:id="rId9"/>
    <p:sldId id="269"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p:scale>
          <a:sx n="68" d="100"/>
          <a:sy n="68" d="100"/>
        </p:scale>
        <p:origin x="9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a:t>
            </a:r>
            <a:r>
              <a:rPr lang="en-US" sz="1800" dirty="0" smtClean="0"/>
              <a:t>(5-7minutes work quietly, think about the questions below)</a:t>
            </a:r>
            <a:endParaRPr lang="en-US" sz="1800" dirty="0"/>
          </a:p>
        </p:txBody>
      </p:sp>
      <p:sp>
        <p:nvSpPr>
          <p:cNvPr id="3" name="Content Placeholder 2"/>
          <p:cNvSpPr>
            <a:spLocks noGrp="1"/>
          </p:cNvSpPr>
          <p:nvPr>
            <p:ph idx="1"/>
          </p:nvPr>
        </p:nvSpPr>
        <p:spPr>
          <a:xfrm>
            <a:off x="1371601" y="1631722"/>
            <a:ext cx="5029200" cy="3499078"/>
          </a:xfrm>
        </p:spPr>
        <p:txBody>
          <a:bodyPr>
            <a:normAutofit lnSpcReduction="10000"/>
          </a:bodyPr>
          <a:lstStyle/>
          <a:p>
            <a:r>
              <a:rPr lang="en-US" dirty="0" smtClean="0"/>
              <a:t>Plot and label the following points on a graph (back of dry erase board is perfect!)</a:t>
            </a:r>
          </a:p>
          <a:p>
            <a:endParaRPr lang="en-US" dirty="0"/>
          </a:p>
          <a:p>
            <a:pPr marL="457200" indent="-457200">
              <a:buAutoNum type="alphaUcPeriod"/>
            </a:pPr>
            <a:r>
              <a:rPr lang="en-US" dirty="0" smtClean="0"/>
              <a:t>(3,6)</a:t>
            </a:r>
          </a:p>
          <a:p>
            <a:pPr marL="457200" indent="-457200">
              <a:buAutoNum type="alphaUcPeriod"/>
            </a:pPr>
            <a:r>
              <a:rPr lang="en-US" dirty="0" smtClean="0"/>
              <a:t>(-1,5)</a:t>
            </a:r>
          </a:p>
          <a:p>
            <a:pPr marL="457200" indent="-457200">
              <a:buAutoNum type="alphaUcPeriod"/>
            </a:pPr>
            <a:r>
              <a:rPr lang="en-US" dirty="0" smtClean="0"/>
              <a:t>(4,-2)</a:t>
            </a:r>
          </a:p>
          <a:p>
            <a:pPr marL="457200" indent="-457200">
              <a:buAutoNum type="alphaUcPeriod"/>
            </a:pPr>
            <a:r>
              <a:rPr lang="en-US" dirty="0" smtClean="0"/>
              <a:t>(-6,-2)</a:t>
            </a:r>
          </a:p>
          <a:p>
            <a:pPr marL="457200" indent="-457200">
              <a:buAutoNum type="alphaUcPeriod"/>
            </a:pPr>
            <a:r>
              <a:rPr lang="en-US" dirty="0" smtClean="0"/>
              <a:t>(0,5)</a:t>
            </a:r>
          </a:p>
          <a:p>
            <a:pPr marL="457200" indent="-457200">
              <a:buAutoNum type="alphaUcPeriod"/>
            </a:pPr>
            <a:endParaRPr lang="en-US" dirty="0"/>
          </a:p>
          <a:p>
            <a:pPr marL="0" indent="0">
              <a:buNone/>
            </a:pPr>
            <a:endParaRPr lang="en-US" dirty="0" smtClean="0"/>
          </a:p>
          <a:p>
            <a:pPr marL="457200" indent="-457200">
              <a:buAutoNum type="alphaUcPeriod"/>
            </a:pPr>
            <a:endParaRPr lang="en-US" dirty="0" smtClean="0"/>
          </a:p>
        </p:txBody>
      </p:sp>
      <p:pic>
        <p:nvPicPr>
          <p:cNvPr id="1026" name="Picture 2" descr="Image result for coordinate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706" y="1214937"/>
            <a:ext cx="5490294" cy="5538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275943"/>
            <a:ext cx="4942115" cy="1477328"/>
          </a:xfrm>
          <a:prstGeom prst="rect">
            <a:avLst/>
          </a:prstGeom>
          <a:noFill/>
        </p:spPr>
        <p:txBody>
          <a:bodyPr wrap="square" rtlCol="0">
            <a:spAutoFit/>
          </a:bodyPr>
          <a:lstStyle/>
          <a:p>
            <a:r>
              <a:rPr lang="en-US" b="1" i="1" dirty="0" smtClean="0"/>
              <a:t>Think deeper: </a:t>
            </a:r>
            <a:r>
              <a:rPr lang="en-US" dirty="0" smtClean="0"/>
              <a:t>If both coordinates are positive where will the point be located? What about if both are negative? One of each (be careful here…)? Will this always be true or just for these 5 examples, how can you be certain?</a:t>
            </a:r>
            <a:endParaRPr lang="en-US" dirty="0"/>
          </a:p>
        </p:txBody>
      </p:sp>
    </p:spTree>
    <p:extLst>
      <p:ext uri="{BB962C8B-B14F-4D97-AF65-F5344CB8AC3E}">
        <p14:creationId xmlns:p14="http://schemas.microsoft.com/office/powerpoint/2010/main" val="351658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2)</a:t>
            </a:r>
            <a:br>
              <a:rPr lang="en-US" dirty="0" smtClean="0"/>
            </a:br>
            <a:r>
              <a:rPr lang="en-US" sz="2000" dirty="0" smtClean="0"/>
              <a:t>(20ish+ minutes)</a:t>
            </a:r>
            <a:endParaRPr lang="en-US" sz="2000" dirty="0"/>
          </a:p>
        </p:txBody>
      </p:sp>
      <p:sp>
        <p:nvSpPr>
          <p:cNvPr id="3" name="Content Placeholder 2"/>
          <p:cNvSpPr>
            <a:spLocks noGrp="1"/>
          </p:cNvSpPr>
          <p:nvPr>
            <p:ph idx="1"/>
          </p:nvPr>
        </p:nvSpPr>
        <p:spPr/>
        <p:txBody>
          <a:bodyPr/>
          <a:lstStyle/>
          <a:p>
            <a:r>
              <a:rPr lang="en-US" dirty="0" smtClean="0"/>
              <a:t>Get in groups of 2-3 people</a:t>
            </a:r>
          </a:p>
          <a:p>
            <a:r>
              <a:rPr lang="en-US" dirty="0" smtClean="0"/>
              <a:t>Switch your papers so that you no longer have your own pattern</a:t>
            </a:r>
          </a:p>
          <a:p>
            <a:r>
              <a:rPr lang="en-US" dirty="0" smtClean="0"/>
              <a:t>Take 3 minutes to quietly look at the pattern (do not write anything)</a:t>
            </a:r>
          </a:p>
          <a:p>
            <a:r>
              <a:rPr lang="en-US" dirty="0" smtClean="0"/>
              <a:t>Take turns discussing in your groups (1-2 minutes each) on what you think the pattern is, and clarify with the originator if there are questions</a:t>
            </a:r>
          </a:p>
          <a:p>
            <a:endParaRPr lang="en-US" dirty="0"/>
          </a:p>
          <a:p>
            <a:r>
              <a:rPr lang="en-US" dirty="0" smtClean="0"/>
              <a:t>Now continue to draw the pattern on your ‘new’ Pentominoes tile (in other words I will be finishing someone else’s pattern)</a:t>
            </a:r>
          </a:p>
          <a:p>
            <a:endParaRPr lang="en-US" dirty="0"/>
          </a:p>
        </p:txBody>
      </p:sp>
    </p:spTree>
    <p:extLst>
      <p:ext uri="{BB962C8B-B14F-4D97-AF65-F5344CB8AC3E}">
        <p14:creationId xmlns:p14="http://schemas.microsoft.com/office/powerpoint/2010/main" val="19377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3)</a:t>
            </a:r>
            <a:br>
              <a:rPr lang="en-US" dirty="0" smtClean="0"/>
            </a:br>
            <a:r>
              <a:rPr lang="en-US" sz="2000" dirty="0" smtClean="0"/>
              <a:t>(10-15 minutes)</a:t>
            </a:r>
            <a:endParaRPr lang="en-US" sz="2000" dirty="0"/>
          </a:p>
        </p:txBody>
      </p:sp>
      <p:sp>
        <p:nvSpPr>
          <p:cNvPr id="6" name="Content Placeholder 2"/>
          <p:cNvSpPr txBox="1">
            <a:spLocks/>
          </p:cNvSpPr>
          <p:nvPr/>
        </p:nvSpPr>
        <p:spPr>
          <a:xfrm>
            <a:off x="1545077" y="1820049"/>
            <a:ext cx="4935551" cy="2897093"/>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Identify 2 Pentominoes in each quadrant (what the heck is a quadrant?!) and outline, highlight, or identify in some way that those are the 2 you are talking about in each quadrant. </a:t>
            </a:r>
          </a:p>
          <a:p>
            <a:pPr lvl="1"/>
            <a:r>
              <a:rPr lang="en-US" dirty="0" smtClean="0"/>
              <a:t>Example: The solid blue (at right) are clearly identified as the 3 you are talking about (do this in each quadrant).</a:t>
            </a:r>
          </a:p>
        </p:txBody>
      </p:sp>
      <p:pic>
        <p:nvPicPr>
          <p:cNvPr id="7" name="Picture 2" descr="Image result for pentominoes tiled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582" y="1820050"/>
            <a:ext cx="4334116" cy="3261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5077" y="5181600"/>
            <a:ext cx="9792621" cy="1538883"/>
          </a:xfrm>
          <a:prstGeom prst="rect">
            <a:avLst/>
          </a:prstGeom>
          <a:noFill/>
        </p:spPr>
        <p:txBody>
          <a:bodyPr wrap="square" rtlCol="0">
            <a:spAutoFit/>
          </a:bodyPr>
          <a:lstStyle/>
          <a:p>
            <a:r>
              <a:rPr lang="en-US" dirty="0" smtClean="0"/>
              <a:t>■	</a:t>
            </a:r>
            <a:r>
              <a:rPr lang="en-US" sz="2000" dirty="0" smtClean="0"/>
              <a:t>On a separate piece of paper (or around the outside of the grid, write the all of the 	coordinates of the 8 individual Pentominoes</a:t>
            </a:r>
            <a:r>
              <a:rPr lang="en-US" dirty="0" smtClean="0"/>
              <a:t>.</a:t>
            </a:r>
          </a:p>
          <a:p>
            <a:endParaRPr lang="en-US" dirty="0"/>
          </a:p>
          <a:p>
            <a:r>
              <a:rPr lang="en-US" dirty="0" smtClean="0"/>
              <a:t>■	Return the paper to the originator, and have them check that the coordinates in fact do 	correspond to the correct Pentominoes</a:t>
            </a:r>
            <a:endParaRPr lang="en-US" dirty="0"/>
          </a:p>
        </p:txBody>
      </p:sp>
    </p:spTree>
    <p:extLst>
      <p:ext uri="{BB962C8B-B14F-4D97-AF65-F5344CB8AC3E}">
        <p14:creationId xmlns:p14="http://schemas.microsoft.com/office/powerpoint/2010/main" val="219000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4)</a:t>
            </a:r>
            <a:br>
              <a:rPr lang="en-US" dirty="0" smtClean="0"/>
            </a:br>
            <a:r>
              <a:rPr lang="en-US" sz="2000" dirty="0" smtClean="0"/>
              <a:t>(10-20 minutes)</a:t>
            </a:r>
            <a:endParaRPr lang="en-US" sz="2000" dirty="0"/>
          </a:p>
        </p:txBody>
      </p:sp>
      <p:sp>
        <p:nvSpPr>
          <p:cNvPr id="3" name="Content Placeholder 2"/>
          <p:cNvSpPr>
            <a:spLocks noGrp="1"/>
          </p:cNvSpPr>
          <p:nvPr>
            <p:ph idx="1"/>
          </p:nvPr>
        </p:nvSpPr>
        <p:spPr/>
        <p:txBody>
          <a:bodyPr/>
          <a:lstStyle/>
          <a:p>
            <a:r>
              <a:rPr lang="en-US" dirty="0" smtClean="0"/>
              <a:t>Have one group member share one of the projects from the group. (It doesn’t have to be their own that they share). </a:t>
            </a:r>
          </a:p>
          <a:p>
            <a:pPr lvl="1"/>
            <a:r>
              <a:rPr lang="en-US" dirty="0" smtClean="0"/>
              <a:t>Things to Discuss:  </a:t>
            </a:r>
          </a:p>
          <a:p>
            <a:pPr lvl="2"/>
            <a:r>
              <a:rPr lang="en-US" dirty="0" smtClean="0"/>
              <a:t>Most challenging piece</a:t>
            </a:r>
          </a:p>
          <a:p>
            <a:pPr lvl="2"/>
            <a:r>
              <a:rPr lang="en-US" dirty="0" smtClean="0"/>
              <a:t>What went into making the pattern complete</a:t>
            </a:r>
          </a:p>
          <a:p>
            <a:endParaRPr lang="en-US" dirty="0"/>
          </a:p>
          <a:p>
            <a:r>
              <a:rPr lang="en-US" dirty="0" smtClean="0"/>
              <a:t>If time permits, have the presenter read off the coordinates for 2 of their Pentominoes, and have the other groups graph their location</a:t>
            </a:r>
          </a:p>
          <a:p>
            <a:endParaRPr lang="en-US" dirty="0"/>
          </a:p>
          <a:p>
            <a:endParaRPr lang="en-US" dirty="0"/>
          </a:p>
        </p:txBody>
      </p:sp>
    </p:spTree>
    <p:extLst>
      <p:ext uri="{BB962C8B-B14F-4D97-AF65-F5344CB8AC3E}">
        <p14:creationId xmlns:p14="http://schemas.microsoft.com/office/powerpoint/2010/main" val="309995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Exit Slip</a:t>
            </a:r>
            <a:br>
              <a:rPr lang="en-US" dirty="0" smtClean="0"/>
            </a:br>
            <a:r>
              <a:rPr lang="en-US" sz="2200" dirty="0" smtClean="0"/>
              <a:t>(5ish minutes… can be completed on back of graph paper)</a:t>
            </a:r>
            <a:endParaRPr lang="en-US" sz="2200" dirty="0"/>
          </a:p>
        </p:txBody>
      </p:sp>
      <p:sp>
        <p:nvSpPr>
          <p:cNvPr id="3" name="Content Placeholder 2"/>
          <p:cNvSpPr>
            <a:spLocks noGrp="1"/>
          </p:cNvSpPr>
          <p:nvPr>
            <p:ph idx="1"/>
          </p:nvPr>
        </p:nvSpPr>
        <p:spPr/>
        <p:txBody>
          <a:bodyPr/>
          <a:lstStyle/>
          <a:p>
            <a:r>
              <a:rPr lang="en-US" dirty="0" smtClean="0"/>
              <a:t>What the heck is a Pentomino? </a:t>
            </a:r>
          </a:p>
          <a:p>
            <a:r>
              <a:rPr lang="en-US" dirty="0" smtClean="0"/>
              <a:t>Why do you think they common in tiling floors and walls, or games like Tetris?</a:t>
            </a:r>
          </a:p>
          <a:p>
            <a:r>
              <a:rPr lang="en-US" dirty="0" smtClean="0"/>
              <a:t>Where do you think it got its name, with a prefix like “</a:t>
            </a:r>
            <a:r>
              <a:rPr lang="en-US" dirty="0" err="1" smtClean="0"/>
              <a:t>Pento</a:t>
            </a:r>
            <a:r>
              <a:rPr lang="en-US" dirty="0" smtClean="0"/>
              <a:t>”? </a:t>
            </a:r>
          </a:p>
          <a:p>
            <a:pPr marL="0" indent="0">
              <a:buNone/>
            </a:pPr>
            <a:endParaRPr lang="en-US" dirty="0" smtClean="0"/>
          </a:p>
          <a:p>
            <a:pPr marL="0" indent="0">
              <a:buNone/>
            </a:pPr>
            <a:r>
              <a:rPr lang="en-US" dirty="0" smtClean="0"/>
              <a:t>Challenge:</a:t>
            </a:r>
            <a:endParaRPr lang="en-US" dirty="0"/>
          </a:p>
          <a:p>
            <a:r>
              <a:rPr lang="en-US" dirty="0" smtClean="0"/>
              <a:t>Are there more Pentominoes than the ones</a:t>
            </a:r>
          </a:p>
          <a:p>
            <a:pPr marL="0" indent="0">
              <a:buNone/>
            </a:pPr>
            <a:r>
              <a:rPr lang="en-US" dirty="0" smtClean="0"/>
              <a:t>we worked with today? If yes, draw them. If no, </a:t>
            </a:r>
          </a:p>
          <a:p>
            <a:pPr marL="0" indent="0">
              <a:buNone/>
            </a:pPr>
            <a:r>
              <a:rPr lang="en-US" dirty="0" smtClean="0"/>
              <a:t>explain why there are no more.  </a:t>
            </a:r>
          </a:p>
        </p:txBody>
      </p:sp>
      <p:pic>
        <p:nvPicPr>
          <p:cNvPr id="4" name="Picture 2" descr="Image result for pentomino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542" y="3702825"/>
            <a:ext cx="5029200" cy="299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83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Algebra 3</a:t>
            </a:r>
            <a:endParaRPr lang="en-US" dirty="0"/>
          </a:p>
        </p:txBody>
      </p:sp>
      <p:sp>
        <p:nvSpPr>
          <p:cNvPr id="3" name="Subtitle 2"/>
          <p:cNvSpPr>
            <a:spLocks noGrp="1"/>
          </p:cNvSpPr>
          <p:nvPr>
            <p:ph type="subTitle" idx="1"/>
          </p:nvPr>
        </p:nvSpPr>
        <p:spPr/>
        <p:txBody>
          <a:bodyPr/>
          <a:lstStyle/>
          <a:p>
            <a:r>
              <a:rPr lang="en-US" dirty="0" smtClean="0"/>
              <a:t>Day 2</a:t>
            </a:r>
            <a:endParaRPr lang="en-US" dirty="0"/>
          </a:p>
        </p:txBody>
      </p:sp>
    </p:spTree>
    <p:extLst>
      <p:ext uri="{BB962C8B-B14F-4D97-AF65-F5344CB8AC3E}">
        <p14:creationId xmlns:p14="http://schemas.microsoft.com/office/powerpoint/2010/main" val="15807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r>
              <a:rPr lang="en-US" sz="1800" dirty="0" smtClean="0"/>
              <a:t> (7-10 minutes discus your thought process, findings, and answer further thought questions below)</a:t>
            </a:r>
            <a:endParaRPr lang="en-US" sz="1800" dirty="0"/>
          </a:p>
        </p:txBody>
      </p:sp>
      <p:sp>
        <p:nvSpPr>
          <p:cNvPr id="3" name="Content Placeholder 2"/>
          <p:cNvSpPr>
            <a:spLocks noGrp="1"/>
          </p:cNvSpPr>
          <p:nvPr>
            <p:ph idx="1"/>
          </p:nvPr>
        </p:nvSpPr>
        <p:spPr>
          <a:xfrm>
            <a:off x="1371601" y="1631722"/>
            <a:ext cx="5029200" cy="3499078"/>
          </a:xfrm>
        </p:spPr>
        <p:txBody>
          <a:bodyPr>
            <a:normAutofit lnSpcReduction="10000"/>
          </a:bodyPr>
          <a:lstStyle/>
          <a:p>
            <a:r>
              <a:rPr lang="en-US" dirty="0" smtClean="0"/>
              <a:t>Plot and label the following points on a graph (back of dry erase board is perfect!)</a:t>
            </a:r>
          </a:p>
          <a:p>
            <a:endParaRPr lang="en-US" dirty="0"/>
          </a:p>
          <a:p>
            <a:pPr marL="457200" indent="-457200">
              <a:buAutoNum type="alphaUcPeriod"/>
            </a:pPr>
            <a:r>
              <a:rPr lang="en-US" dirty="0" smtClean="0"/>
              <a:t>(3,6)</a:t>
            </a:r>
          </a:p>
          <a:p>
            <a:pPr marL="457200" indent="-457200">
              <a:buAutoNum type="alphaUcPeriod"/>
            </a:pPr>
            <a:r>
              <a:rPr lang="en-US" dirty="0" smtClean="0"/>
              <a:t>(-1,5)</a:t>
            </a:r>
          </a:p>
          <a:p>
            <a:pPr marL="457200" indent="-457200">
              <a:buAutoNum type="alphaUcPeriod"/>
            </a:pPr>
            <a:r>
              <a:rPr lang="en-US" dirty="0" smtClean="0"/>
              <a:t>(4,-2)</a:t>
            </a:r>
          </a:p>
          <a:p>
            <a:pPr marL="457200" indent="-457200">
              <a:buAutoNum type="alphaUcPeriod"/>
            </a:pPr>
            <a:r>
              <a:rPr lang="en-US" dirty="0" smtClean="0"/>
              <a:t>(-6,-2)</a:t>
            </a:r>
          </a:p>
          <a:p>
            <a:pPr marL="457200" indent="-457200">
              <a:buAutoNum type="alphaUcPeriod"/>
            </a:pPr>
            <a:r>
              <a:rPr lang="en-US" dirty="0" smtClean="0"/>
              <a:t>(0,5)</a:t>
            </a:r>
          </a:p>
          <a:p>
            <a:pPr marL="457200" indent="-457200">
              <a:buAutoNum type="alphaUcPeriod"/>
            </a:pPr>
            <a:endParaRPr lang="en-US" dirty="0"/>
          </a:p>
          <a:p>
            <a:pPr marL="0" indent="0">
              <a:buNone/>
            </a:pPr>
            <a:endParaRPr lang="en-US" dirty="0" smtClean="0"/>
          </a:p>
          <a:p>
            <a:pPr marL="457200" indent="-457200">
              <a:buAutoNum type="alphaUcPeriod"/>
            </a:pPr>
            <a:endParaRPr lang="en-US" dirty="0" smtClean="0"/>
          </a:p>
        </p:txBody>
      </p:sp>
      <p:pic>
        <p:nvPicPr>
          <p:cNvPr id="1026" name="Picture 2" descr="Image result for coordinate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706" y="1237935"/>
            <a:ext cx="5490294" cy="5538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021943"/>
            <a:ext cx="4942115" cy="1754326"/>
          </a:xfrm>
          <a:prstGeom prst="rect">
            <a:avLst/>
          </a:prstGeom>
          <a:noFill/>
        </p:spPr>
        <p:txBody>
          <a:bodyPr wrap="square" rtlCol="0">
            <a:spAutoFit/>
          </a:bodyPr>
          <a:lstStyle/>
          <a:p>
            <a:r>
              <a:rPr lang="en-US" b="1" i="1" dirty="0" smtClean="0"/>
              <a:t>Further thought: </a:t>
            </a:r>
            <a:r>
              <a:rPr lang="en-US" dirty="0" smtClean="0"/>
              <a:t>What do you notice about the placements? Why are the B and E on the same horizontal line? Why are the D and C?</a:t>
            </a:r>
          </a:p>
          <a:p>
            <a:endParaRPr lang="en-US" dirty="0"/>
          </a:p>
          <a:p>
            <a:r>
              <a:rPr lang="en-US" dirty="0" smtClean="0"/>
              <a:t>What would you have to do to make A and C on the same vertical line?</a:t>
            </a:r>
            <a:endParaRPr lang="en-US" dirty="0"/>
          </a:p>
        </p:txBody>
      </p:sp>
      <p:sp>
        <p:nvSpPr>
          <p:cNvPr id="5" name="TextBox 4"/>
          <p:cNvSpPr txBox="1"/>
          <p:nvPr/>
        </p:nvSpPr>
        <p:spPr>
          <a:xfrm>
            <a:off x="10268858" y="1748683"/>
            <a:ext cx="308098" cy="400110"/>
          </a:xfrm>
          <a:prstGeom prst="rect">
            <a:avLst/>
          </a:prstGeom>
          <a:noFill/>
        </p:spPr>
        <p:txBody>
          <a:bodyPr wrap="square" rtlCol="0">
            <a:spAutoFit/>
          </a:bodyPr>
          <a:lstStyle/>
          <a:p>
            <a:r>
              <a:rPr lang="en-US" sz="2000" b="1" dirty="0">
                <a:solidFill>
                  <a:srgbClr val="FF0000"/>
                </a:solidFill>
              </a:rPr>
              <a:t>A</a:t>
            </a:r>
          </a:p>
        </p:txBody>
      </p:sp>
      <p:sp>
        <p:nvSpPr>
          <p:cNvPr id="7" name="TextBox 6"/>
          <p:cNvSpPr txBox="1"/>
          <p:nvPr/>
        </p:nvSpPr>
        <p:spPr>
          <a:xfrm>
            <a:off x="8899507" y="2019129"/>
            <a:ext cx="308098" cy="400110"/>
          </a:xfrm>
          <a:prstGeom prst="rect">
            <a:avLst/>
          </a:prstGeom>
          <a:noFill/>
        </p:spPr>
        <p:txBody>
          <a:bodyPr wrap="square" rtlCol="0">
            <a:spAutoFit/>
          </a:bodyPr>
          <a:lstStyle/>
          <a:p>
            <a:r>
              <a:rPr lang="en-US" sz="2000" b="1" dirty="0" smtClean="0">
                <a:solidFill>
                  <a:srgbClr val="FF0000"/>
                </a:solidFill>
              </a:rPr>
              <a:t>B</a:t>
            </a:r>
            <a:endParaRPr lang="en-US" sz="2000" b="1" dirty="0">
              <a:solidFill>
                <a:srgbClr val="FF0000"/>
              </a:solidFill>
            </a:endParaRPr>
          </a:p>
        </p:txBody>
      </p:sp>
      <p:sp>
        <p:nvSpPr>
          <p:cNvPr id="8" name="TextBox 7"/>
          <p:cNvSpPr txBox="1"/>
          <p:nvPr/>
        </p:nvSpPr>
        <p:spPr>
          <a:xfrm>
            <a:off x="10664702" y="4435813"/>
            <a:ext cx="308098" cy="400110"/>
          </a:xfrm>
          <a:prstGeom prst="rect">
            <a:avLst/>
          </a:prstGeom>
          <a:noFill/>
        </p:spPr>
        <p:txBody>
          <a:bodyPr wrap="square" rtlCol="0">
            <a:spAutoFit/>
          </a:bodyPr>
          <a:lstStyle/>
          <a:p>
            <a:r>
              <a:rPr lang="en-US" sz="2000" b="1" dirty="0" smtClean="0">
                <a:solidFill>
                  <a:srgbClr val="FF0000"/>
                </a:solidFill>
              </a:rPr>
              <a:t>C</a:t>
            </a:r>
            <a:endParaRPr lang="en-US" sz="2000" b="1" dirty="0">
              <a:solidFill>
                <a:srgbClr val="FF0000"/>
              </a:solidFill>
            </a:endParaRPr>
          </a:p>
        </p:txBody>
      </p:sp>
      <p:sp>
        <p:nvSpPr>
          <p:cNvPr id="9" name="TextBox 8"/>
          <p:cNvSpPr txBox="1"/>
          <p:nvPr/>
        </p:nvSpPr>
        <p:spPr>
          <a:xfrm>
            <a:off x="7110351" y="4435813"/>
            <a:ext cx="308098" cy="400110"/>
          </a:xfrm>
          <a:prstGeom prst="rect">
            <a:avLst/>
          </a:prstGeom>
          <a:noFill/>
        </p:spPr>
        <p:txBody>
          <a:bodyPr wrap="square" rtlCol="0">
            <a:spAutoFit/>
          </a:bodyPr>
          <a:lstStyle/>
          <a:p>
            <a:r>
              <a:rPr lang="en-US" sz="2000" b="1" dirty="0" smtClean="0">
                <a:solidFill>
                  <a:srgbClr val="FF0000"/>
                </a:solidFill>
              </a:rPr>
              <a:t>D</a:t>
            </a:r>
            <a:endParaRPr lang="en-US" sz="2000" b="1" dirty="0">
              <a:solidFill>
                <a:srgbClr val="FF0000"/>
              </a:solidFill>
            </a:endParaRPr>
          </a:p>
        </p:txBody>
      </p:sp>
      <p:sp>
        <p:nvSpPr>
          <p:cNvPr id="10" name="TextBox 9"/>
          <p:cNvSpPr txBox="1"/>
          <p:nvPr/>
        </p:nvSpPr>
        <p:spPr>
          <a:xfrm>
            <a:off x="9228283" y="2019129"/>
            <a:ext cx="308098" cy="400110"/>
          </a:xfrm>
          <a:prstGeom prst="rect">
            <a:avLst/>
          </a:prstGeom>
          <a:noFill/>
        </p:spPr>
        <p:txBody>
          <a:bodyPr wrap="square" rtlCol="0">
            <a:spAutoFit/>
          </a:bodyPr>
          <a:lstStyle/>
          <a:p>
            <a:r>
              <a:rPr lang="en-US" sz="2000" b="1" dirty="0" smtClean="0">
                <a:solidFill>
                  <a:srgbClr val="FF0000"/>
                </a:solidFill>
              </a:rPr>
              <a:t>E</a:t>
            </a:r>
            <a:endParaRPr lang="en-US" sz="2000" b="1" dirty="0">
              <a:solidFill>
                <a:srgbClr val="FF0000"/>
              </a:solidFill>
            </a:endParaRPr>
          </a:p>
        </p:txBody>
      </p:sp>
      <p:sp>
        <p:nvSpPr>
          <p:cNvPr id="6" name="TextBox 5"/>
          <p:cNvSpPr txBox="1"/>
          <p:nvPr/>
        </p:nvSpPr>
        <p:spPr>
          <a:xfrm>
            <a:off x="7264400" y="685800"/>
            <a:ext cx="995722" cy="369332"/>
          </a:xfrm>
          <a:prstGeom prst="rect">
            <a:avLst/>
          </a:prstGeom>
          <a:noFill/>
        </p:spPr>
        <p:txBody>
          <a:bodyPr wrap="none" rtlCol="0">
            <a:spAutoFit/>
          </a:bodyPr>
          <a:lstStyle/>
          <a:p>
            <a:r>
              <a:rPr lang="en-US" dirty="0" smtClean="0">
                <a:solidFill>
                  <a:srgbClr val="FF0000"/>
                </a:solidFill>
              </a:rPr>
              <a:t>Answers</a:t>
            </a:r>
            <a:endParaRPr lang="en-US" dirty="0">
              <a:solidFill>
                <a:srgbClr val="FF0000"/>
              </a:solidFill>
            </a:endParaRPr>
          </a:p>
        </p:txBody>
      </p:sp>
    </p:spTree>
    <p:extLst>
      <p:ext uri="{BB962C8B-B14F-4D97-AF65-F5344CB8AC3E}">
        <p14:creationId xmlns:p14="http://schemas.microsoft.com/office/powerpoint/2010/main" val="240287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Use a project with Pentominoes to continue our understanding of patterns, by incorporating plotting points. </a:t>
            </a:r>
            <a:endParaRPr lang="en-US" dirty="0"/>
          </a:p>
        </p:txBody>
      </p:sp>
    </p:spTree>
    <p:extLst>
      <p:ext uri="{BB962C8B-B14F-4D97-AF65-F5344CB8AC3E}">
        <p14:creationId xmlns:p14="http://schemas.microsoft.com/office/powerpoint/2010/main" val="15626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9724571" cy="1485900"/>
          </a:xfrm>
        </p:spPr>
        <p:txBody>
          <a:bodyPr/>
          <a:lstStyle/>
          <a:p>
            <a:r>
              <a:rPr lang="en-US" dirty="0" smtClean="0"/>
              <a:t>Graphing Project </a:t>
            </a:r>
            <a:r>
              <a:rPr lang="en-US" sz="2000" dirty="0" smtClean="0"/>
              <a:t>(2-4 minutes… pass out graph paper and markers)</a:t>
            </a:r>
            <a:endParaRPr lang="en-US" sz="2000" dirty="0"/>
          </a:p>
        </p:txBody>
      </p:sp>
      <p:sp>
        <p:nvSpPr>
          <p:cNvPr id="3" name="Content Placeholder 2"/>
          <p:cNvSpPr>
            <a:spLocks noGrp="1"/>
          </p:cNvSpPr>
          <p:nvPr>
            <p:ph idx="1"/>
          </p:nvPr>
        </p:nvSpPr>
        <p:spPr/>
        <p:txBody>
          <a:bodyPr/>
          <a:lstStyle/>
          <a:p>
            <a:r>
              <a:rPr lang="en-US" dirty="0" smtClean="0"/>
              <a:t>Need: </a:t>
            </a:r>
          </a:p>
          <a:p>
            <a:pPr lvl="1"/>
            <a:r>
              <a:rPr lang="en-US" dirty="0" smtClean="0"/>
              <a:t>Large Graph Paper</a:t>
            </a:r>
          </a:p>
          <a:p>
            <a:pPr lvl="1"/>
            <a:r>
              <a:rPr lang="en-US" dirty="0" smtClean="0"/>
              <a:t>2 different color of markers (or simply a pencil and pen)</a:t>
            </a:r>
          </a:p>
          <a:p>
            <a:pPr lvl="1"/>
            <a:r>
              <a:rPr lang="en-US" dirty="0" smtClean="0"/>
              <a:t>Pentominoes Slide (coming)</a:t>
            </a:r>
            <a:endParaRPr lang="en-US" dirty="0"/>
          </a:p>
        </p:txBody>
      </p:sp>
    </p:spTree>
    <p:extLst>
      <p:ext uri="{BB962C8B-B14F-4D97-AF65-F5344CB8AC3E}">
        <p14:creationId xmlns:p14="http://schemas.microsoft.com/office/powerpoint/2010/main" val="331268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1)</a:t>
            </a:r>
            <a:endParaRPr lang="en-US" dirty="0"/>
          </a:p>
        </p:txBody>
      </p:sp>
      <p:sp>
        <p:nvSpPr>
          <p:cNvPr id="3" name="Content Placeholder 2"/>
          <p:cNvSpPr>
            <a:spLocks noGrp="1"/>
          </p:cNvSpPr>
          <p:nvPr>
            <p:ph idx="1"/>
          </p:nvPr>
        </p:nvSpPr>
        <p:spPr/>
        <p:txBody>
          <a:bodyPr/>
          <a:lstStyle/>
          <a:p>
            <a:r>
              <a:rPr lang="en-US" dirty="0" smtClean="0"/>
              <a:t>Select 2 or 3 of the Pentominoes on the following slide.</a:t>
            </a:r>
          </a:p>
          <a:p>
            <a:r>
              <a:rPr lang="en-US" dirty="0" smtClean="0"/>
              <a:t>Create a tiled pattern on your graph paper… using the 2 or 3 Pentominoes that you select (alternate colors where you feel it is appropriate to help understand the pattern you are creating).</a:t>
            </a:r>
          </a:p>
          <a:p>
            <a:pPr lvl="1"/>
            <a:r>
              <a:rPr lang="en-US" dirty="0" smtClean="0"/>
              <a:t>You will be coloring in the squares on the graph paper to make the shapes</a:t>
            </a:r>
          </a:p>
          <a:p>
            <a:r>
              <a:rPr lang="en-US" dirty="0" smtClean="0"/>
              <a:t>Only fill in ½ of your graph paper with your pattern and then stop.</a:t>
            </a:r>
          </a:p>
        </p:txBody>
      </p:sp>
    </p:spTree>
    <p:extLst>
      <p:ext uri="{BB962C8B-B14F-4D97-AF65-F5344CB8AC3E}">
        <p14:creationId xmlns:p14="http://schemas.microsoft.com/office/powerpoint/2010/main" val="11239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Pentominoes </a:t>
            </a:r>
            <a:r>
              <a:rPr lang="en-US" sz="2000" dirty="0" smtClean="0"/>
              <a:t>(you will be selecting 2-3 of these to make your pattern)</a:t>
            </a:r>
            <a:endParaRPr lang="en-US" sz="2000" dirty="0"/>
          </a:p>
        </p:txBody>
      </p:sp>
      <p:pic>
        <p:nvPicPr>
          <p:cNvPr id="2050" name="Picture 2" descr="Image result for pentomino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081" y="2431143"/>
            <a:ext cx="716423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3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Pentomino Tiles</a:t>
            </a:r>
            <a:br>
              <a:rPr lang="en-US" dirty="0" smtClean="0"/>
            </a:br>
            <a:r>
              <a:rPr lang="en-US" sz="3300" dirty="0" smtClean="0"/>
              <a:t>(try to create your own, don’t just copy these…)</a:t>
            </a:r>
            <a:endParaRPr lang="en-US" sz="3300" dirty="0"/>
          </a:p>
        </p:txBody>
      </p:sp>
      <p:pic>
        <p:nvPicPr>
          <p:cNvPr id="4098" name="Picture 2" descr="Image result for pentominoes tiled patter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921" y="2347546"/>
            <a:ext cx="8376558" cy="451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1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343" y="685800"/>
            <a:ext cx="9601200" cy="1005114"/>
          </a:xfrm>
        </p:spPr>
        <p:txBody>
          <a:bodyPr>
            <a:normAutofit/>
          </a:bodyPr>
          <a:lstStyle/>
          <a:p>
            <a:r>
              <a:rPr lang="en-US" dirty="0" smtClean="0"/>
              <a:t>Okay… Go!  Get Started with Phase 1</a:t>
            </a:r>
            <a:br>
              <a:rPr lang="en-US" dirty="0" smtClean="0"/>
            </a:br>
            <a:r>
              <a:rPr lang="en-US" sz="2200" dirty="0" smtClean="0"/>
              <a:t>(15+ minutes)</a:t>
            </a:r>
            <a:endParaRPr lang="en-US" sz="2200" dirty="0"/>
          </a:p>
        </p:txBody>
      </p:sp>
      <p:sp>
        <p:nvSpPr>
          <p:cNvPr id="3" name="Content Placeholder 2"/>
          <p:cNvSpPr>
            <a:spLocks noGrp="1"/>
          </p:cNvSpPr>
          <p:nvPr>
            <p:ph idx="1"/>
          </p:nvPr>
        </p:nvSpPr>
        <p:spPr>
          <a:xfrm>
            <a:off x="1364343" y="2085718"/>
            <a:ext cx="4368800" cy="4557486"/>
          </a:xfrm>
        </p:spPr>
        <p:txBody>
          <a:bodyPr>
            <a:normAutofit/>
          </a:bodyPr>
          <a:lstStyle/>
          <a:p>
            <a:r>
              <a:rPr lang="en-US" dirty="0" smtClean="0"/>
              <a:t>Select 2 or 3 of the Pentominoes on the following slide.</a:t>
            </a:r>
          </a:p>
          <a:p>
            <a:r>
              <a:rPr lang="en-US" dirty="0" smtClean="0"/>
              <a:t>Create a tiled pattern on your graph paper… using the 2 or 3 Pentominoes that you select (alternate colors where you feel it is appropriate to help understand the pattern you are creating).</a:t>
            </a:r>
          </a:p>
          <a:p>
            <a:pPr lvl="1"/>
            <a:r>
              <a:rPr lang="en-US" dirty="0" smtClean="0"/>
              <a:t>You will be coloring in the squares on the graph paper to make the shapes</a:t>
            </a:r>
          </a:p>
          <a:p>
            <a:r>
              <a:rPr lang="en-US" dirty="0" smtClean="0"/>
              <a:t>Only fill in ½ of your graph paper with your pattern and then stop.</a:t>
            </a:r>
          </a:p>
        </p:txBody>
      </p:sp>
      <p:pic>
        <p:nvPicPr>
          <p:cNvPr id="4" name="Picture 2" descr="Image result for pentomino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649" y="2499375"/>
            <a:ext cx="5965299" cy="35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812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54</TotalTime>
  <Words>758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Bell Work (5-7minutes work quietly, think about the questions below)</vt:lpstr>
      <vt:lpstr>Algebra 3</vt:lpstr>
      <vt:lpstr>Bell Work (7-10 minutes discus your thought process, findings, and answer further thought questions below)</vt:lpstr>
      <vt:lpstr>Objective</vt:lpstr>
      <vt:lpstr>Graphing Project (2-4 minutes… pass out graph paper and markers)</vt:lpstr>
      <vt:lpstr>Project Directions (Phase 1)</vt:lpstr>
      <vt:lpstr>Pentominoes (you will be selecting 2-3 of these to make your pattern)</vt:lpstr>
      <vt:lpstr>Examples of Pentomino Tiles (try to create your own, don’t just copy these…)</vt:lpstr>
      <vt:lpstr>Okay… Go!  Get Started with Phase 1 (15+ minutes)</vt:lpstr>
      <vt:lpstr>Project Directions (Phase 2) (20ish+ minutes)</vt:lpstr>
      <vt:lpstr>Project Directions (Phase 3) (10-15 minutes)</vt:lpstr>
      <vt:lpstr>Project Directions (Phase 4) (10-20 minutes)</vt:lpstr>
      <vt:lpstr>Exit Slip (5ish minutes… can be completed on back of graph paper)</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cp:revision>
  <dcterms:created xsi:type="dcterms:W3CDTF">2017-08-21T18:28:24Z</dcterms:created>
  <dcterms:modified xsi:type="dcterms:W3CDTF">2017-09-12T18:09:13Z</dcterms:modified>
</cp:coreProperties>
</file>