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9"/>
  </p:handoutMasterIdLst>
  <p:sldIdLst>
    <p:sldId id="263" r:id="rId2"/>
    <p:sldId id="282" r:id="rId3"/>
    <p:sldId id="272" r:id="rId4"/>
    <p:sldId id="30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5" r:id="rId16"/>
    <p:sldId id="298" r:id="rId17"/>
    <p:sldId id="296" r:id="rId18"/>
    <p:sldId id="299" r:id="rId19"/>
    <p:sldId id="300" r:id="rId20"/>
    <p:sldId id="277" r:id="rId21"/>
    <p:sldId id="276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645920"/>
            <a:ext cx="112558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8640"/>
            <a:ext cx="9601200" cy="1485900"/>
          </a:xfrm>
        </p:spPr>
        <p:txBody>
          <a:bodyPr/>
          <a:lstStyle/>
          <a:p>
            <a:r>
              <a:rPr lang="en-US" b="1" dirty="0"/>
              <a:t>Intermediate Algebra (15-20%)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043"/>
            <a:ext cx="5821680" cy="4801314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The quadratic formula</a:t>
            </a:r>
          </a:p>
          <a:p>
            <a:pPr lvl="0"/>
            <a:r>
              <a:rPr lang="en-US" sz="3400" dirty="0"/>
              <a:t>Rational and radical expressions</a:t>
            </a:r>
          </a:p>
          <a:p>
            <a:pPr lvl="0"/>
            <a:r>
              <a:rPr lang="en-US" sz="3400" dirty="0"/>
              <a:t>Absolute value equations and inequalities</a:t>
            </a:r>
          </a:p>
          <a:p>
            <a:pPr lvl="0"/>
            <a:r>
              <a:rPr lang="en-US" sz="3400" dirty="0"/>
              <a:t>Sequences and patterns</a:t>
            </a:r>
          </a:p>
          <a:p>
            <a:pPr lvl="0"/>
            <a:r>
              <a:rPr lang="en-US" sz="3400" dirty="0"/>
              <a:t>Systems of equations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8080" y="1676043"/>
            <a:ext cx="4693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400" dirty="0"/>
              <a:t>Quadratic </a:t>
            </a:r>
            <a:r>
              <a:rPr lang="en-US" sz="3400" dirty="0" smtClean="0"/>
              <a:t>inequalities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Functions and </a:t>
            </a:r>
            <a:r>
              <a:rPr lang="en-US" sz="3400" dirty="0" smtClean="0"/>
              <a:t>modeling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 smtClean="0"/>
              <a:t>Matrices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Roots of </a:t>
            </a:r>
            <a:r>
              <a:rPr lang="en-US" sz="3400" dirty="0" smtClean="0"/>
              <a:t>polynomials</a:t>
            </a:r>
          </a:p>
          <a:p>
            <a:pPr lvl="0"/>
            <a:endParaRPr lang="en-US" sz="3400" dirty="0"/>
          </a:p>
          <a:p>
            <a:pPr lvl="0"/>
            <a:r>
              <a:rPr lang="en-US" sz="3400" dirty="0"/>
              <a:t>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26057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327805"/>
            <a:ext cx="8366759" cy="6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5" y="1066801"/>
            <a:ext cx="11042942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Geometry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440"/>
            <a:ext cx="9601200" cy="52425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Graphing and the relations between equations and graphs, including points, lines, polynomials, circles, and other curves</a:t>
            </a:r>
          </a:p>
          <a:p>
            <a:pPr lvl="0"/>
            <a:r>
              <a:rPr lang="en-US" sz="3400" dirty="0"/>
              <a:t>Graphing inequalities</a:t>
            </a:r>
          </a:p>
          <a:p>
            <a:pPr lvl="0"/>
            <a:r>
              <a:rPr lang="en-US" sz="3400" dirty="0"/>
              <a:t>Slope</a:t>
            </a:r>
          </a:p>
          <a:p>
            <a:pPr lvl="0"/>
            <a:r>
              <a:rPr lang="en-US" sz="3400" dirty="0"/>
              <a:t>Parallel and perpendicular lines</a:t>
            </a:r>
          </a:p>
          <a:p>
            <a:pPr lvl="0"/>
            <a:r>
              <a:rPr lang="en-US" sz="3400" dirty="0"/>
              <a:t>Distance</a:t>
            </a:r>
          </a:p>
          <a:p>
            <a:pPr lvl="0"/>
            <a:r>
              <a:rPr lang="en-US" sz="3400" dirty="0"/>
              <a:t>Midpoints</a:t>
            </a:r>
          </a:p>
          <a:p>
            <a:pPr lvl="0"/>
            <a:r>
              <a:rPr lang="en-US" sz="3400" dirty="0"/>
              <a:t>Conics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8" y="1447801"/>
            <a:ext cx="10946481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Plane Geometry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10683240" cy="499872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400" dirty="0"/>
              <a:t>Properties and relations of plane figures, including angles and relations among perpendicular and parallel lines</a:t>
            </a:r>
          </a:p>
          <a:p>
            <a:pPr lvl="0"/>
            <a:r>
              <a:rPr lang="en-US" sz="3400" dirty="0"/>
              <a:t>Properties of circles, triangles, rectangles, parallelograms, and trapezoids</a:t>
            </a:r>
          </a:p>
          <a:p>
            <a:pPr lvl="0"/>
            <a:r>
              <a:rPr lang="en-US" sz="3400" dirty="0"/>
              <a:t>Transformations</a:t>
            </a:r>
          </a:p>
          <a:p>
            <a:pPr lvl="0"/>
            <a:r>
              <a:rPr lang="en-US" sz="3400" dirty="0"/>
              <a:t>The concept of proof and proof techniques</a:t>
            </a:r>
          </a:p>
          <a:p>
            <a:pPr lvl="0"/>
            <a:r>
              <a:rPr lang="en-US" sz="3400" dirty="0"/>
              <a:t>Volume</a:t>
            </a:r>
          </a:p>
          <a:p>
            <a:pPr lvl="0"/>
            <a:r>
              <a:rPr lang="en-US" sz="3400" dirty="0"/>
              <a:t>Applications of geometry to three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"/>
            <a:ext cx="7559040" cy="64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Trigonometry (5-10%)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8912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Trigonometric relations in right triangles</a:t>
            </a:r>
          </a:p>
          <a:p>
            <a:pPr lvl="0"/>
            <a:r>
              <a:rPr lang="en-US" sz="3400" dirty="0"/>
              <a:t>Values and properties of trigonometric functions</a:t>
            </a:r>
          </a:p>
          <a:p>
            <a:pPr lvl="0"/>
            <a:r>
              <a:rPr lang="en-US" sz="3400" dirty="0"/>
              <a:t>Graphing trigonometric functions</a:t>
            </a:r>
          </a:p>
          <a:p>
            <a:pPr lvl="0"/>
            <a:r>
              <a:rPr lang="en-US" sz="3400" dirty="0"/>
              <a:t>Modeling using trigonometric functions</a:t>
            </a:r>
          </a:p>
          <a:p>
            <a:pPr lvl="0"/>
            <a:r>
              <a:rPr lang="en-US" sz="3400" dirty="0"/>
              <a:t>Use of trigonometric identities</a:t>
            </a:r>
          </a:p>
          <a:p>
            <a:pPr lvl="0"/>
            <a:r>
              <a:rPr lang="en-US" sz="3400" dirty="0"/>
              <a:t>Solving trigonometric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534132"/>
            <a:ext cx="9707879" cy="60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8320"/>
            <a:ext cx="9601200" cy="4907280"/>
          </a:xfrm>
        </p:spPr>
        <p:txBody>
          <a:bodyPr>
            <a:norm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ACT Prep Guidelines</a:t>
            </a:r>
          </a:p>
          <a:p>
            <a:r>
              <a:rPr lang="en-US" sz="3400" dirty="0" smtClean="0"/>
              <a:t>Math Mini Test 1</a:t>
            </a:r>
          </a:p>
          <a:p>
            <a:r>
              <a:rPr lang="en-US" sz="3400" dirty="0" smtClean="0"/>
              <a:t>Go </a:t>
            </a:r>
            <a:r>
              <a:rPr lang="en-US" sz="3400" dirty="0" smtClean="0"/>
              <a:t>Over Mini </a:t>
            </a:r>
            <a:r>
              <a:rPr lang="en-US" sz="3400" dirty="0" smtClean="0"/>
              <a:t>Test</a:t>
            </a:r>
            <a:endParaRPr lang="en-US" sz="3400" dirty="0" smtClean="0"/>
          </a:p>
          <a:p>
            <a:r>
              <a:rPr lang="en-US" sz="3400" dirty="0" smtClean="0"/>
              <a:t>Mini Test </a:t>
            </a:r>
            <a:r>
              <a:rPr lang="en-US" sz="3400" dirty="0" smtClean="0"/>
              <a:t>2 </a:t>
            </a:r>
            <a:r>
              <a:rPr lang="en-US" sz="3400" dirty="0" smtClean="0"/>
              <a:t>(in </a:t>
            </a:r>
            <a:r>
              <a:rPr lang="en-US" sz="3400" dirty="0" smtClean="0"/>
              <a:t>class/take home)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0"/>
            <a:ext cx="11804478" cy="6858000"/>
          </a:xfrm>
        </p:spPr>
      </p:pic>
    </p:spTree>
    <p:extLst>
      <p:ext uri="{BB962C8B-B14F-4D97-AF65-F5344CB8AC3E}">
        <p14:creationId xmlns:p14="http://schemas.microsoft.com/office/powerpoint/2010/main" val="1425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67116"/>
            <a:ext cx="9265920" cy="6790884"/>
          </a:xfrm>
        </p:spPr>
      </p:pic>
    </p:spTree>
    <p:extLst>
      <p:ext uri="{BB962C8B-B14F-4D97-AF65-F5344CB8AC3E}">
        <p14:creationId xmlns:p14="http://schemas.microsoft.com/office/powerpoint/2010/main" val="3397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33"/>
            <a:ext cx="12192000" cy="6262088"/>
          </a:xfrm>
        </p:spPr>
      </p:pic>
    </p:spTree>
    <p:extLst>
      <p:ext uri="{BB962C8B-B14F-4D97-AF65-F5344CB8AC3E}">
        <p14:creationId xmlns:p14="http://schemas.microsoft.com/office/powerpoint/2010/main" val="2720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043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19403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Test </a:t>
            </a:r>
            <a:r>
              <a:rPr lang="en-US" dirty="0" smtClean="0"/>
              <a:t>2 (</a:t>
            </a:r>
            <a:r>
              <a:rPr lang="en-US" smtClean="0"/>
              <a:t>in class/homework)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652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We’ll set a timer for 10 minutes.</a:t>
            </a:r>
          </a:p>
          <a:p>
            <a:r>
              <a:rPr lang="en-US" sz="3400" dirty="0" smtClean="0"/>
              <a:t>Complete as many of the 10 problems as you can. </a:t>
            </a:r>
          </a:p>
          <a:p>
            <a:r>
              <a:rPr lang="en-US" sz="3400" dirty="0" smtClean="0"/>
              <a:t>Be honest with yourself.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7240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Directions before the Test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6" y="1691640"/>
            <a:ext cx="11919008" cy="4876799"/>
          </a:xfrm>
        </p:spPr>
      </p:pic>
    </p:spTree>
    <p:extLst>
      <p:ext uri="{BB962C8B-B14F-4D97-AF65-F5344CB8AC3E}">
        <p14:creationId xmlns:p14="http://schemas.microsoft.com/office/powerpoint/2010/main" val="2761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Mini Test 1 and Mini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Common Mistakes</a:t>
            </a:r>
          </a:p>
          <a:p>
            <a:r>
              <a:rPr lang="en-US" sz="3400" dirty="0" smtClean="0"/>
              <a:t>Ways we could have eliminated some solutions</a:t>
            </a:r>
          </a:p>
          <a:p>
            <a:r>
              <a:rPr lang="en-US" sz="3400" dirty="0" smtClean="0"/>
              <a:t>Formulas used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799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many questions are on the math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/>
              <a:t>TOTAL OF 60 questions,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dirty="0" smtClean="0"/>
              <a:t>60 minutes</a:t>
            </a:r>
          </a:p>
          <a:p>
            <a:pPr marL="0" indent="0" fontAlgn="base">
              <a:buNone/>
            </a:pPr>
            <a:r>
              <a:rPr lang="en-US" sz="3400" i="1" dirty="0" smtClean="0"/>
              <a:t>Pre-algebra 14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Elementary </a:t>
            </a:r>
            <a:r>
              <a:rPr lang="en-US" sz="3400" i="1" dirty="0" smtClean="0"/>
              <a:t>algebra 10 </a:t>
            </a:r>
            <a:endParaRPr lang="en-US" sz="3400" i="1" dirty="0"/>
          </a:p>
          <a:p>
            <a:pPr marL="0" indent="0" fontAlgn="base">
              <a:buNone/>
            </a:pPr>
            <a:r>
              <a:rPr lang="en-US" sz="3400" i="1" dirty="0"/>
              <a:t>Intermediate </a:t>
            </a:r>
            <a:r>
              <a:rPr lang="en-US" sz="3400" i="1" dirty="0" smtClean="0"/>
              <a:t>algebra 9</a:t>
            </a:r>
            <a:endParaRPr lang="en-US" sz="3400" i="1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6120" y="3245703"/>
            <a:ext cx="51358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400" i="1" dirty="0"/>
              <a:t>Coordinate </a:t>
            </a:r>
            <a:r>
              <a:rPr lang="en-US" sz="3400" i="1" dirty="0" smtClean="0"/>
              <a:t>geometry 9</a:t>
            </a:r>
            <a:endParaRPr lang="en-US" sz="3400" i="1" dirty="0"/>
          </a:p>
          <a:p>
            <a:pPr fontAlgn="base"/>
            <a:r>
              <a:rPr lang="en-US" sz="3400" i="1" dirty="0"/>
              <a:t>Plane </a:t>
            </a:r>
            <a:r>
              <a:rPr lang="en-US" sz="3400" i="1" dirty="0" smtClean="0"/>
              <a:t>geometry 14</a:t>
            </a:r>
            <a:endParaRPr lang="en-US" sz="3400" i="1" dirty="0"/>
          </a:p>
          <a:p>
            <a:pPr fontAlgn="base"/>
            <a:r>
              <a:rPr lang="en-US" sz="3400" i="1" dirty="0" smtClean="0"/>
              <a:t>Trigonometry 4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696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"/>
            <a:ext cx="10820400" cy="1485900"/>
          </a:xfrm>
        </p:spPr>
        <p:txBody>
          <a:bodyPr/>
          <a:lstStyle/>
          <a:p>
            <a:r>
              <a:rPr lang="en-US" dirty="0" smtClean="0"/>
              <a:t>These 6 sections are split into 3 sub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2120"/>
            <a:ext cx="10820400" cy="513588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Pre-Algebra and Elementary Algebra</a:t>
            </a:r>
          </a:p>
          <a:p>
            <a:r>
              <a:rPr lang="en-US" sz="3400" dirty="0" smtClean="0"/>
              <a:t>Intermediate Algebra and Coordinate Geometry</a:t>
            </a:r>
          </a:p>
          <a:p>
            <a:r>
              <a:rPr lang="en-US" sz="3400" dirty="0" smtClean="0"/>
              <a:t>Plane Geometry and Trigonometry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You’ll be able to identify how many of each sub category you got correct, and therefore know which areas need more attention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917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9601200" cy="1485900"/>
          </a:xfrm>
        </p:spPr>
        <p:txBody>
          <a:bodyPr/>
          <a:lstStyle/>
          <a:p>
            <a:r>
              <a:rPr lang="en-US" b="1" dirty="0"/>
              <a:t>Pre-Algebra (20-25%)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24000"/>
            <a:ext cx="5364480" cy="5334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Basic operations using whole numbers, decimals, fractions, and integers</a:t>
            </a:r>
          </a:p>
          <a:p>
            <a:pPr lvl="0"/>
            <a:r>
              <a:rPr lang="en-US" sz="3400" dirty="0"/>
              <a:t>Place value</a:t>
            </a:r>
          </a:p>
          <a:p>
            <a:pPr lvl="0"/>
            <a:r>
              <a:rPr lang="en-US" sz="3400" dirty="0"/>
              <a:t>Square roots and approximations</a:t>
            </a:r>
          </a:p>
          <a:p>
            <a:pPr lvl="0"/>
            <a:r>
              <a:rPr lang="en-US" sz="3400" dirty="0"/>
              <a:t>The concept of exponents</a:t>
            </a:r>
          </a:p>
          <a:p>
            <a:pPr lvl="0"/>
            <a:r>
              <a:rPr lang="en-US" sz="3400" dirty="0"/>
              <a:t>Scientific notation</a:t>
            </a:r>
          </a:p>
          <a:p>
            <a:pPr lvl="0"/>
            <a:r>
              <a:rPr lang="en-US" sz="3400" dirty="0"/>
              <a:t>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6080" y="0"/>
            <a:ext cx="54559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/>
              <a:t>Ratio, proportion, and </a:t>
            </a:r>
            <a:r>
              <a:rPr lang="en-US" sz="3000" dirty="0" smtClean="0"/>
              <a:t>percent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Linear equations in one </a:t>
            </a:r>
            <a:r>
              <a:rPr lang="en-US" sz="3000" dirty="0" smtClean="0"/>
              <a:t>variable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Absolute value and ordering numbers by </a:t>
            </a:r>
            <a:r>
              <a:rPr lang="en-US" sz="3000" dirty="0" smtClean="0"/>
              <a:t>value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Elementary counting techniques and simple </a:t>
            </a:r>
            <a:r>
              <a:rPr lang="en-US" sz="3000" dirty="0" smtClean="0"/>
              <a:t>probability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Data collection, representation, and </a:t>
            </a:r>
            <a:r>
              <a:rPr lang="en-US" sz="3000" dirty="0" smtClean="0"/>
              <a:t>interpretation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Understanding simple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1235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9" y="1356360"/>
            <a:ext cx="11403381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435"/>
            <a:ext cx="7592953" cy="6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Elementary Algebra (15-20%)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Properties of exponents and square roots</a:t>
            </a:r>
          </a:p>
          <a:p>
            <a:pPr lvl="0"/>
            <a:r>
              <a:rPr lang="en-US" sz="3400" dirty="0"/>
              <a:t>Evaluation of algebraic expressions through substitution</a:t>
            </a:r>
          </a:p>
          <a:p>
            <a:pPr lvl="0"/>
            <a:r>
              <a:rPr lang="en-US" sz="3400" dirty="0"/>
              <a:t>Using variables to express functional relationships</a:t>
            </a:r>
          </a:p>
          <a:p>
            <a:pPr lvl="0"/>
            <a:r>
              <a:rPr lang="en-US" sz="3400" dirty="0"/>
              <a:t>Understanding algebraic operations</a:t>
            </a:r>
          </a:p>
          <a:p>
            <a:pPr lvl="0"/>
            <a:r>
              <a:rPr lang="en-US" sz="3400" dirty="0"/>
              <a:t>The solution of quadratic equations by 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834322"/>
            <a:ext cx="11399520" cy="5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16266</TotalTime>
  <Words>424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ALGEBRA 4</vt:lpstr>
      <vt:lpstr>ACT DAY 2</vt:lpstr>
      <vt:lpstr>How many questions are on the math test?</vt:lpstr>
      <vt:lpstr>These 6 sections are split into 3 sub scores</vt:lpstr>
      <vt:lpstr>Pre-Algebra (20-25%) </vt:lpstr>
      <vt:lpstr>PowerPoint Presentation</vt:lpstr>
      <vt:lpstr>PowerPoint Presentation</vt:lpstr>
      <vt:lpstr> Elementary Algebra (15-20%) </vt:lpstr>
      <vt:lpstr>PowerPoint Presentation</vt:lpstr>
      <vt:lpstr>PowerPoint Presentation</vt:lpstr>
      <vt:lpstr>Intermediate Algebra (15-20%)</vt:lpstr>
      <vt:lpstr>PowerPoint Presentation</vt:lpstr>
      <vt:lpstr>PowerPoint Presentation</vt:lpstr>
      <vt:lpstr>Coordinate Geometry (15-20%) </vt:lpstr>
      <vt:lpstr>PowerPoint Presentation</vt:lpstr>
      <vt:lpstr>Plane Geometry (20-25%) </vt:lpstr>
      <vt:lpstr>PowerPoint Presentation</vt:lpstr>
      <vt:lpstr>Trigonometry (5-10%) </vt:lpstr>
      <vt:lpstr>PowerPoint Presentation</vt:lpstr>
      <vt:lpstr>PowerPoint Presentation</vt:lpstr>
      <vt:lpstr>PowerPoint Presentation</vt:lpstr>
      <vt:lpstr>PowerPoint Presentation</vt:lpstr>
      <vt:lpstr>Mini Test 1</vt:lpstr>
      <vt:lpstr>Read the Directions before the Test Day</vt:lpstr>
      <vt:lpstr>Mini Test 2 (in class/homework)</vt:lpstr>
      <vt:lpstr>Read the Directions before the Test Day</vt:lpstr>
      <vt:lpstr>Go Over Mini Test 1 and Mini Test 2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246</cp:revision>
  <cp:lastPrinted>2017-11-01T17:18:10Z</cp:lastPrinted>
  <dcterms:created xsi:type="dcterms:W3CDTF">2017-08-31T14:11:29Z</dcterms:created>
  <dcterms:modified xsi:type="dcterms:W3CDTF">2018-03-21T18:19:07Z</dcterms:modified>
</cp:coreProperties>
</file>