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36" r:id="rId2"/>
    <p:sldId id="346" r:id="rId3"/>
    <p:sldId id="342" r:id="rId4"/>
    <p:sldId id="256" r:id="rId5"/>
    <p:sldId id="332" r:id="rId6"/>
    <p:sldId id="341" r:id="rId7"/>
    <p:sldId id="345" r:id="rId8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8" autoAdjust="0"/>
    <p:restoredTop sz="94660"/>
  </p:normalViewPr>
  <p:slideViewPr>
    <p:cSldViewPr snapToGrid="0">
      <p:cViewPr varScale="1">
        <p:scale>
          <a:sx n="88" d="100"/>
          <a:sy n="88" d="100"/>
        </p:scale>
        <p:origin x="80" y="3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00100"/>
            <a:ext cx="9601200" cy="1485900"/>
          </a:xfrm>
        </p:spPr>
        <p:txBody>
          <a:bodyPr/>
          <a:lstStyle/>
          <a:p>
            <a:r>
              <a:rPr lang="en-US" dirty="0" smtClean="0"/>
              <a:t>Bell Work: Solve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2286000"/>
                <a:ext cx="10463134" cy="3581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.)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3200" dirty="0" smtClean="0"/>
              </a:p>
              <a:p>
                <a:pPr marL="0" indent="0">
                  <a:buNone/>
                </a:pPr>
                <a:endParaRPr lang="en-US" sz="3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.) 7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+8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98</m:t>
                          </m:r>
                        </m:e>
                      </m:func>
                    </m:oMath>
                  </m:oMathPara>
                </a14:m>
                <a:endParaRPr lang="en-US" sz="3200" dirty="0" smtClean="0"/>
              </a:p>
              <a:p>
                <a:pPr marL="0" indent="0">
                  <a:buNone/>
                </a:pPr>
                <a:endParaRPr lang="en-US" sz="3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3200">
                                  <a:latin typeface="Cambria Math" panose="02040503050406030204" pitchFamily="18" charset="0"/>
                                </a:rPr>
                                <m:t>.) </m:t>
                              </m:r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200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=??</m:t>
                          </m:r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2286000"/>
                <a:ext cx="10463134" cy="35814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422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Quiz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Evaluate</a:t>
            </a:r>
          </a:p>
          <a:p>
            <a:r>
              <a:rPr lang="en-US" sz="3000" dirty="0" smtClean="0"/>
              <a:t>Expand</a:t>
            </a:r>
          </a:p>
          <a:p>
            <a:r>
              <a:rPr lang="en-US" sz="3000" dirty="0" smtClean="0"/>
              <a:t>Solve</a:t>
            </a:r>
          </a:p>
          <a:p>
            <a:r>
              <a:rPr lang="en-US" sz="3000" dirty="0" smtClean="0"/>
              <a:t>Compound Continuously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4197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 smtClean="0"/>
              <a:t>Page 262 #15, 17, 21, 43, 59, 61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33883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Pre-</a:t>
            </a:r>
            <a:r>
              <a:rPr lang="en-US" dirty="0" err="1" smtClean="0"/>
              <a:t>calc</a:t>
            </a:r>
            <a:r>
              <a:rPr lang="en-US" dirty="0" smtClean="0"/>
              <a:t> trig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9219"/>
            <a:ext cx="9601200" cy="843197"/>
          </a:xfrm>
        </p:spPr>
        <p:txBody>
          <a:bodyPr/>
          <a:lstStyle/>
          <a:p>
            <a:r>
              <a:rPr lang="en-US" b="1" u="sng" dirty="0" smtClean="0"/>
              <a:t>Quiz </a:t>
            </a:r>
            <a:r>
              <a:rPr lang="en-US" b="1" u="sng" dirty="0" smtClean="0"/>
              <a:t>Log and Exponentials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143201"/>
                <a:ext cx="3091543" cy="326583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b="1" u="sng" dirty="0" smtClean="0"/>
                  <a:t>Evaluate: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1.) 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sz="3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.)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𝑙𝑛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3200" dirty="0" smtClean="0"/>
              </a:p>
              <a:p>
                <a:pPr marL="0" indent="0">
                  <a:buNone/>
                </a:pPr>
                <a:r>
                  <a:rPr lang="en-US" sz="3200" b="1" u="sng" dirty="0" smtClean="0"/>
                  <a:t>Expand</a:t>
                </a:r>
                <a:r>
                  <a:rPr lang="en-US" sz="3200" b="1" u="sng" dirty="0" smtClean="0"/>
                  <a:t>:</a:t>
                </a:r>
                <a:endParaRPr lang="en-US" sz="3200" b="1" u="sn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.) 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16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143201"/>
                <a:ext cx="3091543" cy="3265831"/>
              </a:xfrm>
              <a:blipFill rotWithShape="0">
                <a:blip r:embed="rId2"/>
                <a:stretch>
                  <a:fillRect l="-4931" t="-3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6663659" y="1143201"/>
                <a:ext cx="4458741" cy="50366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b="1" u="sng" dirty="0" smtClean="0"/>
                  <a:t>Solve:</a:t>
                </a:r>
                <a:endParaRPr lang="en-US" sz="3200" b="1" u="sng" dirty="0"/>
              </a:p>
              <a:p>
                <a:pPr marL="0" indent="0">
                  <a:buFont typeface="Franklin Gothic Book" panose="020B05030201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.) 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−11</m:t>
                          </m:r>
                        </m:e>
                      </m:d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3200" i="1" dirty="0" smtClean="0"/>
              </a:p>
              <a:p>
                <a:pPr marL="0" indent="0">
                  <a:buFont typeface="Franklin Gothic Book" panose="020B05030201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.) 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4</m:t>
                      </m:r>
                      <m:func>
                        <m:func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=24</m:t>
                      </m:r>
                    </m:oMath>
                  </m:oMathPara>
                </a14:m>
                <a:endParaRPr lang="en-US" sz="3200" dirty="0" smtClean="0"/>
              </a:p>
              <a:p>
                <a:pPr marL="0" indent="0">
                  <a:buFont typeface="Franklin Gothic Book" panose="020B05030201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.) 7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−10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343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659" y="1143201"/>
                <a:ext cx="4458741" cy="5036695"/>
              </a:xfrm>
              <a:prstGeom prst="rect">
                <a:avLst/>
              </a:prstGeom>
              <a:blipFill rotWithShape="0">
                <a:blip r:embed="rId3"/>
                <a:stretch>
                  <a:fillRect l="-3415" t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371600" y="4862204"/>
            <a:ext cx="100801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7.) You </a:t>
            </a:r>
            <a:r>
              <a:rPr lang="en-US" sz="3200" dirty="0"/>
              <a:t>have $3000 to invest. How long will it take for you to have $5000 in your account if you invest it at 6.2% compounded continuously? 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1600" y="4277429"/>
            <a:ext cx="12203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sng" dirty="0"/>
              <a:t>Solve:</a:t>
            </a:r>
            <a:endParaRPr lang="en-US" sz="3200" b="1" u="sng" dirty="0"/>
          </a:p>
        </p:txBody>
      </p:sp>
    </p:spTree>
    <p:extLst>
      <p:ext uri="{BB962C8B-B14F-4D97-AF65-F5344CB8AC3E}">
        <p14:creationId xmlns:p14="http://schemas.microsoft.com/office/powerpoint/2010/main" val="422539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15977"/>
            <a:ext cx="9601200" cy="1485900"/>
          </a:xfrm>
        </p:spPr>
        <p:txBody>
          <a:bodyPr/>
          <a:lstStyle/>
          <a:p>
            <a:r>
              <a:rPr lang="en-US" dirty="0" smtClean="0"/>
              <a:t>Things to Study: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16570"/>
            <a:ext cx="9601200" cy="5441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 smtClean="0"/>
              <a:t>Evaluate log and ln with numbers</a:t>
            </a:r>
          </a:p>
          <a:p>
            <a:pPr marL="0" indent="0">
              <a:buNone/>
            </a:pPr>
            <a:r>
              <a:rPr lang="en-US" sz="3400" dirty="0" smtClean="0"/>
              <a:t>Simplify log </a:t>
            </a:r>
            <a:r>
              <a:rPr lang="en-US" sz="3400" dirty="0"/>
              <a:t>and ln with </a:t>
            </a:r>
            <a:r>
              <a:rPr lang="en-US" sz="3400" dirty="0" smtClean="0"/>
              <a:t>variables</a:t>
            </a:r>
            <a:endParaRPr lang="en-US" sz="3400" dirty="0"/>
          </a:p>
          <a:p>
            <a:pPr marL="0" indent="0">
              <a:buNone/>
            </a:pPr>
            <a:r>
              <a:rPr lang="en-US" sz="3400" dirty="0" smtClean="0"/>
              <a:t>Expand and Condense logs with properties</a:t>
            </a:r>
          </a:p>
          <a:p>
            <a:pPr marL="0" indent="0">
              <a:buNone/>
            </a:pPr>
            <a:r>
              <a:rPr lang="en-US" sz="3400" dirty="0" smtClean="0"/>
              <a:t>Rewrite from exponential to log and </a:t>
            </a:r>
            <a:r>
              <a:rPr lang="en-US" sz="3400" dirty="0" err="1" smtClean="0"/>
              <a:t>vica</a:t>
            </a:r>
            <a:r>
              <a:rPr lang="en-US" sz="3400" dirty="0" smtClean="0"/>
              <a:t> versa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Solve exponentials and logarithms</a:t>
            </a:r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r>
              <a:rPr lang="en-US" sz="3400" dirty="0" smtClean="0"/>
              <a:t>Logarithmic models </a:t>
            </a:r>
            <a:r>
              <a:rPr lang="en-US" sz="3400" smtClean="0"/>
              <a:t>and solving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90950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Assignment: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Page 273 # 1, 8, 12 – 15, 17 – 19, </a:t>
            </a:r>
          </a:p>
          <a:p>
            <a:pPr marL="0" indent="0">
              <a:buNone/>
            </a:pPr>
            <a:r>
              <a:rPr lang="en-US" sz="3000" dirty="0"/>
              <a:t>	</a:t>
            </a:r>
            <a:r>
              <a:rPr lang="en-US" sz="3000" dirty="0" smtClean="0"/>
              <a:t>  	    21 – 26, </a:t>
            </a:r>
          </a:p>
          <a:p>
            <a:pPr marL="0" indent="0">
              <a:buNone/>
            </a:pPr>
            <a:endParaRPr lang="en-US" sz="3000" dirty="0" smtClean="0"/>
          </a:p>
          <a:p>
            <a:r>
              <a:rPr lang="en-US" sz="3000" dirty="0" smtClean="0"/>
              <a:t>Page 270 #21 – 24, 33, 37 – 48, </a:t>
            </a:r>
          </a:p>
          <a:p>
            <a:pPr marL="0" indent="0">
              <a:buNone/>
            </a:pPr>
            <a:r>
              <a:rPr lang="en-US" sz="3000" dirty="0"/>
              <a:t>	</a:t>
            </a:r>
            <a:r>
              <a:rPr lang="en-US" sz="3000" dirty="0" smtClean="0"/>
              <a:t>	    59, 61 – 63, 73, 75 – 76, </a:t>
            </a:r>
          </a:p>
          <a:p>
            <a:pPr marL="0" indent="0">
              <a:buNone/>
            </a:pPr>
            <a:r>
              <a:rPr lang="en-US" sz="3000" dirty="0"/>
              <a:t>	</a:t>
            </a:r>
            <a:r>
              <a:rPr lang="en-US" sz="3000" dirty="0" smtClean="0"/>
              <a:t>	    83 – 101, 109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28224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5115</TotalTime>
  <Words>132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Cambria Math</vt:lpstr>
      <vt:lpstr>Franklin Gothic Book</vt:lpstr>
      <vt:lpstr>Crop</vt:lpstr>
      <vt:lpstr>Bell Work: Solve</vt:lpstr>
      <vt:lpstr>For Quiz Today</vt:lpstr>
      <vt:lpstr>From Last Time</vt:lpstr>
      <vt:lpstr>Pre-calc trig</vt:lpstr>
      <vt:lpstr>Quiz Log and Exponentials</vt:lpstr>
      <vt:lpstr>Things to Study:</vt:lpstr>
      <vt:lpstr>Review Assignment: 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138</cp:revision>
  <cp:lastPrinted>2017-10-18T18:14:06Z</cp:lastPrinted>
  <dcterms:created xsi:type="dcterms:W3CDTF">2017-08-21T18:28:24Z</dcterms:created>
  <dcterms:modified xsi:type="dcterms:W3CDTF">2018-05-09T13:58:21Z</dcterms:modified>
</cp:coreProperties>
</file>