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6"/>
  </p:handoutMasterIdLst>
  <p:sldIdLst>
    <p:sldId id="350" r:id="rId2"/>
    <p:sldId id="256" r:id="rId3"/>
    <p:sldId id="336" r:id="rId4"/>
    <p:sldId id="353" r:id="rId5"/>
    <p:sldId id="324" r:id="rId6"/>
    <p:sldId id="344" r:id="rId7"/>
    <p:sldId id="335" r:id="rId8"/>
    <p:sldId id="347" r:id="rId9"/>
    <p:sldId id="349" r:id="rId10"/>
    <p:sldId id="332" r:id="rId11"/>
    <p:sldId id="333" r:id="rId12"/>
    <p:sldId id="354" r:id="rId13"/>
    <p:sldId id="351" r:id="rId14"/>
    <p:sldId id="352" r:id="rId1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86C68-048B-4D17-BBF7-AA912731BCF5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36079-D118-46D6-915C-405741D1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6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2532743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000" i="1" dirty="0" smtClean="0">
                    <a:latin typeface="Cambria Math" panose="02040503050406030204" pitchFamily="18" charset="0"/>
                  </a:rPr>
                  <a:t>Rewrite: </a:t>
                </a:r>
              </a:p>
              <a:p>
                <a:pPr marL="0" indent="0">
                  <a:buNone/>
                </a:pPr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2532743" cy="3581400"/>
              </a:xfrm>
              <a:blipFill rotWithShape="0">
                <a:blip r:embed="rId2"/>
                <a:stretch>
                  <a:fillRect l="-5542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45200" y="2286000"/>
                <a:ext cx="3374571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i="1" dirty="0" smtClean="0">
                    <a:latin typeface="Cambria Math" panose="02040503050406030204" pitchFamily="18" charset="0"/>
                  </a:rPr>
                  <a:t>Evaluate: </a:t>
                </a:r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sz="3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16384</m:t>
                          </m:r>
                        </m:e>
                      </m:func>
                    </m:oMath>
                  </m:oMathPara>
                </a14:m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sz="3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953130</m:t>
                          </m:r>
                        </m:e>
                      </m:func>
                    </m:oMath>
                  </m:oMathPara>
                </a14:m>
                <a:endParaRPr lang="en-US" sz="3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00" y="2286000"/>
                <a:ext cx="3374571" cy="2400657"/>
              </a:xfrm>
              <a:prstGeom prst="rect">
                <a:avLst/>
              </a:prstGeom>
              <a:blipFill rotWithShape="0">
                <a:blip r:embed="rId3"/>
                <a:stretch>
                  <a:fillRect l="-4340" t="-3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Properties </a:t>
            </a:r>
            <a:r>
              <a:rPr lang="en-US" b="1" u="sng" dirty="0"/>
              <a:t>of Logarithms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4498" y="1693889"/>
                <a:ext cx="10208302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1=0</m:t>
                        </m:r>
                      </m:e>
                    </m:func>
                  </m:oMath>
                </a14:m>
                <a:r>
                  <a:rPr lang="en-US" sz="4000" dirty="0"/>
                  <a:t>  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z="4000" dirty="0"/>
                  <a:t>  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4000" dirty="0"/>
                  <a:t>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498" y="1693889"/>
                <a:ext cx="10208302" cy="5036695"/>
              </a:xfrm>
              <a:blipFill rotWithShape="0">
                <a:blip r:embed="rId2"/>
                <a:stretch>
                  <a:fillRect t="-2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9489" y="1469037"/>
                <a:ext cx="11412511" cy="52765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400" b="1" u="sng" dirty="0" smtClean="0"/>
                  <a:t>Change of Base: (not as important with our calculators)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:r>
                  <a:rPr lang="en-US" sz="3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400" dirty="0"/>
                  <a:t>	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/>
                  <a:t>Product </a:t>
                </a:r>
                <a:r>
                  <a:rPr lang="en-US" sz="3400" b="1" u="sng" dirty="0" smtClean="0"/>
                  <a:t>Property</a:t>
                </a:r>
                <a:r>
                  <a:rPr lang="en-US" sz="3400" b="1" dirty="0"/>
                  <a:t> </a:t>
                </a:r>
                <a:r>
                  <a:rPr lang="en-US" sz="3400" b="1" dirty="0" smtClean="0"/>
                  <a:t>			</a:t>
                </a:r>
                <a:r>
                  <a:rPr lang="en-US" sz="3400" b="1" u="sng" dirty="0"/>
                  <a:t>Quotient </a:t>
                </a:r>
                <a:r>
                  <a:rPr lang="en-US" sz="3400" b="1" u="sng" dirty="0" smtClean="0"/>
                  <a:t>Property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/>
                  <a:t>Power </a:t>
                </a:r>
                <a:r>
                  <a:rPr lang="en-US" sz="3400" b="1" u="sng" dirty="0" smtClean="0"/>
                  <a:t>Property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			</a:t>
                </a:r>
                <a:r>
                  <a:rPr lang="en-US" sz="3400" b="1" u="sng" dirty="0" smtClean="0"/>
                  <a:t>Rewrite: 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 &lt; = &gt; 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489" y="1469037"/>
                <a:ext cx="11412511" cy="5276538"/>
              </a:xfrm>
              <a:blipFill rotWithShape="0">
                <a:blip r:embed="rId2"/>
                <a:stretch>
                  <a:fillRect l="-1335" t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5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9037"/>
                <a:ext cx="9601200" cy="523156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400" b="1" u="sng" dirty="0" smtClean="0"/>
                  <a:t>Expand:</a:t>
                </a:r>
                <a:r>
                  <a:rPr lang="en-US" sz="3400" dirty="0" smtClean="0"/>
                  <a:t>			</a:t>
                </a:r>
                <a:r>
                  <a:rPr lang="en-US" sz="3400" b="1" u="sng" dirty="0" smtClean="0"/>
                  <a:t>Condense</a:t>
                </a:r>
                <a:r>
                  <a:rPr lang="en-US" sz="3400" b="1" u="sng" dirty="0"/>
                  <a:t>:</a:t>
                </a:r>
                <a:r>
                  <a:rPr lang="en-US" sz="3400" b="1" dirty="0"/>
                  <a:t>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3400" dirty="0"/>
                  <a:t> </a:t>
                </a:r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5 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 smtClean="0"/>
                  <a:t>Simplify: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func>
                          <m:func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sup>
                    </m:sSup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9037"/>
                <a:ext cx="9601200" cy="5231566"/>
              </a:xfrm>
              <a:blipFill rotWithShape="0">
                <a:blip r:embed="rId2"/>
                <a:stretch>
                  <a:fillRect l="-1524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6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943"/>
            <a:ext cx="9601200" cy="1485900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71600" y="811893"/>
                <a:ext cx="10544629" cy="4731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u="sng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Rewrite (L2) </a:t>
                </a:r>
                <a:r>
                  <a:rPr lang="en-US" sz="3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			 </a:t>
                </a:r>
                <a:r>
                  <a:rPr lang="en-US" sz="3000" u="sng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Evaluate (L2)  </a:t>
                </a:r>
                <a:endParaRPr lang="en-US" sz="3000" u="sn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1.)  </m:t>
                          </m:r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3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=6</m:t>
                      </m:r>
                      <m:sSub>
                        <m:sSub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                                 </m:t>
                          </m:r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3.)  </m:t>
                          </m:r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sz="3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r>
                  <a:rPr lang="en-US" sz="3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2.)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3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=81</m:t>
                    </m:r>
                  </m:oMath>
                </a14:m>
                <a:r>
                  <a:rPr lang="en-US" sz="3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	    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4.) 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1000</m:t>
                        </m:r>
                      </m:e>
                    </m:func>
                  </m:oMath>
                </a14:m>
                <a:r>
                  <a:rPr lang="en-US" sz="3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000" u="sng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Expand (L3)</a:t>
                </a:r>
                <a:r>
                  <a:rPr lang="en-US" sz="3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</a:t>
                </a:r>
                <a:r>
                  <a:rPr lang="en-US" sz="3000" u="sng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Simplify (L3)</a:t>
                </a:r>
                <a:endParaRPr lang="en-US" sz="3000" u="sn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5.)  </m:t>
                          </m:r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16</m:t>
                      </m:r>
                      <m:sSup>
                        <m:sSup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                 6.) </m:t>
                      </m:r>
                      <m:sSub>
                        <m:sSub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3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3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3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3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</m:oMath>
                  </m:oMathPara>
                </a14:m>
                <a:endParaRPr lang="en-US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811893"/>
                <a:ext cx="10544629" cy="4731103"/>
              </a:xfrm>
              <a:prstGeom prst="rect">
                <a:avLst/>
              </a:prstGeom>
              <a:blipFill rotWithShape="0">
                <a:blip r:embed="rId2"/>
                <a:stretch>
                  <a:fillRect l="-1329" t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371600" y="4308680"/>
            <a:ext cx="1047931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the following. (L4)</a:t>
            </a:r>
            <a:endParaRPr lang="en-US" sz="3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7.) You 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deposit $5000 into a savings account with 4.25% 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interest rate. </a:t>
            </a:r>
            <a:r>
              <a:rPr lang="en-US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chose to let it exponentially grow normally </a:t>
            </a:r>
            <a:r>
              <a:rPr lang="en-US" sz="30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continuously for 8 years. </a:t>
            </a:r>
            <a:r>
              <a:rPr lang="en-US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choice would make you more money? How much more money would it give you?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278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457 # 20–30 (even), 46–49 </a:t>
            </a:r>
          </a:p>
          <a:p>
            <a:pPr marL="0" indent="0">
              <a:buNone/>
            </a:pPr>
            <a:r>
              <a:rPr lang="en-US" sz="3400" dirty="0" smtClean="0"/>
              <a:t>Page 465 # 9–11, 18–20, 30–32   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6016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457 # 1–9, 13–27(odd)</a:t>
            </a:r>
          </a:p>
          <a:p>
            <a:pPr marL="0" indent="0">
              <a:buNone/>
            </a:pPr>
            <a:r>
              <a:rPr lang="en-US" sz="3400" smtClean="0"/>
              <a:t>Page 465 # 1–4, 30–33  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6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7624"/>
            <a:ext cx="10152043" cy="1764076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7.3 Logarithmic Functions as Inverses</a:t>
            </a:r>
            <a:br>
              <a:rPr lang="en-US" sz="3600" b="1" u="sng" dirty="0" smtClean="0"/>
            </a:br>
            <a:r>
              <a:rPr lang="en-US" sz="3600" b="1" u="sng" dirty="0" smtClean="0"/>
              <a:t>7.4 Properties of Logarithms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7" y="2354941"/>
            <a:ext cx="10425659" cy="422574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Objectives: </a:t>
            </a:r>
          </a:p>
          <a:p>
            <a:pPr marL="530352" lvl="1" indent="0">
              <a:buNone/>
            </a:pPr>
            <a:r>
              <a:rPr lang="en-US" sz="3200" b="1" dirty="0" smtClean="0"/>
              <a:t>To write and evaluate logarithmic expressions</a:t>
            </a:r>
          </a:p>
          <a:p>
            <a:pPr marL="530352" lvl="1" indent="0">
              <a:buNone/>
            </a:pPr>
            <a:endParaRPr lang="en-US" sz="3200" b="1" dirty="0"/>
          </a:p>
          <a:p>
            <a:pPr marL="530352" lvl="1" indent="0">
              <a:buNone/>
            </a:pPr>
            <a:r>
              <a:rPr lang="en-US" sz="3200" b="1" dirty="0" smtClean="0"/>
              <a:t>To use the properties of logarithms</a:t>
            </a:r>
          </a:p>
        </p:txBody>
      </p:sp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648" y="281066"/>
            <a:ext cx="9601200" cy="1485900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7.3 Logarithmic Functions as Inverses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write and evaluate logarithmic expressions</a:t>
            </a:r>
            <a:r>
              <a:rPr lang="en-US" sz="3300" b="1" dirty="0" smtClean="0"/>
              <a:t/>
            </a:r>
            <a:br>
              <a:rPr lang="en-US" sz="3300" b="1" dirty="0" smtClean="0"/>
            </a:br>
            <a:endParaRPr 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6786" y="1933731"/>
                <a:ext cx="10950315" cy="49242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u="sng" dirty="0" smtClean="0"/>
                  <a:t>Logarithmic Function with Base a: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		</a:t>
                </a:r>
                <a:r>
                  <a:rPr lang="en-US" sz="3200" b="1" u="sng" dirty="0" smtClean="0"/>
                  <a:t>Common </a:t>
                </a:r>
                <a:r>
                  <a:rPr lang="en-US" sz="3200" b="1" u="sng" dirty="0"/>
                  <a:t>Log: 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sz="3200" dirty="0"/>
                  <a:t>   </a:t>
                </a:r>
                <a:r>
                  <a:rPr lang="en-US" sz="3200" dirty="0" smtClean="0"/>
                  <a:t>				log with a base 10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/>
                  <a:t>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≠1 </m:t>
                    </m:r>
                  </m:oMath>
                </a14:m>
                <a:r>
                  <a:rPr lang="en-US" sz="3200" dirty="0" smtClean="0"/>
                  <a:t>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fNam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e>
                    </m:func>
                  </m:oMath>
                </a14:m>
                <a:endParaRPr lang="en-US" sz="3200" b="1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 smtClean="0"/>
                  <a:t>Rewrite from Exponential to Logarithmic: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 &lt; = &gt; 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6786" y="1933731"/>
                <a:ext cx="10950315" cy="4924269"/>
              </a:xfrm>
              <a:blipFill rotWithShape="0">
                <a:blip r:embed="rId2"/>
                <a:stretch>
                  <a:fillRect l="-1391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1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Rewrite: </a:t>
            </a:r>
            <a:r>
              <a:rPr lang="en-US" dirty="0"/>
              <a:t>F</a:t>
            </a:r>
            <a:r>
              <a:rPr lang="en-US" dirty="0" smtClean="0"/>
              <a:t>rom log to exponential or exponential log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=125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20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e>
                      </m:func>
                    </m:oMath>
                  </m:oMathPara>
                </a14:m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func>
                    </m:oMath>
                  </m:oMathPara>
                </a14:m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endParaRPr lang="en-US" sz="3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func>
                    </m:oMath>
                  </m:oMathPara>
                </a14:m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99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7.4 Properties of Logarithms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use the properties of logarithms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535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4956</TotalTime>
  <Words>141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Franklin Gothic Book</vt:lpstr>
      <vt:lpstr>Times New Roman</vt:lpstr>
      <vt:lpstr>Wingdings</vt:lpstr>
      <vt:lpstr>Crop</vt:lpstr>
      <vt:lpstr>Bell Work</vt:lpstr>
      <vt:lpstr>Algebra 4</vt:lpstr>
      <vt:lpstr>For Last Time… </vt:lpstr>
      <vt:lpstr>Review from Last Time</vt:lpstr>
      <vt:lpstr>7.3 Logarithmic Functions as Inverses 7.4 Properties of Logarithms</vt:lpstr>
      <vt:lpstr>7.3 Logarithmic Functions as Inverses Objective: To write and evaluate logarithmic expressions </vt:lpstr>
      <vt:lpstr>Rewrite: From log to exponential or exponential log</vt:lpstr>
      <vt:lpstr>Evaluate</vt:lpstr>
      <vt:lpstr>7.4 Properties of Logarithms Objective: To use the properties of logarithms </vt:lpstr>
      <vt:lpstr>Properties of Logarithms </vt:lpstr>
      <vt:lpstr>More Properties</vt:lpstr>
      <vt:lpstr>Examples</vt:lpstr>
      <vt:lpstr>Quiz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144</cp:revision>
  <cp:lastPrinted>2018-04-27T18:37:34Z</cp:lastPrinted>
  <dcterms:created xsi:type="dcterms:W3CDTF">2017-08-21T18:28:24Z</dcterms:created>
  <dcterms:modified xsi:type="dcterms:W3CDTF">2018-04-27T18:55:14Z</dcterms:modified>
</cp:coreProperties>
</file>