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6" r:id="rId3"/>
    <p:sldId id="348" r:id="rId4"/>
    <p:sldId id="351" r:id="rId5"/>
    <p:sldId id="352" r:id="rId6"/>
    <p:sldId id="353" r:id="rId7"/>
    <p:sldId id="354" r:id="rId8"/>
    <p:sldId id="355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05904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3600" u="sng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Rewrite</a:t>
                </a:r>
                <a:r>
                  <a:rPr lang="en-US" sz="3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</a:t>
                </a:r>
                <a:r>
                  <a:rPr lang="en-US" sz="36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en-US" sz="3600" u="sng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Evaluate</a:t>
                </a:r>
                <a:endParaRPr lang="en-US" sz="3600" u="sng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1.) 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243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                           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3.) 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r>
                  <a:rPr lang="en-US" sz="3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3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2.)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=81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   </a:t>
                </a:r>
                <a:r>
                  <a:rPr lang="en-US" sz="36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4.) 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100</m:t>
                        </m:r>
                      </m:e>
                    </m:func>
                  </m:oMath>
                </a14:m>
                <a:endParaRPr lang="en-US" sz="3400" dirty="0" smtClean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340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3400" dirty="0" smtClean="0"/>
                  <a:t>*Go over quiz after</a:t>
                </a:r>
                <a:endParaRPr lang="en-US" sz="3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059044"/>
              </a:xfrm>
              <a:blipFill rotWithShape="0">
                <a:blip r:embed="rId2"/>
                <a:stretch>
                  <a:fillRect l="-1905" t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1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0593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finish previous 2 </a:t>
            </a:r>
            <a:r>
              <a:rPr lang="en-US" sz="3400" dirty="0" smtClean="0"/>
              <a:t>assignments </a:t>
            </a:r>
          </a:p>
          <a:p>
            <a:pPr marL="0" indent="0">
              <a:buNone/>
            </a:pPr>
            <a:r>
              <a:rPr lang="en-US" sz="3400" dirty="0" smtClean="0"/>
              <a:t>(there was no new one after the quiz… only the optional assignment)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9396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07624"/>
            <a:ext cx="10152043" cy="1764076"/>
          </a:xfrm>
        </p:spPr>
        <p:txBody>
          <a:bodyPr>
            <a:normAutofit/>
          </a:bodyPr>
          <a:lstStyle/>
          <a:p>
            <a:r>
              <a:rPr lang="en-US" sz="3600" b="1" u="sng" dirty="0" smtClean="0"/>
              <a:t>7.5 Exponential and Log Equations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400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289662"/>
            <a:ext cx="10425659" cy="4225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Objective: </a:t>
            </a:r>
            <a:endParaRPr lang="en-US" sz="3200" b="1" dirty="0" smtClean="0"/>
          </a:p>
          <a:p>
            <a:pPr marL="0" indent="0">
              <a:buNone/>
            </a:pPr>
            <a:r>
              <a:rPr lang="en-US" sz="3400" b="1" dirty="0" smtClean="0"/>
              <a:t>Solve </a:t>
            </a:r>
            <a:r>
              <a:rPr lang="en-US" sz="3400" b="1" dirty="0"/>
              <a:t>exponential and log equations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29863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002" y="685800"/>
            <a:ext cx="9601200" cy="1485900"/>
          </a:xfrm>
        </p:spPr>
        <p:txBody>
          <a:bodyPr/>
          <a:lstStyle/>
          <a:p>
            <a:r>
              <a:rPr lang="en-US" b="1" u="sng" dirty="0"/>
              <a:t>Strategies to Solve: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002" y="1636004"/>
            <a:ext cx="10708395" cy="4909761"/>
          </a:xfrm>
        </p:spPr>
        <p:txBody>
          <a:bodyPr/>
          <a:lstStyle/>
          <a:p>
            <a:pPr marL="0" lvl="0" indent="0">
              <a:buNone/>
            </a:pPr>
            <a:r>
              <a:rPr lang="en-US" sz="3000" dirty="0" smtClean="0"/>
              <a:t>Isolate the exponential or logarithmic function first! Then: 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1</a:t>
            </a:r>
            <a:r>
              <a:rPr lang="en-US" sz="3000" dirty="0" smtClean="0"/>
              <a:t>.) One </a:t>
            </a:r>
            <a:r>
              <a:rPr lang="en-US" sz="3000" dirty="0"/>
              <a:t>to One: rewrite so the bases are the same and </a:t>
            </a:r>
            <a:r>
              <a:rPr lang="en-US" sz="3000" dirty="0" smtClean="0"/>
              <a:t>compare</a:t>
            </a:r>
          </a:p>
          <a:p>
            <a:pPr marL="0" lvl="0" indent="0">
              <a:buNone/>
            </a:pPr>
            <a:endParaRPr lang="en-US" sz="3000" dirty="0"/>
          </a:p>
          <a:p>
            <a:pPr marL="0" lvl="0" indent="0">
              <a:buNone/>
            </a:pPr>
            <a:r>
              <a:rPr lang="en-US" sz="3000" dirty="0" smtClean="0"/>
              <a:t>2.) Rewrite </a:t>
            </a:r>
            <a:r>
              <a:rPr lang="en-US" sz="3000" dirty="0"/>
              <a:t>exponential in log form and apply the Inverse </a:t>
            </a:r>
            <a:r>
              <a:rPr lang="en-US" sz="3000" dirty="0" smtClean="0"/>
              <a:t>Property</a:t>
            </a:r>
          </a:p>
          <a:p>
            <a:pPr marL="0" lvl="0" indent="0">
              <a:buNone/>
            </a:pPr>
            <a:endParaRPr lang="en-US" sz="3000" dirty="0" smtClean="0"/>
          </a:p>
          <a:p>
            <a:pPr marL="0" lvl="0" indent="0">
              <a:buNone/>
            </a:pPr>
            <a:r>
              <a:rPr lang="en-US" sz="3000" dirty="0" smtClean="0"/>
              <a:t>3.) Rewrite </a:t>
            </a:r>
            <a:r>
              <a:rPr lang="en-US" sz="3000" dirty="0"/>
              <a:t>log in exponential form and apply the Inverse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1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Solve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	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2a.) </a:t>
                </a:r>
                <a:r>
                  <a:rPr lang="en-US" sz="3600" dirty="0" smtClean="0"/>
                  <a:t>ln x–ln 2 = </a:t>
                </a:r>
                <a:r>
                  <a:rPr lang="en-US" sz="3600" dirty="0"/>
                  <a:t>0			2b.)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 smtClean="0"/>
                  <a:t>x–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2 = 0 </a:t>
                </a:r>
                <a:r>
                  <a:rPr lang="en-US" sz="3600" dirty="0"/>
                  <a:t>	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3600" dirty="0"/>
                  <a:t>	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4.) </m:t>
                            </m:r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=20</m:t>
                        </m:r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469037"/>
                <a:ext cx="10658819" cy="5231566"/>
              </a:xfrm>
              <a:blipFill rotWithShape="0"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7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=81</m:t>
                    </m:r>
                  </m:oMath>
                </a14:m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4	 </a:t>
                </a:r>
                <a:r>
                  <a:rPr lang="en-US" sz="3600" dirty="0" smtClean="0"/>
                  <a:t>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:r>
                  <a:rPr lang="en-US" sz="3600" dirty="0" smtClean="0"/>
                  <a:t>2.) ln x–ln 2 = </a:t>
                </a:r>
                <a:r>
                  <a:rPr lang="en-US" sz="3600" dirty="0"/>
                  <a:t>0	ln x = ln 2		</a:t>
                </a:r>
                <a:r>
                  <a:rPr lang="en-US" sz="3600" dirty="0" smtClean="0"/>
                  <a:t>	x </a:t>
                </a:r>
                <a:r>
                  <a:rPr lang="en-US" sz="3600" dirty="0"/>
                  <a:t>= 2	</a:t>
                </a:r>
                <a:r>
                  <a:rPr lang="en-US" sz="3600" dirty="0" smtClean="0"/>
                  <a:t>        One </a:t>
                </a:r>
                <a:r>
                  <a:rPr lang="en-US" sz="3600" dirty="0"/>
                  <a:t>to One</a:t>
                </a:r>
              </a:p>
              <a:p>
                <a:pPr marL="0" indent="0">
                  <a:buNone/>
                </a:pPr>
                <a:r>
                  <a:rPr lang="en-US" sz="3600" dirty="0"/>
                  <a:t>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3.)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        x </a:t>
                </a:r>
                <a:r>
                  <a:rPr lang="en-US" sz="3600" dirty="0"/>
                  <a:t>= 3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b="1" dirty="0"/>
                  <a:t> 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4.)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=20</m:t>
                        </m:r>
                      </m:e>
                    </m:func>
                  </m:oMath>
                </a14:m>
                <a:r>
                  <a:rPr lang="en-US" sz="360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600" dirty="0"/>
                  <a:t>	</a:t>
                </a:r>
                <a:r>
                  <a:rPr lang="en-US" sz="3600" dirty="0" smtClean="0"/>
                  <a:t>2x </a:t>
                </a:r>
                <a:r>
                  <a:rPr lang="en-US" sz="3600" dirty="0"/>
                  <a:t>= 4	x = 2	</a:t>
                </a:r>
                <a:r>
                  <a:rPr lang="en-US" sz="3600" dirty="0" smtClean="0"/>
                  <a:t>      Inverse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400" dirty="0" smtClean="0"/>
                  <a:t>	</a:t>
                </a:r>
                <a:endParaRPr lang="en-US" sz="3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65" y="1469037"/>
                <a:ext cx="11270254" cy="5231566"/>
              </a:xfrm>
              <a:blipFill rotWithShape="0">
                <a:blip r:embed="rId2"/>
                <a:stretch>
                  <a:fillRect l="-1461" t="-2214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Page 473 #1–5,  7–23 (</a:t>
            </a:r>
            <a:r>
              <a:rPr lang="en-US" sz="3400" dirty="0" smtClean="0"/>
              <a:t>odd)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1561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4973</TotalTime>
  <Words>110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Franklin Gothic Book</vt:lpstr>
      <vt:lpstr>Times New Roman</vt:lpstr>
      <vt:lpstr>Crop</vt:lpstr>
      <vt:lpstr>Algebra 4</vt:lpstr>
      <vt:lpstr>Bell Work</vt:lpstr>
      <vt:lpstr>From Last Time</vt:lpstr>
      <vt:lpstr>7.5 Exponential and Log Equations  </vt:lpstr>
      <vt:lpstr>Strategies to Solve: </vt:lpstr>
      <vt:lpstr>Examples: Solve</vt:lpstr>
      <vt:lpstr>Examples</vt:lpstr>
      <vt:lpstr>For Next Time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150</cp:revision>
  <cp:lastPrinted>2017-10-18T18:14:06Z</cp:lastPrinted>
  <dcterms:created xsi:type="dcterms:W3CDTF">2017-08-21T18:28:24Z</dcterms:created>
  <dcterms:modified xsi:type="dcterms:W3CDTF">2018-04-30T14:04:18Z</dcterms:modified>
</cp:coreProperties>
</file>