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2" r:id="rId3"/>
    <p:sldId id="324" r:id="rId4"/>
    <p:sldId id="337" r:id="rId5"/>
    <p:sldId id="334" r:id="rId6"/>
    <p:sldId id="338" r:id="rId7"/>
    <p:sldId id="335" r:id="rId8"/>
    <p:sldId id="339" r:id="rId9"/>
    <p:sldId id="340" r:id="rId10"/>
    <p:sldId id="341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(odd), 33–41 (odd)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L</a:t>
            </a:r>
            <a:r>
              <a:rPr lang="en-US" dirty="0" smtClean="0"/>
              <a:t>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Page </a:t>
            </a:r>
            <a:r>
              <a:rPr lang="en-US" sz="3400"/>
              <a:t>473 </a:t>
            </a:r>
            <a:r>
              <a:rPr lang="en-US" sz="3400" smtClean="0"/>
              <a:t>#10-14 (even), 18, 31–41 </a:t>
            </a:r>
            <a:r>
              <a:rPr lang="en-US" sz="3400" dirty="0"/>
              <a:t>(</a:t>
            </a:r>
            <a:r>
              <a:rPr lang="en-US" sz="3400"/>
              <a:t>odd</a:t>
            </a:r>
            <a:r>
              <a:rPr lang="en-US" sz="3400" smtClean="0"/>
              <a:t>), 49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919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7.5 Exponential and Log Equations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289662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/>
              <a:t>Objective: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400" b="1" dirty="0" smtClean="0"/>
              <a:t>Solve </a:t>
            </a:r>
            <a:r>
              <a:rPr lang="en-US" sz="3400" b="1" dirty="0"/>
              <a:t>exponential and log equations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02" y="685800"/>
            <a:ext cx="9601200" cy="1485900"/>
          </a:xfrm>
        </p:spPr>
        <p:txBody>
          <a:bodyPr/>
          <a:lstStyle/>
          <a:p>
            <a:r>
              <a:rPr lang="en-US" b="1" u="sng" dirty="0"/>
              <a:t>Strategies to Solve: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02" y="1636005"/>
            <a:ext cx="10708395" cy="3581400"/>
          </a:xfrm>
        </p:spPr>
        <p:txBody>
          <a:bodyPr/>
          <a:lstStyle/>
          <a:p>
            <a:pPr marL="0" lvl="0" indent="0">
              <a:buNone/>
            </a:pPr>
            <a:r>
              <a:rPr lang="en-US" sz="3000" dirty="0" smtClean="0"/>
              <a:t>1.) One </a:t>
            </a:r>
            <a:r>
              <a:rPr lang="en-US" sz="3000" dirty="0"/>
              <a:t>to One: rewrite so the bases are the same and </a:t>
            </a:r>
            <a:r>
              <a:rPr lang="en-US" sz="3000" dirty="0" smtClean="0"/>
              <a:t>compare</a:t>
            </a:r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2.) Rewrite </a:t>
            </a:r>
            <a:r>
              <a:rPr lang="en-US" sz="3000" dirty="0"/>
              <a:t>exponential in log form and apply the Inverse </a:t>
            </a:r>
            <a:r>
              <a:rPr lang="en-US" sz="3000" dirty="0" smtClean="0"/>
              <a:t>Property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3.) Rewrite </a:t>
            </a:r>
            <a:r>
              <a:rPr lang="en-US" sz="3000" dirty="0"/>
              <a:t>log in exponential form and apply the Inverse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4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	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  <a:blipFill rotWithShape="0"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4	 </a:t>
                </a:r>
                <a:r>
                  <a:rPr lang="en-US" sz="3600" dirty="0" smtClean="0"/>
                  <a:t>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ln x = ln 2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2	</a:t>
                </a:r>
                <a:r>
                  <a:rPr lang="en-US" sz="3600" dirty="0" smtClean="0"/>
                  <a:t> 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        x </a:t>
                </a:r>
                <a:r>
                  <a:rPr lang="en-US" sz="3600" dirty="0"/>
                  <a:t>= 3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4.)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 smtClean="0"/>
                  <a:t>	</a:t>
                </a: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2x </a:t>
                </a:r>
                <a:r>
                  <a:rPr lang="en-US" sz="3600" dirty="0"/>
                  <a:t>= 4	x = 2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  <a:blipFill rotWithShape="0">
                <a:blip r:embed="rId2"/>
                <a:stretch>
                  <a:fillRect l="-1461" t="-1399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2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81" y="674784"/>
            <a:ext cx="9601200" cy="823511"/>
          </a:xfrm>
        </p:spPr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:r>
                  <a:rPr lang="en-US" sz="120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8(2)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−10=70</m:t>
                    </m:r>
                  </m:oMath>
                </a14:m>
                <a:r>
                  <a:rPr lang="en-US" sz="12000" i="1" dirty="0"/>
                  <a:t> </a:t>
                </a:r>
                <a:r>
                  <a:rPr lang="en-US" sz="12000" i="1" dirty="0" smtClean="0"/>
                  <a:t>		</a:t>
                </a:r>
                <a:r>
                  <a:rPr lang="en-US" sz="12000" dirty="0" smtClean="0"/>
                  <a:t>5.)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12000" i="1" dirty="0" smtClean="0"/>
              </a:p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2.)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5(3)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+12=32</m:t>
                    </m:r>
                  </m:oMath>
                </a14:m>
                <a:r>
                  <a:rPr lang="en-US" sz="12000" dirty="0"/>
                  <a:t> </a:t>
                </a:r>
                <a14:m>
                  <m:oMath xmlns:m="http://schemas.openxmlformats.org/officeDocument/2006/math">
                    <m:r>
                      <a:rPr lang="en-US" sz="12000" b="0" i="0" smtClean="0">
                        <a:latin typeface="Cambria Math" panose="02040503050406030204" pitchFamily="18" charset="0"/>
                      </a:rPr>
                      <m:t>      </m:t>
                    </m:r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6.) 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−7)=</m:t>
                        </m:r>
                        <m:func>
                          <m:func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+8)</m:t>
                            </m:r>
                          </m:e>
                        </m:func>
                      </m:e>
                    </m:func>
                  </m:oMath>
                </a14:m>
                <a:endParaRPr lang="en-US" sz="12000" dirty="0" smtClean="0"/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2000" dirty="0" smtClean="0"/>
                  <a:t>			7.)  ln </a:t>
                </a:r>
                <a:r>
                  <a:rPr lang="en-US" sz="12000" dirty="0"/>
                  <a:t>(6x – 1) = 3</a:t>
                </a:r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a:rPr lang="en-US" sz="120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+9</m:t>
                            </m:r>
                          </m:e>
                        </m:d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−21=3</m:t>
                        </m:r>
                      </m:e>
                    </m:func>
                  </m:oMath>
                </a14:m>
                <a:r>
                  <a:rPr lang="en-US" sz="12000" dirty="0"/>
                  <a:t> </a:t>
                </a:r>
                <a:endParaRPr lang="en-US" sz="1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  <a:blipFill rotWithShape="0">
                <a:blip r:embed="rId2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You have deposited $600 in an account that pays 7.5% interest compounded continuously.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400" dirty="0"/>
                  <a:t> , where P is in initial deposit r is the percent (written as decimal) and t is the time in years.  How long will it take to double your money? Triple?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1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000" dirty="0" smtClean="0"/>
                  <a:t>	    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1800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t = ??? 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P = 600</a:t>
                </a:r>
              </a:p>
              <a:p>
                <a:pPr marL="0" indent="0">
                  <a:buNone/>
                </a:pPr>
                <a:r>
                  <a:rPr lang="en-US" sz="3000" dirty="0"/>
                  <a:t>r</a:t>
                </a:r>
                <a:r>
                  <a:rPr lang="en-US" sz="3000" dirty="0" smtClean="0"/>
                  <a:t> = 0.075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A = 1800 (tripled the P)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t = time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  <a:blipFill rotWithShape="0">
                <a:blip r:embed="rId2"/>
                <a:stretch>
                  <a:fillRect l="-1329" t="-289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830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4836</TotalTime>
  <Words>126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Franklin Gothic Book</vt:lpstr>
      <vt:lpstr>Wingdings</vt:lpstr>
      <vt:lpstr>Crop</vt:lpstr>
      <vt:lpstr>Algebra 4</vt:lpstr>
      <vt:lpstr>From Last Time… </vt:lpstr>
      <vt:lpstr>7.5 Exponential and Log Equations  </vt:lpstr>
      <vt:lpstr>Strategies to Solve: </vt:lpstr>
      <vt:lpstr>Examples: Solve</vt:lpstr>
      <vt:lpstr>Examples</vt:lpstr>
      <vt:lpstr>Additional Examples</vt:lpstr>
      <vt:lpstr>Answer the following.</vt:lpstr>
      <vt:lpstr>Set Up Solution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131</cp:revision>
  <cp:lastPrinted>2017-10-18T18:14:06Z</cp:lastPrinted>
  <dcterms:created xsi:type="dcterms:W3CDTF">2017-08-21T18:28:24Z</dcterms:created>
  <dcterms:modified xsi:type="dcterms:W3CDTF">2018-04-30T12:38:25Z</dcterms:modified>
</cp:coreProperties>
</file>