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4" r:id="rId2"/>
    <p:sldId id="275" r:id="rId3"/>
    <p:sldId id="263" r:id="rId4"/>
    <p:sldId id="258" r:id="rId5"/>
    <p:sldId id="265" r:id="rId6"/>
    <p:sldId id="270" r:id="rId7"/>
    <p:sldId id="272" r:id="rId8"/>
    <p:sldId id="273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/>
  </p:normalViewPr>
  <p:slideViewPr>
    <p:cSldViewPr snapToGrid="0">
      <p:cViewPr>
        <p:scale>
          <a:sx n="87" d="100"/>
          <a:sy n="87" d="100"/>
        </p:scale>
        <p:origin x="104" y="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013" y="685800"/>
            <a:ext cx="7983346" cy="6172201"/>
          </a:xfrm>
        </p:spPr>
        <p:txBody>
          <a:bodyPr>
            <a:normAutofit/>
          </a:bodyPr>
          <a:lstStyle/>
          <a:p>
            <a:r>
              <a:rPr lang="en-US" dirty="0" smtClean="0"/>
              <a:t>Bell Work: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Is it a relation? Is it a function?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Identify the domain and </a:t>
            </a:r>
            <a:r>
              <a:rPr lang="en-US" dirty="0" smtClean="0"/>
              <a:t>range.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(4, 15)  (5, -2)  (4, 15)  (-62, 15)</a:t>
            </a:r>
            <a:br>
              <a:rPr lang="en-US" dirty="0" smtClean="0"/>
            </a:br>
            <a:r>
              <a:rPr lang="en-US" dirty="0" smtClean="0"/>
              <a:t>(0, 12)  (1/2, 92)  (0, 0)  (-8, 12)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97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Last Time…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New Material</a:t>
            </a:r>
          </a:p>
          <a:p>
            <a:pPr marL="0" indent="0">
              <a:buNone/>
            </a:pPr>
            <a:r>
              <a:rPr lang="en-US" sz="3000" dirty="0" smtClean="0"/>
              <a:t>Page 64 #1-5, 11-15, 17-19, 35</a:t>
            </a:r>
            <a:endParaRPr lang="en-US" sz="3000" dirty="0"/>
          </a:p>
          <a:p>
            <a:pPr marL="0" indent="0">
              <a:buNone/>
            </a:pP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46751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ALGEBRA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 </a:t>
            </a:r>
            <a:r>
              <a:rPr lang="en-US" dirty="0" smtClean="0"/>
              <a:t>2 </a:t>
            </a:r>
            <a:r>
              <a:rPr lang="en-US" dirty="0"/>
              <a:t>Section </a:t>
            </a:r>
            <a:r>
              <a:rPr lang="en-US" dirty="0" smtClean="0"/>
              <a:t>3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Linear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38753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 smtClean="0"/>
              <a:t>Objective</a:t>
            </a:r>
            <a:r>
              <a:rPr lang="en-US" sz="3000" dirty="0" smtClean="0"/>
              <a:t>: </a:t>
            </a:r>
            <a:r>
              <a:rPr lang="en-US" sz="3200" dirty="0" smtClean="0"/>
              <a:t>Find the slope of a line, and write an equation in slope intercept </a:t>
            </a:r>
            <a:r>
              <a:rPr lang="en-US" sz="3200" dirty="0" smtClean="0"/>
              <a:t>form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b="1" dirty="0" smtClean="0"/>
              <a:t>HLQ: </a:t>
            </a:r>
            <a:r>
              <a:rPr lang="en-US" sz="3200" dirty="0" smtClean="0"/>
              <a:t>Explain how/why you think that mathematicians named the formulas “Slope-Intercept” and “Point-Slope” instead of something else.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77438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02996"/>
            <a:ext cx="9601200" cy="756501"/>
          </a:xfrm>
        </p:spPr>
        <p:txBody>
          <a:bodyPr/>
          <a:lstStyle/>
          <a:p>
            <a:r>
              <a:rPr lang="en-US" b="1" dirty="0" smtClean="0"/>
              <a:t>Linear Equations: 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34715" y="1394970"/>
                <a:ext cx="10935093" cy="4646065"/>
              </a:xfrm>
            </p:spPr>
            <p:txBody>
              <a:bodyPr>
                <a:normAutofit/>
              </a:bodyPr>
              <a:lstStyle/>
              <a:p>
                <a:r>
                  <a:rPr lang="en-US" sz="4000" b="1" u="sng" dirty="0" smtClean="0"/>
                  <a:t>Slope – Intercept Form:</a:t>
                </a:r>
                <a:r>
                  <a:rPr lang="en-US" sz="4000" dirty="0"/>
                  <a:t>     </a:t>
                </a:r>
                <a:r>
                  <a:rPr lang="en-US" sz="4000" b="1" dirty="0"/>
                  <a:t>y = mx + </a:t>
                </a:r>
                <a:r>
                  <a:rPr lang="en-US" sz="4000" b="1" dirty="0" smtClean="0"/>
                  <a:t>b</a:t>
                </a:r>
              </a:p>
              <a:p>
                <a:pPr marL="530352" lvl="1" indent="0">
                  <a:buNone/>
                </a:pPr>
                <a:r>
                  <a:rPr lang="en-US" sz="4000" smtClean="0"/>
                  <a:t>m </a:t>
                </a:r>
                <a:r>
                  <a:rPr lang="en-US" sz="4000" dirty="0" smtClean="0"/>
                  <a:t>is the slope, and b is </a:t>
                </a:r>
                <a:r>
                  <a:rPr lang="en-US" sz="4000" smtClean="0"/>
                  <a:t>the </a:t>
                </a:r>
                <a:r>
                  <a:rPr lang="en-US" sz="4000" smtClean="0"/>
                  <a:t>y-intercept</a:t>
                </a:r>
                <a:endParaRPr lang="en-US" sz="4000" dirty="0" smtClean="0"/>
              </a:p>
              <a:p>
                <a:pPr marL="530352" lvl="1" indent="0">
                  <a:buNone/>
                </a:pPr>
                <a:r>
                  <a:rPr lang="en-US" sz="4000" dirty="0"/>
                  <a:t>x</a:t>
                </a:r>
                <a:r>
                  <a:rPr lang="en-US" sz="4000" dirty="0" smtClean="0"/>
                  <a:t> and y are all the points (</a:t>
                </a:r>
                <a:r>
                  <a:rPr lang="en-US" sz="4000" dirty="0" err="1" smtClean="0"/>
                  <a:t>x,y</a:t>
                </a:r>
                <a:r>
                  <a:rPr lang="en-US" sz="4000" dirty="0" smtClean="0"/>
                  <a:t>) on the line… </a:t>
                </a:r>
              </a:p>
              <a:p>
                <a:pPr marL="530352" lvl="1" indent="0">
                  <a:buNone/>
                </a:pPr>
                <a:r>
                  <a:rPr lang="en-US" sz="4000" dirty="0" smtClean="0"/>
                  <a:t>They are the variables (they change) </a:t>
                </a:r>
                <a:endParaRPr lang="en-US" sz="4000" dirty="0"/>
              </a:p>
              <a:p>
                <a:pPr marL="0" indent="0">
                  <a:buNone/>
                </a:pPr>
                <a:endParaRPr lang="en-US" sz="4000" dirty="0"/>
              </a:p>
              <a:p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𝑠𝑙𝑜𝑝𝑒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𝑟𝑖𝑠𝑒</m:t>
                        </m:r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𝑟𝑢𝑛</m:t>
                        </m:r>
                      </m:den>
                    </m:f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sz="40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987552" lvl="2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4715" y="1394970"/>
                <a:ext cx="10935093" cy="4646065"/>
              </a:xfrm>
              <a:blipFill rotWithShape="0">
                <a:blip r:embed="rId2"/>
                <a:stretch>
                  <a:fillRect l="-1784" t="-3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68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311" y="337830"/>
            <a:ext cx="10232796" cy="907330"/>
          </a:xfrm>
        </p:spPr>
        <p:txBody>
          <a:bodyPr>
            <a:noAutofit/>
          </a:bodyPr>
          <a:lstStyle/>
          <a:p>
            <a:r>
              <a:rPr lang="en-US" sz="3200" dirty="0" smtClean="0"/>
              <a:t>Write the equation given the following information. Use your graphing calculator to check. 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424066" y="2233534"/>
            <a:ext cx="725076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1.)  m = 3/5  and b = - 4 </a:t>
            </a:r>
          </a:p>
          <a:p>
            <a:endParaRPr lang="en-US" sz="3000" dirty="0"/>
          </a:p>
          <a:p>
            <a:endParaRPr lang="en-US" sz="3000" dirty="0" smtClean="0"/>
          </a:p>
          <a:p>
            <a:r>
              <a:rPr lang="en-US" sz="3000" dirty="0" smtClean="0"/>
              <a:t>2.)  slope is -2 and the y-intercept is 5</a:t>
            </a:r>
            <a:endParaRPr lang="en-US" sz="3000" dirty="0"/>
          </a:p>
          <a:p>
            <a:endParaRPr lang="en-US" sz="3000" dirty="0" smtClean="0"/>
          </a:p>
          <a:p>
            <a:endParaRPr lang="en-US" sz="3000" dirty="0"/>
          </a:p>
          <a:p>
            <a:r>
              <a:rPr lang="en-US" sz="3000" dirty="0" smtClean="0"/>
              <a:t>3.)  the line passes through (0, 3) and (5, 9)</a:t>
            </a:r>
            <a:endParaRPr lang="en-US" sz="3000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44752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57199"/>
            <a:ext cx="10232796" cy="1041817"/>
          </a:xfrm>
        </p:spPr>
        <p:txBody>
          <a:bodyPr>
            <a:normAutofit/>
          </a:bodyPr>
          <a:lstStyle/>
          <a:p>
            <a:r>
              <a:rPr lang="en-US" b="1" dirty="0" smtClean="0"/>
              <a:t>Graphing (with or without a calculator)</a:t>
            </a:r>
            <a:endParaRPr lang="en-US" sz="2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03082" y="1319134"/>
            <a:ext cx="10784117" cy="5111646"/>
          </a:xfrm>
        </p:spPr>
        <p:txBody>
          <a:bodyPr>
            <a:normAutofit fontScale="92500" lnSpcReduction="20000"/>
          </a:bodyPr>
          <a:lstStyle/>
          <a:p>
            <a:r>
              <a:rPr lang="en-US" sz="3200" b="1" u="sng" dirty="0" smtClean="0"/>
              <a:t>With a calculator: </a:t>
            </a:r>
          </a:p>
          <a:p>
            <a:pPr marL="530352" lvl="1" indent="0">
              <a:buNone/>
            </a:pPr>
            <a:r>
              <a:rPr lang="en-US" sz="3200" dirty="0"/>
              <a:t>Write the equation in slope-intercept form by solving for y</a:t>
            </a:r>
          </a:p>
          <a:p>
            <a:pPr marL="530352" lvl="1" indent="0">
              <a:buNone/>
            </a:pPr>
            <a:r>
              <a:rPr lang="en-US" sz="3200" dirty="0" smtClean="0"/>
              <a:t>Trace to 2 points on the graph</a:t>
            </a:r>
          </a:p>
          <a:p>
            <a:pPr marL="530352" lvl="1" indent="0">
              <a:buNone/>
            </a:pPr>
            <a:r>
              <a:rPr lang="en-US" sz="3200" dirty="0" smtClean="0"/>
              <a:t>Plot the two points on the graph paper</a:t>
            </a:r>
          </a:p>
          <a:p>
            <a:pPr marL="530352" lvl="1" indent="0">
              <a:buNone/>
            </a:pPr>
            <a:endParaRPr lang="en-US" sz="3200" i="0" dirty="0" smtClean="0"/>
          </a:p>
          <a:p>
            <a:r>
              <a:rPr lang="en-US" sz="3200" b="1" u="sng" dirty="0" smtClean="0"/>
              <a:t>Without a calculator: </a:t>
            </a:r>
          </a:p>
          <a:p>
            <a:pPr marL="530352" lvl="1" indent="0">
              <a:buNone/>
            </a:pPr>
            <a:r>
              <a:rPr lang="en-US" sz="3200" dirty="0"/>
              <a:t>Write the equation in slope-intercept form by solving for </a:t>
            </a:r>
            <a:r>
              <a:rPr lang="en-US" sz="3200" dirty="0" smtClean="0"/>
              <a:t>y</a:t>
            </a:r>
            <a:endParaRPr lang="en-US" sz="3200" dirty="0"/>
          </a:p>
          <a:p>
            <a:pPr marL="530352" lvl="1" indent="0">
              <a:buNone/>
            </a:pPr>
            <a:r>
              <a:rPr lang="en-US" sz="3200" dirty="0"/>
              <a:t>Find and plot the y-intercept (0, b</a:t>
            </a:r>
            <a:r>
              <a:rPr lang="en-US" sz="3200" dirty="0" smtClean="0"/>
              <a:t>)</a:t>
            </a:r>
            <a:endParaRPr lang="en-US" sz="3200" dirty="0"/>
          </a:p>
          <a:p>
            <a:pPr marL="530352" lvl="1" indent="0">
              <a:buNone/>
            </a:pPr>
            <a:r>
              <a:rPr lang="en-US" sz="3200" dirty="0"/>
              <a:t>Find the slope (m) and use it to plot a second </a:t>
            </a:r>
            <a:r>
              <a:rPr lang="en-US" sz="3200" dirty="0" smtClean="0"/>
              <a:t>point</a:t>
            </a:r>
            <a:endParaRPr lang="en-US" sz="3200" dirty="0"/>
          </a:p>
          <a:p>
            <a:pPr marL="530352" lvl="1" indent="0">
              <a:buNone/>
            </a:pPr>
            <a:r>
              <a:rPr lang="en-US" sz="3200" dirty="0"/>
              <a:t>Draw a line through the two points</a:t>
            </a:r>
          </a:p>
          <a:p>
            <a:pPr marL="0" indent="0">
              <a:buNone/>
            </a:pPr>
            <a:r>
              <a:rPr lang="en-US" sz="3200" dirty="0" smtClean="0"/>
              <a:t>	* or make a t-chart</a:t>
            </a:r>
            <a:endParaRPr lang="en-US" sz="3200" dirty="0"/>
          </a:p>
          <a:p>
            <a:pPr marL="0" indent="0">
              <a:buNone/>
            </a:pPr>
            <a:endParaRPr lang="en-US" sz="3200" b="1" u="sng" dirty="0"/>
          </a:p>
        </p:txBody>
      </p:sp>
    </p:spTree>
    <p:extLst>
      <p:ext uri="{BB962C8B-B14F-4D97-AF65-F5344CB8AC3E}">
        <p14:creationId xmlns:p14="http://schemas.microsoft.com/office/powerpoint/2010/main" val="211426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035915" cy="1485900"/>
          </a:xfrm>
        </p:spPr>
        <p:txBody>
          <a:bodyPr/>
          <a:lstStyle/>
          <a:p>
            <a:r>
              <a:rPr lang="en-US" dirty="0" smtClean="0"/>
              <a:t>Examples: Graph. </a:t>
            </a:r>
            <a:r>
              <a:rPr lang="en-US" sz="3400" i="1" dirty="0"/>
              <a:t>A</a:t>
            </a:r>
            <a:r>
              <a:rPr lang="en-US" sz="3400" i="1" dirty="0" smtClean="0"/>
              <a:t>nd State</a:t>
            </a:r>
            <a:r>
              <a:rPr lang="en-US" dirty="0" smtClean="0"/>
              <a:t> </a:t>
            </a:r>
            <a:r>
              <a:rPr lang="en-US" sz="3400" i="1" dirty="0" smtClean="0"/>
              <a:t>Domain and Range</a:t>
            </a:r>
            <a:endParaRPr lang="en-US" sz="3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171699"/>
                <a:ext cx="9601200" cy="45289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400" dirty="0" smtClean="0"/>
                  <a:t>1.) 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3400" dirty="0" smtClean="0"/>
                  <a:t>x – 1</a:t>
                </a:r>
              </a:p>
              <a:p>
                <a:pPr marL="0" indent="0">
                  <a:buNone/>
                </a:pPr>
                <a:endParaRPr lang="en-US" sz="3400" dirty="0" smtClean="0"/>
              </a:p>
              <a:p>
                <a:pPr marL="0" indent="0">
                  <a:buNone/>
                </a:pPr>
                <a:r>
                  <a:rPr lang="en-US" sz="3400" dirty="0" smtClean="0"/>
                  <a:t>2.) 6x + 2y – 10 = 0</a:t>
                </a:r>
                <a:endParaRPr lang="en-US" sz="3400" b="0" dirty="0" smtClean="0"/>
              </a:p>
              <a:p>
                <a:pPr marL="0" indent="0">
                  <a:buNone/>
                </a:pPr>
                <a:endParaRPr lang="en-US" sz="3400" dirty="0" smtClean="0"/>
              </a:p>
              <a:p>
                <a:pPr marL="0" indent="0">
                  <a:buNone/>
                </a:pPr>
                <a:r>
                  <a:rPr lang="en-US" sz="3400" dirty="0" smtClean="0"/>
                  <a:t>3.)  </a:t>
                </a:r>
                <a:r>
                  <a:rPr lang="en-US" sz="3400" dirty="0"/>
                  <a:t>y = 2</a:t>
                </a:r>
              </a:p>
              <a:p>
                <a:pPr marL="0" indent="0">
                  <a:buNone/>
                </a:pPr>
                <a:endParaRPr lang="en-US" sz="3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171699"/>
                <a:ext cx="9601200" cy="4528903"/>
              </a:xfrm>
              <a:blipFill rotWithShape="0">
                <a:blip r:embed="rId2"/>
                <a:stretch>
                  <a:fillRect l="-1778" t="-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17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New Material</a:t>
            </a:r>
          </a:p>
          <a:p>
            <a:pPr marL="0" indent="0">
              <a:buNone/>
            </a:pPr>
            <a:r>
              <a:rPr lang="en-US" sz="3000" dirty="0" smtClean="0"/>
              <a:t>Page 78 #1, 3, 5, 9, 19, 23, 29, 33, 49</a:t>
            </a:r>
            <a:endParaRPr lang="en-US" sz="3000" dirty="0"/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Mixed Review</a:t>
            </a:r>
          </a:p>
          <a:p>
            <a:pPr marL="0" indent="0">
              <a:buNone/>
            </a:pPr>
            <a:r>
              <a:rPr lang="en-US" sz="3000" dirty="0" smtClean="0"/>
              <a:t>Page 80 #67-70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0192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931</TotalTime>
  <Words>298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Cambria Math</vt:lpstr>
      <vt:lpstr>Franklin Gothic Book</vt:lpstr>
      <vt:lpstr>Crop</vt:lpstr>
      <vt:lpstr>Bell Work:  Is it a relation? Is it a function? Identify the domain and range.   (4, 15)  (5, -2)  (4, 15)  (-62, 15) (0, 12)  (1/2, 92)  (0, 0)  (-8, 12)</vt:lpstr>
      <vt:lpstr>For Last Time… </vt:lpstr>
      <vt:lpstr>ALGEBRA 3</vt:lpstr>
      <vt:lpstr>Chapter 2 Section 3 Linear Equations</vt:lpstr>
      <vt:lpstr>Linear Equations: </vt:lpstr>
      <vt:lpstr>Write the equation given the following information. Use your graphing calculator to check. </vt:lpstr>
      <vt:lpstr>Graphing (with or without a calculator)</vt:lpstr>
      <vt:lpstr>Examples: Graph. And State Domain and Range</vt:lpstr>
      <vt:lpstr>For Next Time… 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45</cp:revision>
  <dcterms:created xsi:type="dcterms:W3CDTF">2017-08-31T14:11:29Z</dcterms:created>
  <dcterms:modified xsi:type="dcterms:W3CDTF">2018-10-10T16:36:41Z</dcterms:modified>
</cp:coreProperties>
</file>