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86" r:id="rId3"/>
    <p:sldId id="288" r:id="rId4"/>
    <p:sldId id="287" r:id="rId5"/>
    <p:sldId id="289" r:id="rId6"/>
    <p:sldId id="282" r:id="rId7"/>
    <p:sldId id="263" r:id="rId8"/>
    <p:sldId id="283" r:id="rId9"/>
    <p:sldId id="284" r:id="rId10"/>
    <p:sldId id="285" r:id="rId11"/>
    <p:sldId id="258" r:id="rId12"/>
    <p:sldId id="265" r:id="rId13"/>
    <p:sldId id="272" r:id="rId14"/>
    <p:sldId id="273" r:id="rId15"/>
    <p:sldId id="280" r:id="rId16"/>
    <p:sldId id="281" r:id="rId17"/>
    <p:sldId id="278" r:id="rId18"/>
    <p:sldId id="269" r:id="rId19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8" y="542581"/>
            <a:ext cx="9939627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 (7 – 10 minutes):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1.) </a:t>
            </a:r>
            <a:r>
              <a:rPr lang="en-US" dirty="0"/>
              <a:t>Write the equation, and graph the line through </a:t>
            </a:r>
            <a:r>
              <a:rPr lang="en-US" dirty="0" smtClean="0"/>
              <a:t>(3, 10) </a:t>
            </a:r>
            <a:r>
              <a:rPr lang="en-US" dirty="0"/>
              <a:t>and </a:t>
            </a:r>
            <a:r>
              <a:rPr lang="en-US" dirty="0" smtClean="0"/>
              <a:t>(0, 1)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2.) Write the equation of the line through the point (-6, </a:t>
            </a:r>
            <a:r>
              <a:rPr lang="en-US" dirty="0"/>
              <a:t>1</a:t>
            </a:r>
            <a:r>
              <a:rPr lang="en-US" dirty="0" smtClean="0"/>
              <a:t>) and parallel to y=3x+8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3.) Also, state the domain and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490928"/>
            <a:ext cx="9601200" cy="1485900"/>
          </a:xfrm>
        </p:spPr>
        <p:txBody>
          <a:bodyPr/>
          <a:lstStyle/>
          <a:p>
            <a:r>
              <a:rPr lang="en-US" dirty="0" smtClean="0"/>
              <a:t>Quiz 1: Level 4 (5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3" y="1705660"/>
            <a:ext cx="9915993" cy="4219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800" dirty="0"/>
              <a:t>6</a:t>
            </a:r>
            <a:r>
              <a:rPr lang="en-US" sz="3800" dirty="0" smtClean="0"/>
              <a:t>.) Given the graph</a:t>
            </a:r>
          </a:p>
          <a:p>
            <a:pPr marL="0" indent="0">
              <a:buNone/>
            </a:pPr>
            <a:r>
              <a:rPr lang="en-US" sz="3800" dirty="0"/>
              <a:t>a</a:t>
            </a:r>
            <a:r>
              <a:rPr lang="en-US" sz="3800" dirty="0" smtClean="0"/>
              <a:t>t right… describe the</a:t>
            </a:r>
          </a:p>
          <a:p>
            <a:pPr marL="0" indent="0">
              <a:buNone/>
            </a:pPr>
            <a:r>
              <a:rPr lang="en-US" sz="3800" dirty="0" smtClean="0"/>
              <a:t>Domain and Range. 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 smtClean="0"/>
              <a:t>What could you do to </a:t>
            </a:r>
          </a:p>
          <a:p>
            <a:pPr marL="0" indent="0">
              <a:buNone/>
            </a:pPr>
            <a:r>
              <a:rPr lang="en-US" sz="3800" dirty="0" smtClean="0"/>
              <a:t>the graph for it to NOT</a:t>
            </a:r>
          </a:p>
          <a:p>
            <a:pPr marL="0" indent="0">
              <a:buNone/>
            </a:pPr>
            <a:r>
              <a:rPr lang="en-US" sz="3800" dirty="0"/>
              <a:t>b</a:t>
            </a:r>
            <a:r>
              <a:rPr lang="en-US" sz="3800" dirty="0" smtClean="0"/>
              <a:t>e a function anymore?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79" y="1125995"/>
            <a:ext cx="5726242" cy="56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Using 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2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Identify correlation and write equation of best fit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44785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2 Section 6</a:t>
            </a:r>
            <a:br>
              <a:rPr lang="en-US" dirty="0" smtClean="0"/>
            </a:br>
            <a:r>
              <a:rPr lang="en-US" dirty="0" smtClean="0"/>
              <a:t>Families of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599" y="4933752"/>
            <a:ext cx="10200807" cy="92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Describe the transformation from the parent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15" y="2021799"/>
            <a:ext cx="10935093" cy="4544254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Scatter Plot</a:t>
            </a:r>
            <a:r>
              <a:rPr lang="en-US" sz="3200" dirty="0"/>
              <a:t> – graph used to determine if a relationship exists between paired data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r>
              <a:rPr lang="en-US" sz="3200" b="1" dirty="0"/>
              <a:t>Positive Correlation</a:t>
            </a:r>
            <a:r>
              <a:rPr lang="en-US" sz="3200" dirty="0"/>
              <a:t>—y increases as x increases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r>
              <a:rPr lang="en-US" sz="3200" b="1" dirty="0"/>
              <a:t>Negative Correlation</a:t>
            </a:r>
            <a:r>
              <a:rPr lang="en-US" sz="3200" dirty="0"/>
              <a:t>—y decreases as x increases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r>
              <a:rPr lang="en-US" sz="3200" b="1" dirty="0"/>
              <a:t>Relatively No Correlation</a:t>
            </a:r>
            <a:r>
              <a:rPr lang="en-US" sz="3200" dirty="0"/>
              <a:t>—no linear pattern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987552" lvl="2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4715" y="5358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2 Section 5</a:t>
            </a:r>
            <a:br>
              <a:rPr lang="en-US" dirty="0" smtClean="0"/>
            </a:br>
            <a:r>
              <a:rPr lang="en-US" dirty="0" smtClean="0"/>
              <a:t>Using Linear Equations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199"/>
            <a:ext cx="10232796" cy="1041817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the Equation of a Line of Best Fit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319134"/>
                <a:ext cx="11534274" cy="553886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900" b="1" u="sng" dirty="0" smtClean="0"/>
                  <a:t>Steps to Writing Equation of Best </a:t>
                </a:r>
                <a:r>
                  <a:rPr lang="en-US" sz="4900" b="1" u="sng" dirty="0"/>
                  <a:t>Fitting Lines</a:t>
                </a:r>
                <a:endParaRPr lang="en-US" sz="4900" dirty="0"/>
              </a:p>
              <a:p>
                <a:pPr marL="0" lvl="0" indent="0">
                  <a:buNone/>
                </a:pPr>
                <a:r>
                  <a:rPr lang="en-US" sz="4900" dirty="0" smtClean="0"/>
                  <a:t>-- Draw </a:t>
                </a:r>
                <a:r>
                  <a:rPr lang="en-US" sz="4900" dirty="0"/>
                  <a:t>Scatter Plot</a:t>
                </a:r>
              </a:p>
              <a:p>
                <a:pPr marL="0" lvl="0" indent="0">
                  <a:buNone/>
                </a:pPr>
                <a:r>
                  <a:rPr lang="en-US" sz="4900" dirty="0" smtClean="0"/>
                  <a:t>-- Sketch </a:t>
                </a:r>
                <a:r>
                  <a:rPr lang="en-US" sz="4900" dirty="0"/>
                  <a:t>line that appears to follow the pattern (equal dots above and below)</a:t>
                </a:r>
              </a:p>
              <a:p>
                <a:pPr marL="0" lvl="0" indent="0">
                  <a:buNone/>
                </a:pPr>
                <a:r>
                  <a:rPr lang="en-US" sz="4900" dirty="0" smtClean="0"/>
                  <a:t>-- Choose </a:t>
                </a:r>
                <a:r>
                  <a:rPr lang="en-US" sz="4900" dirty="0"/>
                  <a:t>two points on the line and estimate coordinates (don’t have to be original)</a:t>
                </a:r>
              </a:p>
              <a:p>
                <a:pPr marL="0" lvl="0" indent="0">
                  <a:buNone/>
                </a:pPr>
                <a:r>
                  <a:rPr lang="en-US" sz="4900" dirty="0" smtClean="0"/>
                  <a:t>-- Find </a:t>
                </a:r>
                <a:r>
                  <a:rPr lang="en-US" sz="4900" dirty="0"/>
                  <a:t>an equation of that line (</a:t>
                </a:r>
                <a:r>
                  <a:rPr lang="en-US" sz="4900" i="1" dirty="0"/>
                  <a:t>trend line</a:t>
                </a:r>
                <a:r>
                  <a:rPr lang="en-US" sz="4900" dirty="0"/>
                  <a:t>)</a:t>
                </a:r>
              </a:p>
              <a:p>
                <a:pPr marL="0" indent="0">
                  <a:buNone/>
                </a:pPr>
                <a:r>
                  <a:rPr lang="en-US" sz="4900" dirty="0" smtClean="0"/>
                  <a:t>-- Find </a:t>
                </a:r>
                <a:r>
                  <a:rPr lang="en-US" sz="4900" dirty="0"/>
                  <a:t>the slope: 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9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9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49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9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4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9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4900" dirty="0"/>
              </a:p>
              <a:p>
                <a:pPr marL="0" indent="0">
                  <a:buNone/>
                </a:pPr>
                <a:r>
                  <a:rPr lang="en-US" sz="4900" dirty="0"/>
                  <a:t> </a:t>
                </a:r>
              </a:p>
              <a:p>
                <a:pPr marL="0" indent="0">
                  <a:buNone/>
                </a:pPr>
                <a:r>
                  <a:rPr lang="en-US" sz="4900" dirty="0" smtClean="0"/>
                  <a:t>-- Use </a:t>
                </a:r>
                <a:r>
                  <a:rPr lang="en-US" sz="4900" dirty="0"/>
                  <a:t>point slope: 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4900" dirty="0"/>
                  <a:t> </a:t>
                </a:r>
              </a:p>
              <a:p>
                <a:pPr marL="0" indent="0">
                  <a:buNone/>
                </a:pPr>
                <a:endParaRPr lang="en-US" sz="3200" b="1" u="sng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319134"/>
                <a:ext cx="11534274" cy="5538866"/>
              </a:xfrm>
              <a:blipFill rotWithShape="0">
                <a:blip r:embed="rId2"/>
                <a:stretch>
                  <a:fillRect l="-1480" t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1"/>
            <a:ext cx="10035915" cy="136785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Examples: Describe the correlation and write the equation of the line of best fit for the given data</a:t>
            </a:r>
            <a:endParaRPr lang="en-US" sz="3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390" y="4242216"/>
            <a:ext cx="11107712" cy="2458386"/>
          </a:xfrm>
        </p:spPr>
        <p:txBody>
          <a:bodyPr>
            <a:normAutofit/>
          </a:bodyPr>
          <a:lstStyle/>
          <a:p>
            <a:r>
              <a:rPr lang="en-US" sz="3200" dirty="0"/>
              <a:t>Age</a:t>
            </a:r>
            <a:r>
              <a:rPr lang="en-US" sz="3200" dirty="0" smtClean="0"/>
              <a:t>:</a:t>
            </a:r>
            <a:r>
              <a:rPr lang="en-US" sz="3200" dirty="0"/>
              <a:t>	16	16	18	18	25	20	28	30	40	60</a:t>
            </a:r>
          </a:p>
          <a:p>
            <a:r>
              <a:rPr lang="en-US" sz="3200" dirty="0" smtClean="0"/>
              <a:t>Speed: </a:t>
            </a:r>
            <a:r>
              <a:rPr lang="en-US" sz="3200" dirty="0"/>
              <a:t>	45	48	52	49	42	45	40	38	30	22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893101"/>
            <a:ext cx="8424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Below is a table that shows the age of a driver, and the average speed at which they drive.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81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2699"/>
            <a:ext cx="9601200" cy="4880471"/>
          </a:xfrm>
        </p:spPr>
        <p:txBody>
          <a:bodyPr>
            <a:normAutofit/>
          </a:bodyPr>
          <a:lstStyle/>
          <a:p>
            <a:r>
              <a:rPr lang="en-US" sz="3200" b="1" dirty="0"/>
              <a:t>Parent Graph</a:t>
            </a:r>
            <a:r>
              <a:rPr lang="en-US" sz="3200" dirty="0"/>
              <a:t> – graph simplest form in a set of functions that form a “family</a:t>
            </a:r>
            <a:r>
              <a:rPr lang="en-US" sz="3200" dirty="0" smtClean="0"/>
              <a:t>”</a:t>
            </a:r>
            <a:r>
              <a:rPr lang="en-US" sz="3200" dirty="0"/>
              <a:t> 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b="1" dirty="0"/>
              <a:t>Transformation</a:t>
            </a:r>
            <a:r>
              <a:rPr lang="en-US" sz="3200" dirty="0"/>
              <a:t>—each function in the “family” that is related to the </a:t>
            </a:r>
            <a:r>
              <a:rPr lang="en-US" sz="3200" dirty="0" smtClean="0"/>
              <a:t>parent</a:t>
            </a:r>
            <a:r>
              <a:rPr lang="en-US" sz="3200" dirty="0"/>
              <a:t> 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 smtClean="0"/>
              <a:t>Translation</a:t>
            </a:r>
            <a:r>
              <a:rPr lang="en-US" sz="3200" dirty="0" smtClean="0"/>
              <a:t>—type </a:t>
            </a:r>
            <a:r>
              <a:rPr lang="en-US" sz="3200" dirty="0"/>
              <a:t>of transformation that shifts parent graph horizontally, vertically, or both without changing the shape of the parent </a:t>
            </a:r>
            <a:r>
              <a:rPr lang="en-US" sz="3200" dirty="0" smtClean="0"/>
              <a:t>graph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4715" y="5358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2 Section 6</a:t>
            </a:r>
            <a:br>
              <a:rPr lang="en-US" dirty="0" smtClean="0"/>
            </a:br>
            <a:r>
              <a:rPr lang="en-US" dirty="0" smtClean="0"/>
              <a:t>Family of Functions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dirty="0" smtClean="0"/>
              <a:t>Types of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2699"/>
                <a:ext cx="9601200" cy="488047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h𝑜𝑟𝑖𝑧𝑜𝑛𝑡𝑎𝑙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𝑠h𝑖𝑓𝑡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𝑣𝑒𝑟𝑡𝑖𝑐𝑎𝑙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𝑠h𝑖𝑓𝑡</m:t>
                    </m:r>
                  </m:oMath>
                </a14:m>
                <a:r>
                  <a:rPr lang="en-US" sz="3200" b="1" dirty="0"/>
                  <a:t>	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3200" dirty="0"/>
                  <a:t>When you reflect a graph over the y-axis the x-values change signs and the y-values stay the same.	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When you reflect a graph over the x-axis the y-values change signs and the x-values stay the same	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→ 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2699"/>
                <a:ext cx="9601200" cy="4880471"/>
              </a:xfr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(Using Graphing Calculator): </a:t>
            </a:r>
            <a:br>
              <a:rPr lang="en-US" dirty="0" smtClean="0"/>
            </a:br>
            <a:r>
              <a:rPr lang="en-US" dirty="0" smtClean="0"/>
              <a:t>Describe the transformation.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Parent Graph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−4)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dirty="0"/>
                  <a:t>2</a:t>
                </a:r>
                <a:r>
                  <a:rPr lang="en-US" sz="3200" dirty="0" smtClean="0"/>
                  <a:t>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3.)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4.)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−5(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87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(Section 2.5)</a:t>
            </a:r>
          </a:p>
          <a:p>
            <a:pPr marL="0" indent="0">
              <a:buNone/>
            </a:pPr>
            <a:r>
              <a:rPr lang="en-US" sz="3000" dirty="0" smtClean="0"/>
              <a:t>Page 96 #</a:t>
            </a:r>
            <a:r>
              <a:rPr lang="en-US" sz="3200" dirty="0" smtClean="0"/>
              <a:t>1, 7, 9, 13, 15-17, 27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New Material (Section </a:t>
            </a:r>
            <a:r>
              <a:rPr lang="en-US" sz="3000" dirty="0" smtClean="0"/>
              <a:t>2.6)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103 #5, 6, 13, 19-21, 55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 Explained:</a:t>
            </a:r>
            <a:br>
              <a:rPr lang="en-US" dirty="0" smtClean="0"/>
            </a:br>
            <a:r>
              <a:rPr lang="en-US" dirty="0"/>
              <a:t>1.) Write the equation, and graph the line through (3, 10) and (0, 1)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9808" y="1858061"/>
                <a:ext cx="11442192" cy="499993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--We need to find the slope. You have 2 choices… plot the two points and count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𝑝𝑙𝑢𝑔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                  </a:t>
                </a:r>
                <a:br>
                  <a:rPr lang="en-US" dirty="0" smtClean="0"/>
                </a:br>
                <a:r>
                  <a:rPr lang="en-US" dirty="0" smtClean="0"/>
                  <a:t>Note: Use </a:t>
                </a:r>
                <a:r>
                  <a:rPr lang="en-US" dirty="0"/>
                  <a:t>the </a:t>
                </a:r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point </a:t>
                </a:r>
                <a:r>
                  <a:rPr lang="en-US" dirty="0"/>
                  <a:t>as point 1 and the 2</a:t>
                </a:r>
                <a:r>
                  <a:rPr lang="en-US" baseline="30000" dirty="0"/>
                  <a:t>nd</a:t>
                </a:r>
                <a:r>
                  <a:rPr lang="en-US" dirty="0"/>
                  <a:t> as point 2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3200" dirty="0" smtClean="0"/>
                  <a:t>   so we know slope, we need y-intercept…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You might notice that x=0 is a point, so when x is zero we’re on the </a:t>
                </a:r>
                <a:r>
                  <a:rPr lang="en-US" sz="3200" dirty="0"/>
                  <a:t>y</a:t>
                </a:r>
                <a:r>
                  <a:rPr lang="en-US" sz="3200" dirty="0" smtClean="0"/>
                  <a:t> axis so the intercept is the y value of (0,1)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808" y="1858061"/>
                <a:ext cx="11442192" cy="4999939"/>
              </a:xfrm>
              <a:blipFill rotWithShape="0">
                <a:blip r:embed="rId2"/>
                <a:stretch>
                  <a:fillRect l="-1225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3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 Explained:</a:t>
            </a:r>
            <a:br>
              <a:rPr lang="en-US" dirty="0" smtClean="0"/>
            </a:br>
            <a:r>
              <a:rPr lang="en-US" dirty="0"/>
              <a:t>1.) Write the equation, and graph the line through (3, 10) and (0, 1)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9808" y="1858061"/>
                <a:ext cx="11442192" cy="49999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𝑅𝑒𝑚𝑒𝑚𝑏𝑒𝑟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If you don’t remember (0,1) is y-intercept use Point-Slope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𝑎𝑏𝑜𝑣𝑒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</m:oMath>
                  </m:oMathPara>
                </a14:m>
                <a:endParaRPr lang="en-US" sz="3200" b="1" dirty="0" smtClean="0"/>
              </a:p>
              <a:p>
                <a:pPr marL="0" indent="0">
                  <a:buNone/>
                </a:pPr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−10=3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−10=3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r>
                  <a:rPr lang="en-US" sz="30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𝑗𝑢𝑠𝑡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𝑑𝑖𝑠𝑡𝑟𝑖𝑏𝑢𝑡𝑒𝑑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10)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30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000" b="1" dirty="0" smtClean="0"/>
                  <a:t>     Note: Same answer both ways!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808" y="1858061"/>
                <a:ext cx="11442192" cy="4999939"/>
              </a:xfrm>
              <a:blipFill rotWithShape="0">
                <a:blip r:embed="rId2"/>
                <a:stretch>
                  <a:fillRect l="-1332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84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 Explained: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.) Write the equation of the line through the point (-6, 1) and parallel to y=3x+8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1443" y="2286000"/>
                <a:ext cx="11104473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We need to remember parallel lines have the same slope. So the line they gave us has a slope of 3 (that is the m value in y=3x+8) therefore our line has a slope of 3!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So we know the slope is 3 and they gave us a point so we use Point-Slope Formula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−−6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−1=3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sz="2400" dirty="0" smtClean="0"/>
                  <a:t>    </a:t>
                </a:r>
                <a:r>
                  <a:rPr lang="en-US" dirty="0" smtClean="0"/>
                  <a:t>(now distribute)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−1=3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+18</m:t>
                    </m:r>
                  </m:oMath>
                </a14:m>
                <a:r>
                  <a:rPr lang="en-US" sz="2400" dirty="0" smtClean="0"/>
                  <a:t>  (add 1 to both sides) 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/>
                  <a:t>9</a:t>
                </a:r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443" y="2286000"/>
                <a:ext cx="11104473" cy="3581400"/>
              </a:xfrm>
              <a:blipFill rotWithShape="0">
                <a:blip r:embed="rId2"/>
                <a:stretch>
                  <a:fillRect l="-823" t="-1871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0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 Explained: </a:t>
            </a:r>
            <a:br>
              <a:rPr lang="en-US" dirty="0" smtClean="0"/>
            </a:br>
            <a:r>
              <a:rPr lang="en-US" dirty="0"/>
              <a:t>Also, state the domain and range.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think of the </a:t>
            </a:r>
            <a:r>
              <a:rPr lang="en-US" b="1" i="1" dirty="0" smtClean="0"/>
              <a:t>domain</a:t>
            </a:r>
            <a:r>
              <a:rPr lang="en-US" dirty="0" smtClean="0"/>
              <a:t> as whatever </a:t>
            </a:r>
            <a:r>
              <a:rPr lang="en-US" b="1" i="1" dirty="0" smtClean="0"/>
              <a:t>x values </a:t>
            </a:r>
            <a:r>
              <a:rPr lang="en-US" dirty="0" smtClean="0"/>
              <a:t>are input into the equation for now. </a:t>
            </a:r>
          </a:p>
          <a:p>
            <a:pPr marL="0" indent="0">
              <a:buNone/>
            </a:pPr>
            <a:r>
              <a:rPr lang="en-US" dirty="0" smtClean="0"/>
              <a:t>So just list out all of the x values… this is A LOT of numbers so in this case we can just say everything is part of the domain – because you can use any x you want!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We can think of the </a:t>
            </a:r>
            <a:r>
              <a:rPr lang="en-US" b="1" i="1" dirty="0" smtClean="0"/>
              <a:t>range</a:t>
            </a:r>
            <a:r>
              <a:rPr lang="en-US" dirty="0" smtClean="0"/>
              <a:t> as </a:t>
            </a:r>
            <a:r>
              <a:rPr lang="en-US" dirty="0"/>
              <a:t>whatever </a:t>
            </a:r>
            <a:r>
              <a:rPr lang="en-US" b="1" i="1" dirty="0" smtClean="0"/>
              <a:t>y </a:t>
            </a:r>
            <a:r>
              <a:rPr lang="en-US" b="1" i="1" dirty="0"/>
              <a:t>values </a:t>
            </a:r>
            <a:r>
              <a:rPr lang="en-US" dirty="0"/>
              <a:t>are </a:t>
            </a:r>
            <a:r>
              <a:rPr lang="en-US" dirty="0" smtClean="0"/>
              <a:t>output from the </a:t>
            </a:r>
            <a:r>
              <a:rPr lang="en-US" dirty="0"/>
              <a:t>equation for now. </a:t>
            </a:r>
          </a:p>
          <a:p>
            <a:pPr marL="0" indent="0">
              <a:buNone/>
            </a:pPr>
            <a:r>
              <a:rPr lang="en-US" dirty="0"/>
              <a:t>So just list out all of the </a:t>
            </a:r>
            <a:r>
              <a:rPr lang="en-US" dirty="0" smtClean="0"/>
              <a:t>y </a:t>
            </a:r>
            <a:r>
              <a:rPr lang="en-US" dirty="0"/>
              <a:t>values… this is A LOT of numbers so in this case we can just say everything is part of the </a:t>
            </a:r>
            <a:r>
              <a:rPr lang="en-US" dirty="0" smtClean="0"/>
              <a:t>range also– </a:t>
            </a:r>
            <a:r>
              <a:rPr lang="en-US" dirty="0"/>
              <a:t>because </a:t>
            </a:r>
            <a:r>
              <a:rPr lang="en-US"/>
              <a:t>you </a:t>
            </a:r>
            <a:r>
              <a:rPr lang="en-US" smtClean="0"/>
              <a:t>get any y you want!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86 #</a:t>
            </a:r>
            <a:r>
              <a:rPr lang="en-US" sz="3200" dirty="0" smtClean="0"/>
              <a:t>1, 11, 17, 19, 27, 32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smtClean="0"/>
              <a:t>Page 88 #60, 62, 66, 67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Quiz 1: Level 2 (5 – 9 minutes)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420" y="839450"/>
                <a:ext cx="11122701" cy="60185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400" dirty="0" smtClean="0">
                    <a:latin typeface="Cambria Math" panose="02040503050406030204" pitchFamily="18" charset="0"/>
                  </a:rPr>
                  <a:t>1.) Given (5,2) (-7,10) (3,10) (0,5) (3, -6) (1, 3/5)</a:t>
                </a:r>
              </a:p>
              <a:p>
                <a:pPr marL="530352" lvl="1" indent="0">
                  <a:buNone/>
                </a:pPr>
                <a:r>
                  <a:rPr lang="en-US" sz="3400" dirty="0" smtClean="0">
                    <a:latin typeface="Cambria Math" panose="02040503050406030204" pitchFamily="18" charset="0"/>
                  </a:rPr>
                  <a:t>Is it a relation? _____               Is it a function? ______</a:t>
                </a:r>
              </a:p>
              <a:p>
                <a:pPr marL="530352" lvl="1" indent="0">
                  <a:buNone/>
                </a:pPr>
                <a:r>
                  <a:rPr lang="en-US" sz="3400" i="1" dirty="0" smtClean="0">
                    <a:latin typeface="Cambria Math" panose="02040503050406030204" pitchFamily="18" charset="0"/>
                  </a:rPr>
                  <a:t>State Domain: __________	 State Range: </a:t>
                </a:r>
                <a:r>
                  <a:rPr lang="en-US" sz="3400" dirty="0" smtClean="0">
                    <a:latin typeface="Cambria Math" panose="02040503050406030204" pitchFamily="18" charset="0"/>
                  </a:rPr>
                  <a:t>__________</a:t>
                </a:r>
              </a:p>
              <a:p>
                <a:pPr marL="530352" lvl="1" indent="0">
                  <a:buNone/>
                </a:pPr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.)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𝑊𝑟𝑖𝑡𝑒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3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(0,5)</m:t>
                      </m:r>
                    </m:oMath>
                  </m:oMathPara>
                </a14:m>
                <a:endParaRPr lang="en-US" sz="3400" dirty="0" smtClean="0"/>
              </a:p>
              <a:p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.) 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𝑊𝑟𝑖𝑡𝑒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3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𝑡h𝑟𝑜𝑢𝑔h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 (−2, 4) 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 (0, −8)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420" y="839450"/>
                <a:ext cx="11122701" cy="6018550"/>
              </a:xfrm>
              <a:blipFill rotWithShape="0">
                <a:blip r:embed="rId2"/>
                <a:stretch>
                  <a:fillRect l="-153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2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1: Level 3 (5 – 7 minutes)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5999"/>
                <a:ext cx="9915993" cy="42197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800" i="1" dirty="0" smtClean="0">
                          <a:latin typeface="Cambria Math" panose="02040503050406030204" pitchFamily="18" charset="0"/>
                        </a:rPr>
                        <m:t>.) 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𝑊𝑟𝑖𝑡𝑒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3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𝑡h𝑟𝑜𝑢𝑔h</m:t>
                      </m:r>
                      <m:r>
                        <a:rPr lang="en-US" sz="3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dirty="0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800" i="1" dirty="0" smtClean="0">
                          <a:latin typeface="Cambria Math" panose="02040503050406030204" pitchFamily="18" charset="0"/>
                        </a:rPr>
                        <m:t>(2, </m:t>
                      </m:r>
                      <m:r>
                        <a:rPr lang="en-US" sz="38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38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 (−2, 0)</m:t>
                      </m:r>
                    </m:oMath>
                  </m:oMathPara>
                </a14:m>
                <a:endParaRPr lang="en-US" sz="3800" dirty="0" smtClean="0"/>
              </a:p>
              <a:p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5</a:t>
                </a:r>
                <a:r>
                  <a:rPr lang="en-US" sz="3800" dirty="0" smtClean="0"/>
                  <a:t>.) Graph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3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5999"/>
                <a:ext cx="9915993" cy="4219731"/>
              </a:xfrm>
              <a:blipFill rotWithShape="0">
                <a:blip r:embed="rId2"/>
                <a:stretch>
                  <a:fillRect l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1524</TotalTime>
  <Words>610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Cambria Math</vt:lpstr>
      <vt:lpstr>Franklin Gothic Book</vt:lpstr>
      <vt:lpstr>Wingdings</vt:lpstr>
      <vt:lpstr>Crop</vt:lpstr>
      <vt:lpstr>Bell Work (7 – 10 minutes):  1.) Write the equation, and graph the line through (3, 10) and (0, 1)  2.) Write the equation of the line through the point (-6, 1) and parallel to y=3x+8  3.) Also, state the domain and range.</vt:lpstr>
      <vt:lpstr>Bell Work Explained: 1.) Write the equation, and graph the line through (3, 10) and (0, 1) </vt:lpstr>
      <vt:lpstr>Bell Work Explained: 1.) Write the equation, and graph the line through (3, 10) and (0, 1) </vt:lpstr>
      <vt:lpstr>Bell Work Explained: 2.) Write the equation of the line through the point (-6, 1) and parallel to y=3x+8</vt:lpstr>
      <vt:lpstr>Bell Work Explained:  Also, state the domain and range.</vt:lpstr>
      <vt:lpstr>Homework From Last Time… </vt:lpstr>
      <vt:lpstr>ALGEBRA 3</vt:lpstr>
      <vt:lpstr>Quiz 1: Level 2 (5 – 9 minutes)</vt:lpstr>
      <vt:lpstr>Quiz 1: Level 3 (5 – 7 minutes)</vt:lpstr>
      <vt:lpstr>Quiz 1: Level 4 (5 minutes)</vt:lpstr>
      <vt:lpstr>Chapter 2 Section 5 Using Linear Equations</vt:lpstr>
      <vt:lpstr>PowerPoint Presentation</vt:lpstr>
      <vt:lpstr>Write the Equation of a Line of Best Fit</vt:lpstr>
      <vt:lpstr>Examples: Describe the correlation and write the equation of the line of best fit for the given data</vt:lpstr>
      <vt:lpstr>PowerPoint Presentation</vt:lpstr>
      <vt:lpstr>Types of Transformations</vt:lpstr>
      <vt:lpstr>Example (Using Graphing Calculator):  Describe the transformation. 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63</cp:revision>
  <dcterms:created xsi:type="dcterms:W3CDTF">2017-08-31T14:11:29Z</dcterms:created>
  <dcterms:modified xsi:type="dcterms:W3CDTF">2018-10-22T17:50:33Z</dcterms:modified>
</cp:coreProperties>
</file>