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5"/>
  </p:handoutMasterIdLst>
  <p:sldIdLst>
    <p:sldId id="282" r:id="rId2"/>
    <p:sldId id="300" r:id="rId3"/>
    <p:sldId id="263" r:id="rId4"/>
    <p:sldId id="281" r:id="rId5"/>
    <p:sldId id="296" r:id="rId6"/>
    <p:sldId id="297" r:id="rId7"/>
    <p:sldId id="301" r:id="rId8"/>
    <p:sldId id="302" r:id="rId9"/>
    <p:sldId id="303" r:id="rId10"/>
    <p:sldId id="304" r:id="rId11"/>
    <p:sldId id="305" r:id="rId12"/>
    <p:sldId id="306" r:id="rId13"/>
    <p:sldId id="287" r:id="rId14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4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22098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Bell Work: </a:t>
            </a:r>
            <a:br>
              <a:rPr lang="en-US" b="1" u="sng" dirty="0" smtClean="0"/>
            </a:br>
            <a:r>
              <a:rPr lang="en-US" b="1" u="sng" dirty="0" smtClean="0"/>
              <a:t>Solve the system.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581656"/>
                <a:ext cx="9601200" cy="259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 smtClean="0"/>
                  <a:t>1.)   3x </a:t>
                </a:r>
                <a:r>
                  <a:rPr lang="en-US" sz="3200" dirty="0"/>
                  <a:t>+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/>
                  <a:t>5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				</a:t>
                </a:r>
                <a:r>
                  <a:rPr lang="en-US" sz="3200" dirty="0" smtClean="0"/>
                  <a:t>		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3200" dirty="0"/>
                  <a:t> </a:t>
                </a:r>
                <a:r>
                  <a:rPr lang="en-US" sz="3200" dirty="0" smtClean="0"/>
                  <a:t>    –2x </a:t>
                </a:r>
                <a:r>
                  <a:rPr lang="en-US" sz="3200" dirty="0"/>
                  <a:t>+ 4y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–8 </a:t>
                </a:r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581656"/>
                <a:ext cx="9601200" cy="2590800"/>
              </a:xfrm>
              <a:blipFill rotWithShape="0">
                <a:blip r:embed="rId2"/>
                <a:stretch>
                  <a:fillRect l="-1587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Solving a System Using a Matrix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60" y="1428750"/>
            <a:ext cx="7269479" cy="5398705"/>
          </a:xfrm>
        </p:spPr>
      </p:pic>
    </p:spTree>
    <p:extLst>
      <p:ext uri="{BB962C8B-B14F-4D97-AF65-F5344CB8AC3E}">
        <p14:creationId xmlns:p14="http://schemas.microsoft.com/office/powerpoint/2010/main" val="41178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0" y="279605"/>
            <a:ext cx="9128760" cy="6372453"/>
          </a:xfrm>
        </p:spPr>
      </p:pic>
    </p:spTree>
    <p:extLst>
      <p:ext uri="{BB962C8B-B14F-4D97-AF65-F5344CB8AC3E}">
        <p14:creationId xmlns:p14="http://schemas.microsoft.com/office/powerpoint/2010/main" val="10454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20" y="116213"/>
            <a:ext cx="6888480" cy="6741787"/>
          </a:xfrm>
        </p:spPr>
      </p:pic>
    </p:spTree>
    <p:extLst>
      <p:ext uri="{BB962C8B-B14F-4D97-AF65-F5344CB8AC3E}">
        <p14:creationId xmlns:p14="http://schemas.microsoft.com/office/powerpoint/2010/main" val="319645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Page 179 #2, 3, 9, 11, 12, 19, 25, 27, 33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Mixed Review</a:t>
            </a:r>
            <a:br>
              <a:rPr lang="en-US" sz="4000" dirty="0" smtClean="0"/>
            </a:br>
            <a:r>
              <a:rPr lang="en-US" sz="4000" dirty="0" smtClean="0"/>
              <a:t>Page 181 #51, 54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487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Page 145 #11, 15, 22, 27, 47</a:t>
            </a: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Page 152 #1, 3, 15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Mixed Review</a:t>
            </a:r>
            <a:br>
              <a:rPr lang="en-US" sz="4000" dirty="0" smtClean="0"/>
            </a:br>
            <a:r>
              <a:rPr lang="en-US" sz="4000" dirty="0" smtClean="0"/>
              <a:t>Page 148 #</a:t>
            </a:r>
            <a:r>
              <a:rPr lang="en-US" sz="4000" i="1" dirty="0" smtClean="0"/>
              <a:t>73</a:t>
            </a:r>
          </a:p>
          <a:p>
            <a:pPr marL="0" indent="0">
              <a:buNone/>
            </a:pPr>
            <a:r>
              <a:rPr lang="en-US" sz="4000" dirty="0" smtClean="0"/>
              <a:t>Page 155 #63, 65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6404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0768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 apply knowledge of solving systems of equations to solving systems of inequalities (3.3)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 solve a system using a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7922"/>
            <a:ext cx="10459844" cy="1003610"/>
          </a:xfrm>
        </p:spPr>
        <p:txBody>
          <a:bodyPr/>
          <a:lstStyle/>
          <a:p>
            <a:r>
              <a:rPr lang="en-US" dirty="0" smtClean="0"/>
              <a:t>Review: 3.3 Solving Systems of Inequalities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61532"/>
            <a:ext cx="9601200" cy="3581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The process remains the same as yesterday with a small twist.</a:t>
            </a:r>
          </a:p>
          <a:p>
            <a:r>
              <a:rPr lang="en-US" sz="3000" dirty="0" smtClean="0"/>
              <a:t>Just like graphing single inequalities, we must shade on either side of the line. </a:t>
            </a:r>
          </a:p>
          <a:p>
            <a:r>
              <a:rPr lang="en-US" sz="3000" dirty="0" smtClean="0"/>
              <a:t>We are no longer looking for simply where the single point is that overlaps, but rather the entire shaded regions that overlap!</a:t>
            </a:r>
          </a:p>
          <a:p>
            <a:endParaRPr lang="en-US" sz="3000" dirty="0"/>
          </a:p>
          <a:p>
            <a:r>
              <a:rPr lang="en-US" sz="3000" dirty="0" smtClean="0"/>
              <a:t>Bonus: Our calculators can do it for us again!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083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22098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Graph to Solve the Inequality: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3276600"/>
                <a:ext cx="9601200" cy="259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 smtClean="0"/>
                  <a:t>1.) y–4x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/>
                  <a:t> 1			2.)   2y </a:t>
                </a:r>
                <a:r>
                  <a:rPr lang="en-US" sz="3200" dirty="0"/>
                  <a:t>– 4</a:t>
                </a:r>
                <a:r>
                  <a:rPr lang="en-US" sz="3200" dirty="0" smtClean="0"/>
                  <a:t>x &gt; 2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  – </a:t>
                </a:r>
                <a:r>
                  <a:rPr lang="en-US" sz="3200" dirty="0"/>
                  <a:t>2y </a:t>
                </a:r>
                <a:r>
                  <a:rPr lang="en-US" sz="3200" dirty="0" smtClean="0"/>
                  <a:t>&gt; 6x – 4		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             –2y </a:t>
                </a:r>
                <a:r>
                  <a:rPr lang="en-US" sz="3200" dirty="0"/>
                  <a:t>+ </a:t>
                </a:r>
                <a:r>
                  <a:rPr lang="en-US" sz="3200" dirty="0" smtClean="0"/>
                  <a:t>4x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3200" dirty="0" smtClean="0"/>
                  <a:t> –2 </a:t>
                </a:r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3276600"/>
                <a:ext cx="9601200" cy="2590800"/>
              </a:xfrm>
              <a:blipFill rotWithShape="0">
                <a:blip r:embed="rId2"/>
                <a:stretch>
                  <a:fillRect l="-1587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5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3.6 Solving </a:t>
            </a:r>
            <a:r>
              <a:rPr lang="en-US" b="1" u="sng" dirty="0"/>
              <a:t>Systems Using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Matrix</a:t>
            </a:r>
            <a:r>
              <a:rPr lang="en-US" sz="3200" dirty="0"/>
              <a:t>: a rectangular array of numbers</a:t>
            </a:r>
          </a:p>
          <a:p>
            <a:endParaRPr lang="en-US" sz="3200" dirty="0"/>
          </a:p>
          <a:p>
            <a:r>
              <a:rPr lang="en-US" sz="3200" b="1" dirty="0"/>
              <a:t>Matrix Element (entry)</a:t>
            </a:r>
            <a:r>
              <a:rPr lang="en-US" sz="3200" dirty="0"/>
              <a:t>: the numbers that make up the rows and columns of a matrix</a:t>
            </a:r>
          </a:p>
          <a:p>
            <a:pPr marL="0" indent="0">
              <a:buNone/>
            </a:pPr>
            <a:r>
              <a:rPr lang="en-US" sz="3200" b="1" dirty="0"/>
              <a:t> </a:t>
            </a:r>
            <a:endParaRPr lang="en-US" sz="3200" dirty="0"/>
          </a:p>
          <a:p>
            <a:r>
              <a:rPr lang="en-US" sz="3200" b="1" dirty="0"/>
              <a:t>Dimensions: </a:t>
            </a:r>
            <a:r>
              <a:rPr lang="en-US" sz="3200" dirty="0"/>
              <a:t>rows by columns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8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Example 1 of Identifying a Matrix Element: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50720"/>
                <a:ext cx="9601200" cy="458724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b="1" dirty="0"/>
                  <a:t>      </a:t>
                </a:r>
                <a:r>
                  <a:rPr lang="en-US" sz="2600" dirty="0"/>
                  <a:t>Matrix A has 2 rows and 3 columns and is    </a:t>
                </a:r>
                <a:br>
                  <a:rPr lang="en-US" sz="2600" dirty="0"/>
                </a:br>
                <a:r>
                  <a:rPr lang="en-US" sz="2600" dirty="0"/>
                  <a:t>                                          read as a 2x3 matrix (“two by three</a:t>
                </a:r>
                <a:r>
                  <a:rPr lang="en-US" sz="2600" dirty="0" smtClean="0"/>
                  <a:t>”)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writ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𝑡𝑒𝑛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2×3</m:t>
                        </m:r>
                      </m:sub>
                    </m:sSub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If I asked you to identify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600" dirty="0"/>
                  <a:t> I am asking for the element in row 1 and column 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600" dirty="0"/>
                  <a:t> is the element 10. </a:t>
                </a:r>
              </a:p>
              <a:p>
                <a:pPr marL="0" indent="0">
                  <a:buNone/>
                </a:pPr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600" dirty="0"/>
                  <a:t>What is the </a:t>
                </a:r>
                <a:r>
                  <a:rPr lang="en-US" sz="2600" dirty="0" smtClean="0"/>
                  <a:t>element: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600" dirty="0" smtClean="0"/>
                  <a:t>	</a:t>
                </a:r>
                <a:r>
                  <a:rPr lang="en-US" sz="26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smtClean="0"/>
                  <a:t>    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600" dirty="0"/>
                  <a:t>   </a:t>
                </a:r>
                <a:r>
                  <a:rPr lang="en-US" sz="2600" dirty="0" smtClean="0"/>
                  <a:t> </a:t>
                </a:r>
                <a:endParaRPr lang="en-US" sz="2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50720"/>
                <a:ext cx="9601200" cy="4587240"/>
              </a:xfrm>
              <a:blipFill rotWithShape="0"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04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Using Matrices to Represent Systems of Equations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485120" cy="428244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3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3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3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3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300" i="1" smtClean="0">
                          <a:latin typeface="Cambria Math" panose="02040503050406030204" pitchFamily="18" charset="0"/>
                        </a:rPr>
                        <m:t>=4                                         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en-US" sz="4300" i="1" dirty="0" smtClean="0"/>
                  <a:t/>
                </a:r>
                <a:br>
                  <a:rPr lang="en-US" sz="4300" i="1" dirty="0" smtClean="0"/>
                </a:br>
                <a14:m>
                  <m:oMath xmlns:m="http://schemas.openxmlformats.org/officeDocument/2006/math">
                    <m:r>
                      <a:rPr lang="en-US" sz="43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4300" u="sng" dirty="0"/>
                  <a:t> </a:t>
                </a:r>
                <a:r>
                  <a:rPr lang="en-US" sz="4300" dirty="0"/>
                  <a:t>           </a:t>
                </a:r>
                <a:endParaRPr lang="en-US" sz="4300" dirty="0" smtClean="0"/>
              </a:p>
              <a:p>
                <a:pPr marL="0" indent="0">
                  <a:buNone/>
                </a:pPr>
                <a:endParaRPr lang="en-US" sz="4300" dirty="0"/>
              </a:p>
              <a:p>
                <a:pPr marL="0" indent="0">
                  <a:buNone/>
                </a:pPr>
                <a:endParaRPr lang="en-US" sz="4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+2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4000" dirty="0"/>
                  <a:t>		</a:t>
                </a:r>
                <a:r>
                  <a:rPr lang="en-US" sz="4000" dirty="0" smtClean="0"/>
                  <a:t>                    </a:t>
                </a:r>
                <a:r>
                  <a:rPr lang="en-US" sz="4000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4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40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40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4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      =10</m:t>
                    </m:r>
                  </m:oMath>
                </a14:m>
                <a:r>
                  <a:rPr lang="en-US" sz="4300" dirty="0" smtClean="0"/>
                  <a:t>                                                                   </a:t>
                </a:r>
                <a:endParaRPr lang="en-US" sz="43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485120" cy="428244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58969" y="2286000"/>
            <a:ext cx="712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1.) 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658968" y="4363998"/>
            <a:ext cx="715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2.)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764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3321</TotalTime>
  <Words>210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Cambria Math</vt:lpstr>
      <vt:lpstr>Franklin Gothic Book</vt:lpstr>
      <vt:lpstr>Crop</vt:lpstr>
      <vt:lpstr>Bell Work:  Solve the system.</vt:lpstr>
      <vt:lpstr>From Last Time</vt:lpstr>
      <vt:lpstr>ALGEBRA 3</vt:lpstr>
      <vt:lpstr>Objective:  To apply knowledge of solving systems of equations to solving systems of inequalities (3.3)  To solve a system using a matrix</vt:lpstr>
      <vt:lpstr>Review: 3.3 Solving Systems of Inequalities</vt:lpstr>
      <vt:lpstr>Graph to Solve the Inequality: </vt:lpstr>
      <vt:lpstr>3.6 Solving Systems Using Matrices</vt:lpstr>
      <vt:lpstr>Example 1 of Identifying a Matrix Element: </vt:lpstr>
      <vt:lpstr>Using Matrices to Represent Systems of Equations </vt:lpstr>
      <vt:lpstr>Solving a System Using a Matrix </vt:lpstr>
      <vt:lpstr>PowerPoint Presentation</vt:lpstr>
      <vt:lpstr>PowerPoint Presentation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100</cp:revision>
  <cp:lastPrinted>2017-11-01T17:18:10Z</cp:lastPrinted>
  <dcterms:created xsi:type="dcterms:W3CDTF">2017-08-31T14:11:29Z</dcterms:created>
  <dcterms:modified xsi:type="dcterms:W3CDTF">2018-11-14T15:10:50Z</dcterms:modified>
</cp:coreProperties>
</file>