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28" r:id="rId3"/>
    <p:sldId id="319" r:id="rId4"/>
    <p:sldId id="312" r:id="rId5"/>
    <p:sldId id="320" r:id="rId6"/>
    <p:sldId id="322" r:id="rId7"/>
    <p:sldId id="321" r:id="rId8"/>
    <p:sldId id="323" r:id="rId9"/>
    <p:sldId id="324" r:id="rId10"/>
    <p:sldId id="326" r:id="rId11"/>
    <p:sldId id="325" r:id="rId12"/>
    <p:sldId id="327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14796"/>
            <a:ext cx="9601200" cy="46432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900" b="1" dirty="0" smtClean="0"/>
              <a:t>      </a:t>
            </a:r>
            <a:r>
              <a:rPr lang="en-US" sz="3900" b="1" u="sng" dirty="0" smtClean="0"/>
              <a:t>-</a:t>
            </a:r>
            <a:r>
              <a:rPr lang="en-US" sz="3900" b="1" u="sng" dirty="0" smtClean="0"/>
              <a:t>3SD		</a:t>
            </a:r>
            <a:r>
              <a:rPr lang="en-US" sz="3900" b="1" u="sng" dirty="0" smtClean="0"/>
              <a:t>        -</a:t>
            </a:r>
            <a:r>
              <a:rPr lang="en-US" sz="3900" b="1" u="sng" dirty="0" smtClean="0"/>
              <a:t>2SD	</a:t>
            </a:r>
            <a:r>
              <a:rPr lang="en-US" sz="3900" b="1" u="sng" dirty="0" smtClean="0"/>
              <a:t>        -</a:t>
            </a:r>
            <a:r>
              <a:rPr lang="en-US" sz="3900" b="1" u="sng" dirty="0"/>
              <a:t>1SD</a:t>
            </a:r>
            <a:r>
              <a:rPr lang="en-US" sz="3900" dirty="0"/>
              <a:t>		</a:t>
            </a:r>
            <a:r>
              <a:rPr lang="en-US" sz="3900" dirty="0" smtClean="0"/>
              <a:t>     </a:t>
            </a:r>
            <a:br>
              <a:rPr lang="en-US" sz="3900" dirty="0" smtClean="0"/>
            </a:br>
            <a:r>
              <a:rPr lang="en-US" sz="3900" dirty="0" smtClean="0"/>
              <a:t>   </a:t>
            </a:r>
            <a:r>
              <a:rPr lang="en-US" sz="3900" dirty="0" smtClean="0"/>
              <a:t>   0.486</a:t>
            </a:r>
            <a:r>
              <a:rPr lang="en-US" sz="3900" dirty="0" smtClean="0"/>
              <a:t>		</a:t>
            </a:r>
            <a:r>
              <a:rPr lang="en-US" sz="3900" dirty="0" smtClean="0"/>
              <a:t>4.084</a:t>
            </a:r>
            <a:r>
              <a:rPr lang="en-US" sz="3900" dirty="0" smtClean="0"/>
              <a:t>		</a:t>
            </a:r>
            <a:r>
              <a:rPr lang="en-US" sz="3900" dirty="0" smtClean="0"/>
              <a:t>8.042</a:t>
            </a:r>
            <a:r>
              <a:rPr lang="en-US" sz="3900" dirty="0"/>
              <a:t>		  		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>Mean</a:t>
            </a:r>
          </a:p>
          <a:p>
            <a:pPr marL="0" indent="0" algn="ctr">
              <a:buNone/>
            </a:pPr>
            <a:r>
              <a:rPr lang="en-US" sz="3900" b="1" dirty="0" smtClean="0"/>
              <a:t>12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u="sng" dirty="0" smtClean="0"/>
              <a:t>+</a:t>
            </a:r>
            <a:r>
              <a:rPr lang="en-US" sz="3900" b="1" u="sng" dirty="0" smtClean="0"/>
              <a:t>1SD		+2SD		+</a:t>
            </a:r>
            <a:r>
              <a:rPr lang="en-US" sz="3900" b="1" u="sng" dirty="0"/>
              <a:t>3SD</a:t>
            </a:r>
          </a:p>
          <a:p>
            <a:pPr marL="0" indent="0" algn="ctr">
              <a:buNone/>
            </a:pPr>
            <a:r>
              <a:rPr lang="en-US" sz="3900" dirty="0" smtClean="0"/>
              <a:t>15.958		19.916		23.514</a:t>
            </a:r>
            <a:endParaRPr lang="en-US" sz="3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We can see that the 20 </a:t>
            </a:r>
            <a:r>
              <a:rPr lang="en-US" sz="3000" dirty="0" smtClean="0"/>
              <a:t>is the </a:t>
            </a:r>
            <a:r>
              <a:rPr lang="en-US" sz="3000" dirty="0"/>
              <a:t>one that is different than the rest because all other numbers are right around 1 standard deviation of the mean and the 20 is beyond the 2</a:t>
            </a:r>
            <a:r>
              <a:rPr lang="en-US" sz="3000" baseline="30000" dirty="0"/>
              <a:t>nd</a:t>
            </a:r>
            <a:r>
              <a:rPr lang="en-US" sz="3000" dirty="0"/>
              <a:t> standard deviation. It is important to note that all data falls within 3 standard deviations of the mean however. We’ll explore that in 11.10 and how this all can be applied to real life situations.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2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</a:t>
            </a:r>
            <a:r>
              <a:rPr lang="en-US" sz="3400" b="1" dirty="0" smtClean="0"/>
              <a:t>age </a:t>
            </a:r>
            <a:r>
              <a:rPr lang="en-US" sz="3400" b="1" dirty="0"/>
              <a:t>722 #1-5, 7-11 (odd), 21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899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Why does an outlier impact the mean more than any other of the measures of central tendency (median/mode)? </a:t>
            </a:r>
          </a:p>
          <a:p>
            <a:r>
              <a:rPr lang="en-US" sz="3000" dirty="0" smtClean="0"/>
              <a:t>What can we do in real life situations to avoid this impact?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5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smtClean="0"/>
              <a:t>Page </a:t>
            </a:r>
            <a:r>
              <a:rPr lang="en-US" sz="3000" b="1"/>
              <a:t>715 #</a:t>
            </a:r>
            <a:r>
              <a:rPr lang="en-US" sz="3000" b="1" smtClean="0"/>
              <a:t>1-3, 5-9, 11-13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11.7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</a:t>
            </a:r>
            <a:r>
              <a:rPr lang="en-US" sz="3200" dirty="0" smtClean="0"/>
              <a:t>find and apply </a:t>
            </a:r>
            <a:r>
              <a:rPr lang="en-US" sz="3200" dirty="0"/>
              <a:t>the standard deviation and variance of a set of values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b="1" dirty="0"/>
                  <a:t>Measure of variation: </a:t>
                </a:r>
                <a:r>
                  <a:rPr lang="en-US" sz="3000" dirty="0"/>
                  <a:t>describes how data is spread out (example: range)</a:t>
                </a:r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Standard Deviation: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𝒔𝒊𝒈𝒎𝒂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measure of how much the values in a data set vary ,or deviate, from the mean (x bar) </a:t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b="1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𝒔𝒊𝒈𝒎𝒂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𝒔𝒒𝒖𝒂𝒓𝒆𝒅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 the square of the standard deviation </a:t>
                </a:r>
              </a:p>
              <a:p>
                <a:pPr marL="0" indent="0">
                  <a:buNone/>
                </a:pPr>
                <a:r>
                  <a:rPr lang="en-US" sz="3000" dirty="0"/>
                  <a:t>	*in other words, standard deviation is the square root of the variance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  <a:blipFill rotWithShape="0">
                <a:blip r:embed="rId2"/>
                <a:stretch>
                  <a:fillRect l="-1460" t="-1826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b="1" dirty="0" smtClean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 </a:t>
                </a:r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Standard Deviation: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sz="4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48651" cy="14859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Steps to finding Variance/Standard Deviation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000" dirty="0" smtClean="0"/>
                  <a:t>1. Find the mean of the values in the data </a:t>
                </a:r>
                <a:r>
                  <a:rPr lang="en-US" sz="3000" dirty="0" smtClean="0"/>
                  <a:t>set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2. Find </a:t>
                </a:r>
                <a:r>
                  <a:rPr lang="en-US" sz="3000" dirty="0"/>
                  <a:t>the difference (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 smtClean="0"/>
                  <a:t>), </a:t>
                </a:r>
                <a:r>
                  <a:rPr lang="en-US" sz="3000" dirty="0"/>
                  <a:t>between each value x and the mean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3. Square </a:t>
                </a:r>
                <a:r>
                  <a:rPr lang="en-US" sz="3000" dirty="0"/>
                  <a:t>each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4. Find </a:t>
                </a:r>
                <a:r>
                  <a:rPr lang="en-US" sz="3000" dirty="0"/>
                  <a:t>the average of these squares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variance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5. Take </a:t>
                </a:r>
                <a:r>
                  <a:rPr lang="en-US" sz="3000" dirty="0"/>
                  <a:t>the square root of the variance (step 4)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 standard </a:t>
                </a:r>
                <a:r>
                  <a:rPr lang="en-US" sz="3000" dirty="0" smtClean="0"/>
                  <a:t>dev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  <a:blipFill rotWithShape="0">
                <a:blip r:embed="rId2"/>
                <a:stretch>
                  <a:fillRect l="-1296" t="-2222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What is the mean, variance and standard deviation of the </a:t>
            </a:r>
            <a:r>
              <a:rPr lang="en-US" sz="3000" dirty="0" smtClean="0"/>
              <a:t>following </a:t>
            </a:r>
            <a:r>
              <a:rPr lang="en-US" sz="3000" dirty="0"/>
              <a:t>values?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8, 12, 10, 13, 9, 20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52" y="0"/>
            <a:ext cx="9601200" cy="14859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000" b="1" dirty="0" smtClean="0"/>
                  <a:t>Mean: </a:t>
                </a:r>
                <a:r>
                  <a:rPr lang="en-US" sz="3000" dirty="0"/>
                  <a:t>72/6=12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Variance: </a:t>
                </a:r>
                <a:r>
                  <a:rPr lang="en-US" sz="3000" b="1" dirty="0" smtClean="0"/>
                  <a:t/>
                </a:r>
                <a:br>
                  <a:rPr lang="en-US" sz="30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3000" b="1" i="1" dirty="0" smtClean="0"/>
              </a:p>
              <a:p>
                <a:pPr marL="0" indent="0">
                  <a:buNone/>
                </a:pPr>
                <a:endParaRPr lang="en-US" sz="3000" b="1" i="1" dirty="0" smtClean="0"/>
              </a:p>
              <a:p>
                <a:pPr marL="0" indent="0">
                  <a:buNone/>
                </a:pPr>
                <a:r>
                  <a:rPr lang="en-US" sz="3500" b="1" i="1" dirty="0" smtClean="0"/>
                  <a:t>Variance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𝟔𝟒</m:t>
                        </m:r>
                      </m:num>
                      <m:den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𝟗𝟒</m:t>
                        </m:r>
                      </m:num>
                      <m:den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𝟔𝟔𝟔𝟔𝟔𝟔𝟔𝟔𝟔𝟔𝟔𝟔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500" dirty="0"/>
              </a:p>
              <a:p>
                <a:pPr marL="0" indent="0">
                  <a:buNone/>
                </a:pPr>
                <a:endParaRPr lang="en-US" sz="3500" dirty="0"/>
              </a:p>
              <a:p>
                <a:pPr marL="0" indent="0">
                  <a:buNone/>
                </a:pPr>
                <a:endParaRPr lang="en-US" sz="3500" b="1" dirty="0" smtClean="0"/>
              </a:p>
              <a:p>
                <a:pPr marL="0" indent="0">
                  <a:buNone/>
                </a:pPr>
                <a:r>
                  <a:rPr lang="en-US" sz="3500" b="1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𝟔𝟔𝟔𝟔𝟔</m:t>
                        </m:r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rad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𝟗𝟓𝟖𝟏𝟏𝟒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  <a:blipFill rotWithShape="0">
                <a:blip r:embed="rId2"/>
                <a:stretch>
                  <a:fillRect l="-1271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76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16550</TotalTime>
  <Words>225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Franklin Gothic Book</vt:lpstr>
      <vt:lpstr>Wingdings</vt:lpstr>
      <vt:lpstr>Crop</vt:lpstr>
      <vt:lpstr>Pre-Calc &amp; trig</vt:lpstr>
      <vt:lpstr>Bell Work</vt:lpstr>
      <vt:lpstr>From Last Time</vt:lpstr>
      <vt:lpstr>11.7 Standard Deviation</vt:lpstr>
      <vt:lpstr>PowerPoint Presentation</vt:lpstr>
      <vt:lpstr>Formulas</vt:lpstr>
      <vt:lpstr>Steps to finding Variance/Standard Deviation </vt:lpstr>
      <vt:lpstr>Example: </vt:lpstr>
      <vt:lpstr>Solution</vt:lpstr>
      <vt:lpstr>Compare the data:</vt:lpstr>
      <vt:lpstr>What does this all mean?!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286</cp:revision>
  <cp:lastPrinted>2018-03-22T19:21:45Z</cp:lastPrinted>
  <dcterms:created xsi:type="dcterms:W3CDTF">2017-08-31T14:11:29Z</dcterms:created>
  <dcterms:modified xsi:type="dcterms:W3CDTF">2018-04-05T13:23:13Z</dcterms:modified>
</cp:coreProperties>
</file>