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handoutMasterIdLst>
    <p:handoutMasterId r:id="rId7"/>
  </p:handoutMasterIdLst>
  <p:sldIdLst>
    <p:sldId id="263" r:id="rId2"/>
    <p:sldId id="288" r:id="rId3"/>
    <p:sldId id="286" r:id="rId4"/>
    <p:sldId id="285" r:id="rId5"/>
    <p:sldId id="284" r:id="rId6"/>
  </p:sldIdLst>
  <p:sldSz cx="12192000" cy="68580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63" autoAdjust="0"/>
    <p:restoredTop sz="94660"/>
  </p:normalViewPr>
  <p:slideViewPr>
    <p:cSldViewPr snapToGrid="0">
      <p:cViewPr varScale="1">
        <p:scale>
          <a:sx n="58" d="100"/>
          <a:sy n="58" d="100"/>
        </p:scale>
        <p:origin x="52" y="41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2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FAC4242D-6570-4D26-878C-5DE8AD62D39F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58128AE3-49DD-490B-9D73-9CA464A9B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3291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Pre-</a:t>
            </a:r>
            <a:r>
              <a:rPr lang="en-US" dirty="0" err="1"/>
              <a:t>Calc</a:t>
            </a:r>
            <a:r>
              <a:rPr lang="en-US" dirty="0"/>
              <a:t> &amp; trig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Day </a:t>
            </a:r>
            <a:r>
              <a:rPr lang="en-US" smtClean="0"/>
              <a:t>69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505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Last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b="1" dirty="0" smtClean="0"/>
              <a:t>6.6   page </a:t>
            </a:r>
            <a:r>
              <a:rPr lang="en-US" sz="4000" b="1" dirty="0"/>
              <a:t>401 #1-13, 15-35 (odd), </a:t>
            </a:r>
            <a:r>
              <a:rPr lang="en-US" sz="4000" b="1" dirty="0" smtClean="0"/>
              <a:t>36-38</a:t>
            </a:r>
          </a:p>
          <a:p>
            <a:pPr marL="0" indent="0">
              <a:buNone/>
            </a:pPr>
            <a:endParaRPr lang="en-US" sz="4000" b="1" dirty="0"/>
          </a:p>
          <a:p>
            <a:pPr marL="0" indent="0">
              <a:buNone/>
            </a:pPr>
            <a:endParaRPr lang="en-US" sz="4000" b="1" dirty="0" smtClean="0"/>
          </a:p>
          <a:p>
            <a:pPr marL="0" indent="0">
              <a:buNone/>
            </a:pPr>
            <a:r>
              <a:rPr lang="en-US" sz="4000" b="1" dirty="0" smtClean="0"/>
              <a:t>6.7  </a:t>
            </a:r>
            <a:r>
              <a:rPr lang="en-US" sz="4000" b="1" dirty="0"/>
              <a:t>page 409 #9-21 (odd), 37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335403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800099"/>
            <a:ext cx="10820400" cy="1485900"/>
          </a:xfrm>
        </p:spPr>
        <p:txBody>
          <a:bodyPr>
            <a:normAutofit/>
          </a:bodyPr>
          <a:lstStyle/>
          <a:p>
            <a:r>
              <a:rPr lang="en-US" dirty="0" smtClean="0"/>
              <a:t>Quiz: 	   #</a:t>
            </a:r>
            <a:r>
              <a:rPr lang="en-US" dirty="0" smtClean="0"/>
              <a:t>1-2 </a:t>
            </a:r>
            <a:r>
              <a:rPr lang="en-US" dirty="0" err="1" smtClean="0"/>
              <a:t>Simplfy</a:t>
            </a:r>
            <a:r>
              <a:rPr lang="en-US" dirty="0" smtClean="0"/>
              <a:t> [L2]	</a:t>
            </a:r>
            <a:br>
              <a:rPr lang="en-US" dirty="0" smtClean="0"/>
            </a:br>
            <a:r>
              <a:rPr lang="en-US" dirty="0" smtClean="0"/>
              <a:t>	   	 </a:t>
            </a:r>
            <a:r>
              <a:rPr lang="en-US" dirty="0" smtClean="0"/>
              <a:t>  </a:t>
            </a:r>
            <a:r>
              <a:rPr lang="en-US" dirty="0" smtClean="0"/>
              <a:t>#3-4 Solve   </a:t>
            </a:r>
            <a:r>
              <a:rPr lang="en-US" dirty="0" smtClean="0"/>
              <a:t> [</a:t>
            </a:r>
            <a:r>
              <a:rPr lang="en-US" dirty="0" smtClean="0"/>
              <a:t>L3</a:t>
            </a:r>
            <a:r>
              <a:rPr lang="en-US" dirty="0" smtClean="0"/>
              <a:t>]	</a:t>
            </a:r>
            <a:r>
              <a:rPr lang="en-US" dirty="0" smtClean="0"/>
              <a:t>	#5 Solve[L4]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71600" y="2285999"/>
                <a:ext cx="10820400" cy="4572001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35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500" b="0" i="1" smtClean="0">
                            <a:latin typeface="Cambria Math" panose="02040503050406030204" pitchFamily="18" charset="0"/>
                          </a:rPr>
                          <m:t>1.)   </m:t>
                        </m:r>
                        <m:r>
                          <a:rPr lang="en-US" sz="3500" i="1">
                            <a:latin typeface="Cambria Math" panose="02040503050406030204" pitchFamily="18" charset="0"/>
                          </a:rPr>
                          <m:t>256</m:t>
                        </m:r>
                      </m:e>
                      <m:sup>
                        <m:r>
                          <a:rPr lang="en-US" sz="3500" i="1">
                            <a:latin typeface="Cambria Math" panose="02040503050406030204" pitchFamily="18" charset="0"/>
                          </a:rPr>
                          <m:t>− </m:t>
                        </m:r>
                        <m:f>
                          <m:fPr>
                            <m:ctrlPr>
                              <a:rPr lang="en-US" sz="35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5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sz="35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sz="3500" dirty="0" smtClean="0"/>
                  <a:t>			</a:t>
                </a:r>
                <a14:m>
                  <m:oMath xmlns:m="http://schemas.openxmlformats.org/officeDocument/2006/math">
                    <m:r>
                      <a:rPr lang="en-US" sz="3500" b="0" i="0" smtClean="0">
                        <a:latin typeface="Cambria Math" panose="02040503050406030204" pitchFamily="18" charset="0"/>
                      </a:rPr>
                      <m:t>         2.)   </m:t>
                    </m:r>
                    <m:sSup>
                      <m:sSupPr>
                        <m:ctrlPr>
                          <a:rPr lang="en-US" sz="35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500" i="1">
                            <a:latin typeface="Cambria Math" panose="02040503050406030204" pitchFamily="18" charset="0"/>
                          </a:rPr>
                          <m:t>(8</m:t>
                        </m:r>
                        <m:sSup>
                          <m:sSupPr>
                            <m:ctrlPr>
                              <a:rPr lang="en-US" sz="35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5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3500" i="1">
                                <a:latin typeface="Cambria Math" panose="02040503050406030204" pitchFamily="18" charset="0"/>
                              </a:rPr>
                              <m:t>−3</m:t>
                            </m:r>
                          </m:sup>
                        </m:sSup>
                        <m:r>
                          <a:rPr lang="en-US" sz="35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f>
                          <m:fPr>
                            <m:ctrlPr>
                              <a:rPr lang="en-US" sz="35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5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sz="35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sup>
                    </m:sSup>
                  </m:oMath>
                </a14:m>
                <a:endParaRPr lang="en-US" sz="3500" dirty="0" smtClean="0"/>
              </a:p>
              <a:p>
                <a:pPr marL="0" indent="0">
                  <a:buNone/>
                </a:pPr>
                <a:r>
                  <a:rPr lang="en-US" sz="3500" dirty="0" smtClean="0"/>
                  <a:t/>
                </a:r>
                <a:br>
                  <a:rPr lang="en-US" sz="3500" dirty="0" smtClean="0"/>
                </a:br>
                <a:endParaRPr lang="en-US" sz="35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500" b="0" i="1" smtClean="0">
                          <a:latin typeface="Cambria Math" panose="02040503050406030204" pitchFamily="18" charset="0"/>
                        </a:rPr>
                        <m:t>3.)  </m:t>
                      </m:r>
                      <m:rad>
                        <m:radPr>
                          <m:ctrlPr>
                            <a:rPr lang="en-US" sz="3500" i="1">
                              <a:latin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a:rPr lang="en-US" sz="3500" i="1">
                              <a:latin typeface="Cambria Math" panose="02040503050406030204" pitchFamily="18" charset="0"/>
                            </a:rPr>
                            <m:t>2</m:t>
                          </m:r>
                        </m:deg>
                        <m:e>
                          <m:r>
                            <a:rPr lang="en-US" sz="3500" i="1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sz="35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3500" i="1">
                              <a:latin typeface="Cambria Math" panose="02040503050406030204" pitchFamily="18" charset="0"/>
                            </a:rPr>
                            <m:t>−7</m:t>
                          </m:r>
                        </m:e>
                      </m:rad>
                      <m:r>
                        <a:rPr lang="en-US" sz="3500" i="1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sz="35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500" i="1">
                          <a:latin typeface="Cambria Math" panose="02040503050406030204" pitchFamily="18" charset="0"/>
                        </a:rPr>
                        <m:t>5    </m:t>
                      </m:r>
                      <m:r>
                        <a:rPr lang="en-US" sz="3500" b="0" i="1" smtClean="0">
                          <a:latin typeface="Cambria Math" panose="02040503050406030204" pitchFamily="18" charset="0"/>
                        </a:rPr>
                        <m:t>           4.)  </m:t>
                      </m:r>
                      <m:rad>
                        <m:radPr>
                          <m:ctrlPr>
                            <a:rPr lang="en-US" sz="3500" i="1">
                              <a:latin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a:rPr lang="en-US" sz="3500" i="1">
                              <a:latin typeface="Cambria Math" panose="02040503050406030204" pitchFamily="18" charset="0"/>
                            </a:rPr>
                            <m:t>3</m:t>
                          </m:r>
                        </m:deg>
                        <m:e>
                          <m:r>
                            <a:rPr lang="en-US" sz="35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3500" i="1">
                              <a:latin typeface="Cambria Math" panose="02040503050406030204" pitchFamily="18" charset="0"/>
                            </a:rPr>
                            <m:t>+4</m:t>
                          </m:r>
                        </m:e>
                      </m:rad>
                      <m:r>
                        <a:rPr lang="en-US" sz="3500" i="1">
                          <a:latin typeface="Cambria Math" panose="02040503050406030204" pitchFamily="18" charset="0"/>
                        </a:rPr>
                        <m:t>−</m:t>
                      </m:r>
                      <m:rad>
                        <m:radPr>
                          <m:ctrlPr>
                            <a:rPr lang="en-US" sz="3500" i="1">
                              <a:latin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a:rPr lang="en-US" sz="3500" i="1">
                              <a:latin typeface="Cambria Math" panose="02040503050406030204" pitchFamily="18" charset="0"/>
                            </a:rPr>
                            <m:t>3</m:t>
                          </m:r>
                        </m:deg>
                        <m:e>
                          <m:r>
                            <a:rPr lang="en-US" sz="35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35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3500" i="1">
                              <a:latin typeface="Cambria Math" panose="02040503050406030204" pitchFamily="18" charset="0"/>
                            </a:rPr>
                            <m:t>−5</m:t>
                          </m:r>
                        </m:e>
                      </m:rad>
                      <m:r>
                        <a:rPr lang="en-US" sz="350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3500" dirty="0"/>
              </a:p>
              <a:p>
                <a:pPr marL="0" indent="0">
                  <a:buNone/>
                </a:pPr>
                <a:r>
                  <a:rPr lang="en-US" sz="3500" b="0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sz="3500" b="0" i="1" dirty="0" smtClean="0">
                    <a:latin typeface="Cambria Math" panose="02040503050406030204" pitchFamily="18" charset="0"/>
                  </a:rPr>
                </a:br>
                <a:r>
                  <a:rPr lang="en-US" sz="3500" b="0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sz="3500" b="0" i="1" dirty="0" smtClean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500" b="0" i="1" smtClean="0">
                          <a:latin typeface="Cambria Math" panose="02040503050406030204" pitchFamily="18" charset="0"/>
                        </a:rPr>
                        <m:t>5.)  </m:t>
                      </m:r>
                      <m:rad>
                        <m:radPr>
                          <m:degHide m:val="on"/>
                          <m:ctrlPr>
                            <a:rPr lang="en-US" sz="35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35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35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3500" i="1">
                              <a:latin typeface="Cambria Math" panose="02040503050406030204" pitchFamily="18" charset="0"/>
                            </a:rPr>
                            <m:t>+6</m:t>
                          </m:r>
                        </m:e>
                      </m:rad>
                      <m:r>
                        <a:rPr lang="en-US" sz="3500" i="1">
                          <a:latin typeface="Cambria Math" panose="02040503050406030204" pitchFamily="18" charset="0"/>
                        </a:rPr>
                        <m:t>−</m:t>
                      </m:r>
                      <m:rad>
                        <m:radPr>
                          <m:degHide m:val="on"/>
                          <m:ctrlPr>
                            <a:rPr lang="en-US" sz="35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35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3500" i="1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rad>
                      <m:r>
                        <a:rPr lang="en-US" sz="35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sz="35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2285999"/>
                <a:ext cx="10820400" cy="4572001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3021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Assignment (do what you need)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2171700"/>
            <a:ext cx="9601200" cy="3581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dirty="0"/>
              <a:t>p</a:t>
            </a:r>
            <a:r>
              <a:rPr lang="en-US" sz="3000" dirty="0" smtClean="0"/>
              <a:t>age 423 #5–70</a:t>
            </a:r>
            <a:endParaRPr lang="en-US" sz="3000" dirty="0"/>
          </a:p>
          <a:p>
            <a:pPr marL="0" indent="0">
              <a:buNone/>
            </a:pPr>
            <a:r>
              <a:rPr lang="en-US" sz="3000" dirty="0" smtClean="0"/>
              <a:t>page 427 #1–36  </a:t>
            </a:r>
            <a:endParaRPr lang="en-US" sz="30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524000" y="501015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What do we need to go over before </a:t>
            </a:r>
            <a:r>
              <a:rPr lang="en-US" smtClean="0"/>
              <a:t>the test?!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5137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Things to Study for the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993691"/>
            <a:ext cx="9601200" cy="44970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dirty="0" smtClean="0"/>
              <a:t>Rewrite from exponential to radical form and solve</a:t>
            </a:r>
          </a:p>
          <a:p>
            <a:pPr marL="0" indent="0">
              <a:buNone/>
            </a:pPr>
            <a:r>
              <a:rPr lang="en-US" sz="3000" dirty="0" smtClean="0"/>
              <a:t>Simplify (power of power, radicals, division)</a:t>
            </a:r>
          </a:p>
          <a:p>
            <a:pPr marL="0" indent="0">
              <a:buNone/>
            </a:pPr>
            <a:r>
              <a:rPr lang="en-US" sz="3000" dirty="0" smtClean="0"/>
              <a:t>Simplify f(x) and g(x) operations and find domain</a:t>
            </a:r>
          </a:p>
          <a:p>
            <a:pPr marL="0" indent="0">
              <a:buNone/>
            </a:pPr>
            <a:r>
              <a:rPr lang="en-US" sz="3000" dirty="0" smtClean="0"/>
              <a:t>Verify inverses</a:t>
            </a:r>
          </a:p>
          <a:p>
            <a:pPr marL="0" indent="0">
              <a:buNone/>
            </a:pPr>
            <a:r>
              <a:rPr lang="en-US" sz="3000" dirty="0" smtClean="0"/>
              <a:t>Solve (check for extraneous solutions when needed)</a:t>
            </a:r>
          </a:p>
          <a:p>
            <a:pPr marL="0" indent="0">
              <a:buNone/>
            </a:pPr>
            <a:r>
              <a:rPr lang="en-US" sz="3000" dirty="0" smtClean="0"/>
              <a:t>Solve using information from story problems</a:t>
            </a:r>
          </a:p>
          <a:p>
            <a:pPr marL="0" indent="0">
              <a:buNone/>
            </a:pPr>
            <a:endParaRPr lang="en-US" sz="3000" dirty="0" smtClean="0"/>
          </a:p>
          <a:p>
            <a:pPr marL="0" indent="0">
              <a:buNone/>
            </a:pP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777847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16530</TotalTime>
  <Words>108</Words>
  <Application>Microsoft Office PowerPoint</Application>
  <PresentationFormat>Widescreen</PresentationFormat>
  <Paragraphs>23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</vt:lpstr>
      <vt:lpstr>Cambria Math</vt:lpstr>
      <vt:lpstr>Franklin Gothic Book</vt:lpstr>
      <vt:lpstr>Crop</vt:lpstr>
      <vt:lpstr>Pre-Calc &amp; trig</vt:lpstr>
      <vt:lpstr>From Last Time</vt:lpstr>
      <vt:lpstr>Quiz:     #1-2 Simplfy [L2]          #3-4 Solve    [L3]  #5 Solve[L4]</vt:lpstr>
      <vt:lpstr>Review Assignment (do what you need)</vt:lpstr>
      <vt:lpstr>Things to Study for the Test</vt:lpstr>
    </vt:vector>
  </TitlesOfParts>
  <Company>OPS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Bell Work</dc:title>
  <dc:creator>Charles Cuddy</dc:creator>
  <cp:lastModifiedBy>Charles Cuddy</cp:lastModifiedBy>
  <cp:revision>295</cp:revision>
  <cp:lastPrinted>2018-03-22T19:21:45Z</cp:lastPrinted>
  <dcterms:created xsi:type="dcterms:W3CDTF">2017-08-31T14:11:29Z</dcterms:created>
  <dcterms:modified xsi:type="dcterms:W3CDTF">2018-04-11T14:11:28Z</dcterms:modified>
</cp:coreProperties>
</file>