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321" r:id="rId3"/>
    <p:sldId id="256" r:id="rId4"/>
    <p:sldId id="288" r:id="rId5"/>
    <p:sldId id="299" r:id="rId6"/>
    <p:sldId id="322" r:id="rId7"/>
    <p:sldId id="316" r:id="rId8"/>
    <p:sldId id="323" r:id="rId9"/>
    <p:sldId id="324" r:id="rId10"/>
    <p:sldId id="325" r:id="rId11"/>
    <p:sldId id="326" r:id="rId12"/>
    <p:sldId id="327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1378"/>
            <a:ext cx="9182559" cy="1822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dirty="0" smtClean="0"/>
              <a:t>Evaluate the following limit. </a:t>
            </a:r>
            <a:endParaRPr lang="en-US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61992" y="2720946"/>
                <a:ext cx="3503203" cy="1068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→4</m:t>
                              </m:r>
                            </m:lim>
                          </m:limLow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992" y="2720946"/>
                <a:ext cx="3503203" cy="10684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2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/>
              <a:t>Example: </a:t>
            </a:r>
            <a:r>
              <a:rPr lang="en-US" dirty="0"/>
              <a:t/>
            </a:r>
            <a:br>
              <a:rPr lang="en-US" dirty="0"/>
            </a:br>
            <a:r>
              <a:rPr lang="en-US" sz="3800" i="1" dirty="0"/>
              <a:t>Find the derivative and use it to identify the slope of the tangent through the given point. 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398426"/>
                <a:ext cx="9601200" cy="24046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    (2, 0) </m:t>
                      </m:r>
                    </m:oMath>
                  </m:oMathPara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398426"/>
                <a:ext cx="9601200" cy="240467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0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36491" y="0"/>
                <a:ext cx="9601200" cy="86943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u="sng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u="sng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u="sng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u="sng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u="sng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u="sng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     (2, 0)</m:t>
                      </m:r>
                    </m:oMath>
                  </m:oMathPara>
                </a14:m>
                <a:endParaRPr lang="en-US" u="sng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36491" y="0"/>
                <a:ext cx="9601200" cy="86943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4379" y="1026827"/>
                <a:ext cx="10628027" cy="562880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9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9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sz="39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[3</m:t>
                              </m:r>
                              <m:d>
                                <m:dPr>
                                  <m:endChr m:val="]"/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sSup>
                                    <m:sSup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  <m:d>
                                    <m:d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−(3</m:t>
                              </m:r>
                              <m:sSup>
                                <m:sSup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r>
                                <a:rPr lang="en-US" sz="39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9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sz="3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39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9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sz="3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3900" dirty="0"/>
              </a:p>
              <a:p>
                <a:endParaRPr lang="en-US" sz="3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39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9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sz="3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3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−6)</m:t>
                          </m:r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3900" dirty="0"/>
              </a:p>
              <a:p>
                <a:endParaRPr lang="en-US" sz="3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9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39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9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sz="390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900" i="1">
                          <a:latin typeface="Cambria Math" panose="02040503050406030204" pitchFamily="18" charset="0"/>
                        </a:rPr>
                        <m:t>−6     =       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900" b="1" i="1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4379" y="1026827"/>
                <a:ext cx="10628027" cy="56288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1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i="1" dirty="0" smtClean="0"/>
              <a:t>Since the </a:t>
            </a:r>
            <a:r>
              <a:rPr lang="en-US" sz="3000" i="1" dirty="0"/>
              <a:t>derivative is </a:t>
            </a:r>
            <a:r>
              <a:rPr lang="en-US" sz="3000" i="1" dirty="0" smtClean="0"/>
              <a:t>6x-6</a:t>
            </a:r>
            <a:r>
              <a:rPr lang="en-US" sz="3000" dirty="0" smtClean="0"/>
              <a:t>… </a:t>
            </a:r>
          </a:p>
          <a:p>
            <a:pPr marL="0" indent="0">
              <a:buNone/>
            </a:pPr>
            <a:r>
              <a:rPr lang="en-US" sz="3000" i="1" dirty="0" smtClean="0"/>
              <a:t>Therefore the </a:t>
            </a:r>
            <a:r>
              <a:rPr lang="en-US" sz="3000" i="1" dirty="0"/>
              <a:t>slope of the tangent through (2,0) is at f’(2)=</a:t>
            </a:r>
            <a:r>
              <a:rPr lang="en-US" sz="3000" i="1" dirty="0" smtClean="0"/>
              <a:t>6(2) – 6 …</a:t>
            </a:r>
          </a:p>
          <a:p>
            <a:pPr marL="0" indent="0">
              <a:buNone/>
            </a:pPr>
            <a:r>
              <a:rPr lang="en-US" sz="3000" i="1" dirty="0"/>
              <a:t>f</a:t>
            </a:r>
            <a:r>
              <a:rPr lang="en-US" sz="3000" i="1" dirty="0" smtClean="0"/>
              <a:t>’(2) = 6</a:t>
            </a: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Graph to see.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299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Page 868 #5, 7, 9, 11, 49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Page </a:t>
            </a:r>
            <a:r>
              <a:rPr lang="en-US" sz="3200" b="1" smtClean="0"/>
              <a:t>878 #5, 6, 9, 10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2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Page </a:t>
            </a:r>
            <a:r>
              <a:rPr lang="en-US" sz="3200" b="1" dirty="0"/>
              <a:t>858 #5, 7, 9, 13, 29, 30, 31, 33, 49, 53, 61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2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561"/>
          </a:xfrm>
        </p:spPr>
        <p:txBody>
          <a:bodyPr>
            <a:normAutofit/>
          </a:bodyPr>
          <a:lstStyle/>
          <a:p>
            <a:r>
              <a:rPr lang="en-US" b="1" u="sng" dirty="0"/>
              <a:t>12.2 Techniques for Evaluating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3292"/>
            <a:ext cx="9601200" cy="859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Objective</a:t>
            </a:r>
            <a:r>
              <a:rPr lang="en-US" sz="3600" dirty="0"/>
              <a:t>: Evaluate one-sided limits</a:t>
            </a:r>
            <a:endParaRPr lang="en-US" sz="3300" dirty="0"/>
          </a:p>
        </p:txBody>
      </p:sp>
      <p:sp>
        <p:nvSpPr>
          <p:cNvPr id="4" name="Rectangle 3"/>
          <p:cNvSpPr/>
          <p:nvPr/>
        </p:nvSpPr>
        <p:spPr>
          <a:xfrm>
            <a:off x="1371600" y="3342089"/>
            <a:ext cx="889666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u="sng" dirty="0">
                <a:latin typeface="+mj-lt"/>
                <a:ea typeface="Times New Roman" panose="02020603050405020304" pitchFamily="18" charset="0"/>
              </a:rPr>
              <a:t>12.3 The Tangent Line Problem</a:t>
            </a:r>
            <a:endParaRPr lang="en-US" sz="4400" b="1" dirty="0">
              <a:latin typeface="+mj-lt"/>
              <a:ea typeface="Times New Roman" panose="02020603050405020304" pitchFamily="18" charset="0"/>
            </a:endParaRPr>
          </a:p>
          <a:p>
            <a:endParaRPr lang="en-US" sz="3600" b="1" dirty="0" smtClean="0">
              <a:latin typeface="+mj-lt"/>
              <a:ea typeface="Times New Roman" panose="02020603050405020304" pitchFamily="18" charset="0"/>
            </a:endParaRPr>
          </a:p>
          <a:p>
            <a:r>
              <a:rPr lang="en-US" sz="3600" b="1" dirty="0" smtClean="0">
                <a:latin typeface="+mj-lt"/>
                <a:ea typeface="Times New Roman" panose="02020603050405020304" pitchFamily="18" charset="0"/>
              </a:rPr>
              <a:t>Objective</a:t>
            </a:r>
            <a:r>
              <a:rPr lang="en-US" sz="3600" dirty="0">
                <a:latin typeface="+mj-lt"/>
                <a:ea typeface="Times New Roman" panose="02020603050405020304" pitchFamily="18" charset="0"/>
              </a:rPr>
              <a:t>: Find Derivatives of functions and find slopes of graphs. 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Remember… Definition of Limit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6590" y="1772182"/>
                <a:ext cx="9601200" cy="432412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400" dirty="0" smtClean="0"/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becomes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arbitrarily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close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unique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3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𝑎𝑝𝑝𝑟𝑜𝑎𝑐h𝑒𝑠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𝑒𝑖𝑡h𝑒𝑟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𝑠𝑖𝑑𝑒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approaches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400" dirty="0" smtClean="0"/>
              </a:p>
              <a:p>
                <a:pPr marL="0" indent="0">
                  <a:buNone/>
                </a:pPr>
                <a:r>
                  <a:rPr lang="en-US" sz="3400" dirty="0"/>
                  <a:t/>
                </a:r>
                <a:br>
                  <a:rPr lang="en-US" sz="34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6590" y="1772182"/>
                <a:ext cx="9601200" cy="43241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12.2 Techniques for Evaluating Limits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3605134" cy="35814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3605134" cy="35814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02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301397" cy="79822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1: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528" y="3117954"/>
            <a:ext cx="6071016" cy="2749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/>
              <a:t> x   |</a:t>
            </a:r>
            <a:r>
              <a:rPr lang="en-US" sz="3200" u="sng" dirty="0" smtClean="0"/>
              <a:t>  3	2	1	0.5	 0.25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b="1" dirty="0" smtClean="0"/>
              <a:t>f(x</a:t>
            </a:r>
            <a:r>
              <a:rPr lang="en-US" sz="3200" b="1" dirty="0"/>
              <a:t>) </a:t>
            </a:r>
            <a:r>
              <a:rPr lang="en-US" sz="3200" b="1" dirty="0" smtClean="0"/>
              <a:t>|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19528" y="1535424"/>
                <a:ext cx="2300566" cy="1261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|5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28" y="1535424"/>
                <a:ext cx="2300566" cy="12613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6493239" y="3117954"/>
            <a:ext cx="6071016" cy="2749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3200" b="1" u="sng" dirty="0" smtClean="0"/>
              <a:t> x   |</a:t>
            </a:r>
            <a:r>
              <a:rPr lang="en-US" sz="3200" u="sng" dirty="0" smtClean="0"/>
              <a:t>  -3	-2	-1	-0.5	 -0.25</a:t>
            </a:r>
            <a:endParaRPr lang="en-US" sz="3200" dirty="0" smtClean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3200" b="1" dirty="0" smtClean="0"/>
              <a:t>f(x) |</a:t>
            </a:r>
            <a:endParaRPr lang="en-US" sz="3200" dirty="0" smtClean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 smtClean="0"/>
              <a:t>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790544" y="1484026"/>
                <a:ext cx="2353465" cy="1303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|5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544" y="1484026"/>
                <a:ext cx="2353465" cy="13032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0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301397" cy="79822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1: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528" y="3117954"/>
            <a:ext cx="6071016" cy="13032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u="sng" dirty="0" smtClean="0"/>
              <a:t> x   |</a:t>
            </a:r>
            <a:r>
              <a:rPr lang="en-US" sz="3200" u="sng" dirty="0" smtClean="0"/>
              <a:t>  3	2	1	0.5	 0.25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b="1" dirty="0" smtClean="0"/>
              <a:t>f(x</a:t>
            </a:r>
            <a:r>
              <a:rPr lang="en-US" sz="3200" b="1" dirty="0"/>
              <a:t>) </a:t>
            </a:r>
            <a:r>
              <a:rPr lang="en-US" sz="3200" b="1" dirty="0" smtClean="0"/>
              <a:t>| 5	5	5	 5         5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19528" y="1535424"/>
                <a:ext cx="2300566" cy="1261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|5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28" y="1535424"/>
                <a:ext cx="2300566" cy="12613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6493239" y="3117954"/>
            <a:ext cx="5698761" cy="2749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3200" b="1" u="sng" dirty="0" smtClean="0"/>
              <a:t> x   |</a:t>
            </a:r>
            <a:r>
              <a:rPr lang="en-US" sz="3200" u="sng" dirty="0" smtClean="0"/>
              <a:t>  </a:t>
            </a:r>
            <a:r>
              <a:rPr lang="en-US" sz="3200" u="sng" dirty="0"/>
              <a:t>-</a:t>
            </a:r>
            <a:r>
              <a:rPr lang="en-US" sz="3200" u="sng" dirty="0" smtClean="0"/>
              <a:t>3	-2	-1	-0.5	-0.25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b="1" dirty="0" smtClean="0"/>
              <a:t>f(x) | -5	-5</a:t>
            </a:r>
            <a:r>
              <a:rPr lang="en-US" sz="3200" b="1" dirty="0"/>
              <a:t>	</a:t>
            </a:r>
            <a:r>
              <a:rPr lang="en-US" sz="3200" b="1" dirty="0" smtClean="0"/>
              <a:t>-5</a:t>
            </a:r>
            <a:r>
              <a:rPr lang="en-US" sz="3200" b="1" dirty="0"/>
              <a:t>	 </a:t>
            </a:r>
            <a:r>
              <a:rPr lang="en-US" sz="3200" b="1" dirty="0" smtClean="0"/>
              <a:t>-5        -5</a:t>
            </a:r>
            <a:endParaRPr lang="en-US" sz="3200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3200" dirty="0" smtClean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 smtClean="0"/>
              <a:t>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790544" y="1484026"/>
                <a:ext cx="2353465" cy="1303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|5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544" y="1484026"/>
                <a:ext cx="2353465" cy="13032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19528" y="4742419"/>
                <a:ext cx="3252365" cy="1261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|5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28" y="4742419"/>
                <a:ext cx="3252365" cy="12613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790544" y="4751882"/>
                <a:ext cx="3635482" cy="1261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|5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=−5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544" y="4751882"/>
                <a:ext cx="3635482" cy="12613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4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12.3 The Tangent Line Problem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10425659" cy="3581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b="1" u="sng" dirty="0" smtClean="0"/>
                  <a:t>Definition of Derivative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The derivative of f at x is given by</a:t>
                </a:r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sz="3600" b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600" b="1" dirty="0"/>
                  <a:t>        </a:t>
                </a:r>
                <a:r>
                  <a:rPr lang="en-US" sz="3600" dirty="0"/>
                  <a:t>provided this limit exists.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10425659" cy="3581400"/>
              </a:xfrm>
              <a:blipFill rotWithShape="0">
                <a:blip r:embed="rId2"/>
                <a:stretch>
                  <a:fillRect l="-1754" t="-3571" r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3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3666</TotalTime>
  <Words>185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Cambria Math</vt:lpstr>
      <vt:lpstr>Franklin Gothic Book</vt:lpstr>
      <vt:lpstr>Times New Roman</vt:lpstr>
      <vt:lpstr>Crop</vt:lpstr>
      <vt:lpstr>Bell Work</vt:lpstr>
      <vt:lpstr>From Last Time…</vt:lpstr>
      <vt:lpstr>Pre-calc trig</vt:lpstr>
      <vt:lpstr>12.2 Techniques for Evaluating Limits</vt:lpstr>
      <vt:lpstr>Remember… Definition of Limit </vt:lpstr>
      <vt:lpstr>12.2 Techniques for Evaluating Limits </vt:lpstr>
      <vt:lpstr>Example 1: </vt:lpstr>
      <vt:lpstr>Example 1: </vt:lpstr>
      <vt:lpstr>12.3 The Tangent Line Problem </vt:lpstr>
      <vt:lpstr>Example:  Find the derivative and use it to identify the slope of the tangent through the given point.    </vt:lpstr>
      <vt:lpstr>f(x)=〖3x〗^2-6x      (2, 0)</vt:lpstr>
      <vt:lpstr>Solution</vt:lpstr>
      <vt:lpstr>For next time…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107</cp:revision>
  <dcterms:created xsi:type="dcterms:W3CDTF">2017-08-21T18:28:24Z</dcterms:created>
  <dcterms:modified xsi:type="dcterms:W3CDTF">2018-04-16T20:09:45Z</dcterms:modified>
</cp:coreProperties>
</file>