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9"/>
    <p:restoredTop sz="94639"/>
  </p:normalViewPr>
  <p:slideViewPr>
    <p:cSldViewPr snapToGrid="0" snapToObjects="1">
      <p:cViewPr varScale="1">
        <p:scale>
          <a:sx n="95" d="100"/>
          <a:sy n="95" d="100"/>
        </p:scale>
        <p:origin x="72"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74F93-3CDB-254B-A713-DEBB783BCF51}" type="datetimeFigureOut">
              <a:rPr lang="en-US" smtClean="0"/>
              <a:t>8/29/2018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278A1-B0C2-5D49-950B-461EE49F430A}" type="slidenum">
              <a:rPr lang="en-US" smtClean="0"/>
              <a:t>‹#›</a:t>
            </a:fld>
            <a:endParaRPr lang="en-US"/>
          </a:p>
        </p:txBody>
      </p:sp>
    </p:spTree>
    <p:extLst>
      <p:ext uri="{BB962C8B-B14F-4D97-AF65-F5344CB8AC3E}">
        <p14:creationId xmlns:p14="http://schemas.microsoft.com/office/powerpoint/2010/main" val="118290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pGlZi2SwET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877" y="2655599"/>
            <a:ext cx="9923376" cy="2549281"/>
          </a:xfrm>
        </p:spPr>
      </p:pic>
      <p:sp>
        <p:nvSpPr>
          <p:cNvPr id="5" name="TextBox 4"/>
          <p:cNvSpPr txBox="1"/>
          <p:nvPr/>
        </p:nvSpPr>
        <p:spPr>
          <a:xfrm>
            <a:off x="1371600" y="1516843"/>
            <a:ext cx="7415235" cy="1015663"/>
          </a:xfrm>
          <a:prstGeom prst="rect">
            <a:avLst/>
          </a:prstGeom>
          <a:noFill/>
        </p:spPr>
        <p:txBody>
          <a:bodyPr wrap="none" rtlCol="0">
            <a:spAutoFit/>
          </a:bodyPr>
          <a:lstStyle/>
          <a:p>
            <a:r>
              <a:rPr lang="en-US" sz="3000" dirty="0" smtClean="0"/>
              <a:t>Continue the pattern, given the first 4 steps, </a:t>
            </a:r>
          </a:p>
          <a:p>
            <a:r>
              <a:rPr lang="en-US" sz="3000" dirty="0" smtClean="0"/>
              <a:t>to find the following: </a:t>
            </a:r>
            <a:endParaRPr lang="en-US" sz="3000" dirty="0"/>
          </a:p>
        </p:txBody>
      </p:sp>
      <p:sp>
        <p:nvSpPr>
          <p:cNvPr id="6" name="TextBox 5"/>
          <p:cNvSpPr txBox="1"/>
          <p:nvPr/>
        </p:nvSpPr>
        <p:spPr>
          <a:xfrm>
            <a:off x="1916722" y="5451065"/>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916722" y="6005063"/>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p:spTree>
    <p:extLst>
      <p:ext uri="{BB962C8B-B14F-4D97-AF65-F5344CB8AC3E}">
        <p14:creationId xmlns:p14="http://schemas.microsoft.com/office/powerpoint/2010/main" val="176405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384" y="58847"/>
            <a:ext cx="11405616" cy="6555641"/>
          </a:xfrm>
          <a:prstGeom prst="rect">
            <a:avLst/>
          </a:prstGeom>
        </p:spPr>
        <p:txBody>
          <a:bodyPr wrap="square">
            <a:spAutoFit/>
          </a:bodyPr>
          <a:lstStyle/>
          <a:p>
            <a:r>
              <a:rPr lang="en-US" sz="3000" b="1" u="sng" dirty="0" smtClean="0">
                <a:latin typeface="Times New Roman" charset="0"/>
                <a:ea typeface="Times New Roman" charset="0"/>
              </a:rPr>
              <a:t>Pre-</a:t>
            </a:r>
            <a:r>
              <a:rPr lang="en-US" sz="3000" b="1" u="sng" dirty="0" err="1" smtClean="0">
                <a:latin typeface="Times New Roman" charset="0"/>
                <a:ea typeface="Times New Roman" charset="0"/>
              </a:rPr>
              <a:t>Calc</a:t>
            </a:r>
            <a:r>
              <a:rPr lang="en-US" sz="3000" b="1" u="sng" dirty="0" smtClean="0">
                <a:latin typeface="Times New Roman" charset="0"/>
                <a:ea typeface="Times New Roman" charset="0"/>
              </a:rPr>
              <a:t> Trig Standards</a:t>
            </a:r>
          </a:p>
          <a:p>
            <a:endParaRPr lang="en-US" sz="3000" dirty="0">
              <a:latin typeface="Times New Roman" charset="0"/>
              <a:ea typeface="Times New Roman" charset="0"/>
            </a:endParaRPr>
          </a:p>
          <a:p>
            <a:r>
              <a:rPr lang="en-US" sz="2400" i="1" u="sng" dirty="0"/>
              <a:t>Semester 1</a:t>
            </a:r>
            <a:r>
              <a:rPr lang="en-US" sz="2400" i="1" dirty="0"/>
              <a:t> </a:t>
            </a:r>
            <a:endParaRPr lang="en-US" sz="2400" dirty="0"/>
          </a:p>
          <a:p>
            <a:r>
              <a:rPr lang="en-US" sz="2400" dirty="0"/>
              <a:t>Functions and Graphs from a Calculus Perspective			Chapter 1	</a:t>
            </a:r>
            <a:br>
              <a:rPr lang="en-US" sz="2400" dirty="0"/>
            </a:br>
            <a:r>
              <a:rPr lang="en-US" sz="2400" dirty="0"/>
              <a:t>Power, Polynomials, &amp; Rational Functions 				</a:t>
            </a:r>
            <a:r>
              <a:rPr lang="en-US" sz="2400" dirty="0" smtClean="0"/>
              <a:t>		Chapter </a:t>
            </a:r>
            <a:r>
              <a:rPr lang="en-US" sz="2400" dirty="0"/>
              <a:t>2</a:t>
            </a:r>
            <a:br>
              <a:rPr lang="en-US" sz="2400" dirty="0"/>
            </a:br>
            <a:r>
              <a:rPr lang="en-US" sz="2400" dirty="0"/>
              <a:t>Exponential &amp; Logarithmic Functions 				</a:t>
            </a:r>
            <a:r>
              <a:rPr lang="en-US" sz="2400" dirty="0" smtClean="0"/>
              <a:t>			Chapter </a:t>
            </a:r>
            <a:r>
              <a:rPr lang="en-US" sz="2400" dirty="0"/>
              <a:t>3</a:t>
            </a:r>
            <a:br>
              <a:rPr lang="en-US" sz="2400" dirty="0"/>
            </a:br>
            <a:r>
              <a:rPr lang="en-US" sz="2400" dirty="0"/>
              <a:t>Trigonometric Functions and Identities				</a:t>
            </a:r>
            <a:r>
              <a:rPr lang="en-US" sz="2400" dirty="0" smtClean="0"/>
              <a:t>			Chapter </a:t>
            </a:r>
            <a:r>
              <a:rPr lang="en-US" sz="2400" dirty="0"/>
              <a:t>4</a:t>
            </a:r>
          </a:p>
          <a:p>
            <a:r>
              <a:rPr lang="en-US" sz="2400" dirty="0"/>
              <a:t>Analytic Trigonometry						</a:t>
            </a:r>
            <a:r>
              <a:rPr lang="en-US" sz="2400" dirty="0" smtClean="0"/>
              <a:t>						Chapter </a:t>
            </a:r>
            <a:r>
              <a:rPr lang="en-US" sz="2400" dirty="0"/>
              <a:t>5</a:t>
            </a:r>
            <a:br>
              <a:rPr lang="en-US" sz="2400" dirty="0"/>
            </a:br>
            <a:r>
              <a:rPr lang="en-US" sz="2400" dirty="0" smtClean="0"/>
              <a:t>Additional </a:t>
            </a:r>
            <a:r>
              <a:rPr lang="en-US" sz="2400" dirty="0"/>
              <a:t>Topics in Trigonometry					</a:t>
            </a:r>
            <a:r>
              <a:rPr lang="en-US" sz="2400" dirty="0" smtClean="0"/>
              <a:t>			Chapter </a:t>
            </a:r>
            <a:r>
              <a:rPr lang="en-US" sz="2400" dirty="0"/>
              <a:t>6</a:t>
            </a:r>
          </a:p>
          <a:p>
            <a:endParaRPr lang="en-US" sz="2400" u="sng" dirty="0"/>
          </a:p>
          <a:p>
            <a:r>
              <a:rPr lang="en-US" sz="2400" i="1" u="sng" dirty="0"/>
              <a:t>Semester 2  </a:t>
            </a:r>
            <a:endParaRPr lang="en-US" sz="2400" u="sng" dirty="0"/>
          </a:p>
          <a:p>
            <a:r>
              <a:rPr lang="en-US" sz="2400" dirty="0" smtClean="0"/>
              <a:t>Systems </a:t>
            </a:r>
            <a:r>
              <a:rPr lang="en-US" sz="2400" dirty="0"/>
              <a:t>of Equations &amp; Inequalities					</a:t>
            </a:r>
            <a:r>
              <a:rPr lang="en-US" sz="2400" dirty="0" smtClean="0"/>
              <a:t>		Chapter </a:t>
            </a:r>
            <a:r>
              <a:rPr lang="en-US" sz="2400" dirty="0"/>
              <a:t>7</a:t>
            </a:r>
          </a:p>
          <a:p>
            <a:r>
              <a:rPr lang="en-US" sz="2400" dirty="0"/>
              <a:t>Matrices and Determinants						</a:t>
            </a:r>
            <a:r>
              <a:rPr lang="en-US" sz="2400" dirty="0" smtClean="0"/>
              <a:t>				Chapter </a:t>
            </a:r>
            <a:r>
              <a:rPr lang="en-US" sz="2400" dirty="0"/>
              <a:t>8</a:t>
            </a:r>
          </a:p>
          <a:p>
            <a:r>
              <a:rPr lang="en-US" sz="2400" dirty="0"/>
              <a:t>Sequence, Series, and Probability					</a:t>
            </a:r>
            <a:r>
              <a:rPr lang="en-US" sz="2400" dirty="0" smtClean="0"/>
              <a:t>			Chapter </a:t>
            </a:r>
            <a:r>
              <a:rPr lang="en-US" sz="2400" dirty="0"/>
              <a:t>9</a:t>
            </a:r>
          </a:p>
          <a:p>
            <a:r>
              <a:rPr lang="en-US" sz="2400" dirty="0"/>
              <a:t>Topics in Analytic Geometry						</a:t>
            </a:r>
            <a:r>
              <a:rPr lang="en-US" sz="2400" dirty="0" smtClean="0"/>
              <a:t>				Chapter </a:t>
            </a:r>
            <a:r>
              <a:rPr lang="en-US" sz="2400" dirty="0"/>
              <a:t>10</a:t>
            </a:r>
          </a:p>
          <a:p>
            <a:r>
              <a:rPr lang="en-US" sz="2400" dirty="0"/>
              <a:t>Analytic Geometry in Three Dimensions				</a:t>
            </a:r>
            <a:r>
              <a:rPr lang="en-US" sz="2400" dirty="0" smtClean="0"/>
              <a:t>			Chapter </a:t>
            </a:r>
            <a:r>
              <a:rPr lang="en-US" sz="2400" dirty="0"/>
              <a:t>11</a:t>
            </a:r>
          </a:p>
          <a:p>
            <a:r>
              <a:rPr lang="en-US" sz="2400" dirty="0"/>
              <a:t>Limits &amp; Intro to Calculus						</a:t>
            </a:r>
            <a:r>
              <a:rPr lang="en-US" sz="2400" dirty="0" smtClean="0"/>
              <a:t>				Chapter </a:t>
            </a:r>
            <a:r>
              <a:rPr lang="en-US" sz="2400" dirty="0"/>
              <a:t>12</a:t>
            </a:r>
          </a:p>
        </p:txBody>
      </p:sp>
    </p:spTree>
    <p:extLst>
      <p:ext uri="{BB962C8B-B14F-4D97-AF65-F5344CB8AC3E}">
        <p14:creationId xmlns:p14="http://schemas.microsoft.com/office/powerpoint/2010/main" val="62853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sz="2400" b="1" i="1" u="sng" dirty="0" smtClean="0"/>
              <a:t>Practice</a:t>
            </a:r>
            <a:r>
              <a:rPr lang="en-US" sz="2400" b="1" i="1" dirty="0" smtClean="0"/>
              <a:t> – </a:t>
            </a:r>
            <a:r>
              <a:rPr lang="en-US" sz="2400" dirty="0" smtClean="0"/>
              <a:t>Assignments are brief and done at the beginning of learning to gain initial content (e.g., student responses on white boards, a valid sampling of math problems through homework, or work done in the computer lab.  Practice assignments are not generally graded for accuracy (descriptive feedback will be provided in class) and are not a part of the grade. Teachers may keep track of practice work to check for completion and students could also track their practice work. Practice work is at the student’s instructional level and may only include Basic (2) level questions. </a:t>
            </a:r>
          </a:p>
          <a:p>
            <a:endParaRPr lang="en-US" dirty="0"/>
          </a:p>
        </p:txBody>
      </p:sp>
    </p:spTree>
    <p:extLst>
      <p:ext uri="{BB962C8B-B14F-4D97-AF65-F5344CB8AC3E}">
        <p14:creationId xmlns:p14="http://schemas.microsoft.com/office/powerpoint/2010/main" val="139110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950976" y="1536192"/>
            <a:ext cx="11064240" cy="5321808"/>
          </a:xfrm>
        </p:spPr>
        <p:txBody>
          <a:bodyPr>
            <a:normAutofit/>
          </a:bodyPr>
          <a:lstStyle/>
          <a:p>
            <a:pPr lvl="0"/>
            <a:r>
              <a:rPr lang="en-US" sz="2400" b="1" i="1" u="sng" dirty="0"/>
              <a:t>Formative</a:t>
            </a:r>
            <a:r>
              <a:rPr lang="en-US" sz="2400" b="1" i="1" dirty="0"/>
              <a:t> (35% of the final grade) – </a:t>
            </a:r>
            <a:r>
              <a:rPr lang="en-US" sz="2400" dirty="0"/>
              <a:t>assessments/assignments occur during learning to inform and improve instruction.  They are minor assignments (quizzes, projects or larger homework/take home quiz).   Formative assignments are graded for accuracy and descriptive feedback is provided.  Formative work may be at the student’s instructional level or at the level of the content standard.  Formative assessments/assignments will have all levels of learning – Basic (2), Proficient (3), and Advanced (4), which means that for every formative assessment/assignment, students will be able to earn an Advanced (4). Teachers will expect students to redo work that is not of high quality to ensure rigor and high expectations if reasonable explanation exists. The students score on a formative assessment that was redone will be their final score. </a:t>
            </a:r>
          </a:p>
          <a:p>
            <a:r>
              <a:rPr lang="en-US" sz="2400" b="1" i="1" u="sng" dirty="0"/>
              <a:t>Note: Since all formative assessments are open note, and directly cover concepts reviewed the previous class period, and at the start of the quiz day there will be No opportunity for re-takes. </a:t>
            </a:r>
            <a:endParaRPr lang="en-US" dirty="0"/>
          </a:p>
        </p:txBody>
      </p:sp>
    </p:spTree>
    <p:extLst>
      <p:ext uri="{BB962C8B-B14F-4D97-AF65-F5344CB8AC3E}">
        <p14:creationId xmlns:p14="http://schemas.microsoft.com/office/powerpoint/2010/main" val="51736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1097280" y="1536192"/>
            <a:ext cx="10899648" cy="5047488"/>
          </a:xfrm>
        </p:spPr>
        <p:txBody>
          <a:bodyPr>
            <a:normAutofit lnSpcReduction="10000"/>
          </a:bodyPr>
          <a:lstStyle/>
          <a:p>
            <a:pPr lvl="0"/>
            <a:r>
              <a:rPr lang="en-US" sz="2400" b="1" i="1" u="sng" dirty="0"/>
              <a:t>Summative</a:t>
            </a:r>
            <a:r>
              <a:rPr lang="en-US" sz="2400" b="1" i="1" dirty="0"/>
              <a:t> (65% of the final grade) </a:t>
            </a:r>
            <a:r>
              <a:rPr lang="en-US" sz="2400" dirty="0"/>
              <a:t>– assessments/assignments are major end of learning unit tests or projects used to determine mastery of content or skill (end of unit test and finals).  Summative assignments are graded for accuracy.  Summative assignments assess the student’s progress on grade level standards and may not be written at the student’s instructional level.  Summative assessments/assignments will have all levels of learning – Basic (2), Proficient (3), and Advanced (4), which means that for every formative assessment/assignment students, will be able to earn an advanced (4). </a:t>
            </a:r>
          </a:p>
          <a:p>
            <a:r>
              <a:rPr lang="en-US" sz="2400" b="1" i="1" u="sng" dirty="0"/>
              <a:t>Note: In order to redo summative assessments, all practice for the sections covered must be completed and turned in to the teacher, and all formative assessments must be in ‘passing status’ with a student written justification for why they deserve an opportunity to retake the assessment, and what they’ve done since the summative score was returned to prove that they are ready to get a higher score. </a:t>
            </a:r>
            <a:endParaRPr lang="en-US" dirty="0"/>
          </a:p>
        </p:txBody>
      </p:sp>
    </p:spTree>
    <p:extLst>
      <p:ext uri="{BB962C8B-B14F-4D97-AF65-F5344CB8AC3E}">
        <p14:creationId xmlns:p14="http://schemas.microsoft.com/office/powerpoint/2010/main" val="21225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6937"/>
            <a:ext cx="9601200" cy="1485900"/>
          </a:xfrm>
        </p:spPr>
        <p:txBody>
          <a:bodyPr/>
          <a:lstStyle/>
          <a:p>
            <a:r>
              <a:rPr lang="en-US" dirty="0" smtClean="0"/>
              <a:t>Grade Scale</a:t>
            </a:r>
            <a:endParaRPr lang="en-US" dirty="0"/>
          </a:p>
        </p:txBody>
      </p:sp>
      <p:sp>
        <p:nvSpPr>
          <p:cNvPr id="3" name="Content Placeholder 2"/>
          <p:cNvSpPr>
            <a:spLocks noGrp="1"/>
          </p:cNvSpPr>
          <p:nvPr>
            <p:ph idx="1"/>
          </p:nvPr>
        </p:nvSpPr>
        <p:spPr>
          <a:xfrm>
            <a:off x="1371600" y="1919246"/>
            <a:ext cx="4151376" cy="4128925"/>
          </a:xfrm>
        </p:spPr>
        <p:txBody>
          <a:bodyPr>
            <a:normAutofit/>
          </a:bodyPr>
          <a:lstStyle/>
          <a:p>
            <a:r>
              <a:rPr lang="en-US" sz="4000" b="1" dirty="0"/>
              <a:t>A  = 3.26 – 4.00</a:t>
            </a:r>
            <a:endParaRPr lang="en-US" sz="4000" dirty="0"/>
          </a:p>
          <a:p>
            <a:r>
              <a:rPr lang="en-US" sz="4000" b="1" dirty="0"/>
              <a:t>B  = 2.51 – 3.25</a:t>
            </a:r>
            <a:endParaRPr lang="en-US" sz="4000" dirty="0"/>
          </a:p>
          <a:p>
            <a:r>
              <a:rPr lang="en-US" sz="4000" b="1" dirty="0"/>
              <a:t>C = 1.76 – 2.50</a:t>
            </a:r>
            <a:endParaRPr lang="en-US" sz="4000" dirty="0"/>
          </a:p>
          <a:p>
            <a:r>
              <a:rPr lang="en-US" sz="4000" dirty="0"/>
              <a:t>D = 1.01 - 1.75</a:t>
            </a:r>
          </a:p>
          <a:p>
            <a:r>
              <a:rPr lang="en-US" sz="4000" dirty="0"/>
              <a:t>F = 0.00 – 1.00</a:t>
            </a:r>
            <a:r>
              <a:rPr lang="en-US" i="1" dirty="0"/>
              <a:t/>
            </a:r>
            <a:br>
              <a:rPr lang="en-US" i="1" dirty="0"/>
            </a:br>
            <a:endParaRPr lang="en-US" sz="2400" dirty="0"/>
          </a:p>
        </p:txBody>
      </p:sp>
      <p:sp>
        <p:nvSpPr>
          <p:cNvPr id="4" name="Rectangle 3"/>
          <p:cNvSpPr/>
          <p:nvPr/>
        </p:nvSpPr>
        <p:spPr>
          <a:xfrm>
            <a:off x="6172200" y="1259887"/>
            <a:ext cx="5742432" cy="5447645"/>
          </a:xfrm>
          <a:prstGeom prst="rect">
            <a:avLst/>
          </a:prstGeom>
        </p:spPr>
        <p:txBody>
          <a:bodyPr wrap="square">
            <a:spAutoFit/>
          </a:bodyPr>
          <a:lstStyle/>
          <a:p>
            <a:endParaRPr lang="en-US" dirty="0"/>
          </a:p>
          <a:p>
            <a:r>
              <a:rPr lang="en-US" sz="3000" i="1" dirty="0" smtClean="0"/>
              <a:t>● It </a:t>
            </a:r>
            <a:r>
              <a:rPr lang="en-US" sz="3000" i="1" dirty="0"/>
              <a:t>should be your goal, and it is my expectation that you receive a grade of 1.76 (C) or higher in this course. </a:t>
            </a:r>
            <a:endParaRPr lang="en-US" sz="3000" i="1" dirty="0" smtClean="0"/>
          </a:p>
          <a:p>
            <a:r>
              <a:rPr lang="en-US" sz="3000" i="1" dirty="0"/>
              <a:t/>
            </a:r>
            <a:br>
              <a:rPr lang="en-US" sz="3000" i="1" dirty="0"/>
            </a:br>
            <a:r>
              <a:rPr lang="en-US" sz="3000" i="1" dirty="0" smtClean="0"/>
              <a:t>● If </a:t>
            </a:r>
            <a:r>
              <a:rPr lang="en-US" sz="3000" i="1" dirty="0"/>
              <a:t>you come to class prepared, attempt the work that is asked of you, and ask questions when you don’t understand then that </a:t>
            </a:r>
            <a:r>
              <a:rPr lang="en-US" sz="3000" i="1" dirty="0" smtClean="0"/>
              <a:t>is obtainable </a:t>
            </a:r>
            <a:r>
              <a:rPr lang="en-US" sz="3000" i="1" dirty="0"/>
              <a:t>goal for everyone in this course. </a:t>
            </a:r>
            <a:endParaRPr lang="en-US" sz="3000" dirty="0"/>
          </a:p>
        </p:txBody>
      </p:sp>
    </p:spTree>
    <p:extLst>
      <p:ext uri="{BB962C8B-B14F-4D97-AF65-F5344CB8AC3E}">
        <p14:creationId xmlns:p14="http://schemas.microsoft.com/office/powerpoint/2010/main" val="14877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094976" cy="4242816"/>
          </a:xfrm>
        </p:spPr>
        <p:txBody>
          <a:bodyPr>
            <a:normAutofit/>
          </a:bodyPr>
          <a:lstStyle/>
          <a:p>
            <a:pPr lvl="0"/>
            <a:r>
              <a:rPr lang="en-US" sz="2400" dirty="0"/>
              <a:t>Students are responsible for completing all coursework and assessments as assigned.  The coursework (homework) must be complete before a formative redo will even be considered. Typically formative assessments are not going to be allowed to be redone since they are all open note</a:t>
            </a:r>
            <a:r>
              <a:rPr lang="en-US" sz="2400" dirty="0" smtClean="0"/>
              <a:t>.</a:t>
            </a:r>
          </a:p>
          <a:p>
            <a:pPr lvl="0"/>
            <a:endParaRPr lang="en-US" sz="2400" dirty="0"/>
          </a:p>
          <a:p>
            <a:pPr lvl="0"/>
            <a:r>
              <a:rPr lang="en-US" sz="2400" dirty="0"/>
              <a:t>Students will be allowed </a:t>
            </a:r>
            <a:r>
              <a:rPr lang="en-US" sz="2400" dirty="0" err="1"/>
              <a:t>redos</a:t>
            </a:r>
            <a:r>
              <a:rPr lang="en-US" sz="2400" dirty="0"/>
              <a:t> and revisions of coursework for full credit as long as they are turned in </a:t>
            </a:r>
            <a:r>
              <a:rPr lang="en-US" sz="2400" i="1" dirty="0"/>
              <a:t>during that unit of study</a:t>
            </a:r>
            <a:r>
              <a:rPr lang="en-US" sz="2400" dirty="0"/>
              <a:t> while a student still has an opportunity to benefit from the learning. When time permits, teachers should allow the redoing or revising of summative assessments, given all formative assessments have been completed and are up to standard</a:t>
            </a:r>
            <a:r>
              <a:rPr lang="en-US" sz="2400" dirty="0" smtClean="0"/>
              <a:t>.</a:t>
            </a:r>
            <a:endParaRPr lang="en-US" sz="2400" dirty="0"/>
          </a:p>
        </p:txBody>
      </p:sp>
    </p:spTree>
    <p:extLst>
      <p:ext uri="{BB962C8B-B14F-4D97-AF65-F5344CB8AC3E}">
        <p14:creationId xmlns:p14="http://schemas.microsoft.com/office/powerpoint/2010/main" val="33553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570464" cy="4389120"/>
          </a:xfrm>
        </p:spPr>
        <p:txBody>
          <a:bodyPr>
            <a:normAutofit lnSpcReduction="10000"/>
          </a:bodyPr>
          <a:lstStyle/>
          <a:p>
            <a:pPr lvl="0"/>
            <a:r>
              <a:rPr lang="en-US" sz="2400" dirty="0"/>
              <a:t>Students are expected to complete assessments when given to the class, or if a student was justifiably absent, at a time designated by the teacher. </a:t>
            </a:r>
            <a:r>
              <a:rPr lang="en-US" sz="2400" b="1" dirty="0"/>
              <a:t>If a student refuses to take an assessment in class for an unjustifiable reason, no redo will be allowed. </a:t>
            </a:r>
            <a:endParaRPr lang="en-US" sz="2400" dirty="0"/>
          </a:p>
          <a:p>
            <a:pPr lvl="0"/>
            <a:r>
              <a:rPr lang="en-US" sz="2400" dirty="0"/>
              <a:t>Redoing, retaking or revising will be done at teacher discretion in consultation with the student and parent(s). Teachers may schedule students before, during CREW, or after school to address needed areas of improvement if not convenient during class. The time and location for redoing, retaking or revising will be done at the teacher’s discretion in consultation with the student and parent(s).</a:t>
            </a:r>
          </a:p>
          <a:p>
            <a:pPr lvl="0"/>
            <a:r>
              <a:rPr lang="en-US" sz="2400" dirty="0"/>
              <a:t>Scores for student work after retaking, revising or redoing will not be averaged with the first attempt at coursework but will replace the original score.</a:t>
            </a:r>
          </a:p>
          <a:p>
            <a:endParaRPr lang="en-US" dirty="0"/>
          </a:p>
        </p:txBody>
      </p:sp>
    </p:spTree>
    <p:extLst>
      <p:ext uri="{BB962C8B-B14F-4D97-AF65-F5344CB8AC3E}">
        <p14:creationId xmlns:p14="http://schemas.microsoft.com/office/powerpoint/2010/main" val="1494448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2816352" cy="1485900"/>
          </a:xfrm>
        </p:spPr>
        <p:txBody>
          <a:bodyPr/>
          <a:lstStyle/>
          <a:p>
            <a:r>
              <a:rPr lang="en-US" dirty="0" smtClean="0"/>
              <a:t>Unit Circle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7904" y="0"/>
            <a:ext cx="6864096" cy="6864096"/>
          </a:xfrm>
        </p:spPr>
      </p:pic>
      <p:sp>
        <p:nvSpPr>
          <p:cNvPr id="5" name="TextBox 4"/>
          <p:cNvSpPr txBox="1"/>
          <p:nvPr/>
        </p:nvSpPr>
        <p:spPr>
          <a:xfrm flipH="1">
            <a:off x="1563624" y="2231719"/>
            <a:ext cx="2432304" cy="2400657"/>
          </a:xfrm>
          <a:prstGeom prst="rect">
            <a:avLst/>
          </a:prstGeom>
          <a:noFill/>
        </p:spPr>
        <p:txBody>
          <a:bodyPr wrap="square" rtlCol="0">
            <a:spAutoFit/>
          </a:bodyPr>
          <a:lstStyle/>
          <a:p>
            <a:r>
              <a:rPr lang="en-US" sz="3000" smtClean="0"/>
              <a:t>What are some things that you notice about this circle? </a:t>
            </a:r>
            <a:endParaRPr lang="en-US" sz="3000"/>
          </a:p>
        </p:txBody>
      </p:sp>
    </p:spTree>
    <p:extLst>
      <p:ext uri="{BB962C8B-B14F-4D97-AF65-F5344CB8AC3E}">
        <p14:creationId xmlns:p14="http://schemas.microsoft.com/office/powerpoint/2010/main" val="589403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7116500" cy="1938992"/>
          </a:xfrm>
          <a:prstGeom prst="rect">
            <a:avLst/>
          </a:prstGeom>
          <a:noFill/>
        </p:spPr>
        <p:txBody>
          <a:bodyPr wrap="none" rtlCol="0">
            <a:spAutoFit/>
          </a:bodyPr>
          <a:lstStyle/>
          <a:p>
            <a:r>
              <a:rPr lang="en-US" sz="2400" dirty="0" smtClean="0"/>
              <a:t>Let’s focus on the Perimeter</a:t>
            </a:r>
            <a:r>
              <a:rPr lang="mr-IN" sz="2400" dirty="0" smtClean="0"/>
              <a:t>…</a:t>
            </a:r>
            <a:endParaRPr lang="en-US" sz="2400" dirty="0" smtClean="0"/>
          </a:p>
          <a:p>
            <a:endParaRPr lang="en-US" sz="2400" dirty="0"/>
          </a:p>
          <a:p>
            <a:r>
              <a:rPr lang="en-US" sz="2400" dirty="0" smtClean="0"/>
              <a:t>How can we take what we found earlier and graph it? </a:t>
            </a:r>
          </a:p>
          <a:p>
            <a:endParaRPr lang="en-US" sz="2400" dirty="0"/>
          </a:p>
          <a:p>
            <a:r>
              <a:rPr lang="en-US" sz="2400" dirty="0" smtClean="0"/>
              <a:t>What do you notice about it’s graph?  </a:t>
            </a:r>
            <a:endParaRPr lang="en-US" sz="2400" dirty="0"/>
          </a:p>
        </p:txBody>
      </p:sp>
    </p:spTree>
    <p:extLst>
      <p:ext uri="{BB962C8B-B14F-4D97-AF65-F5344CB8AC3E}">
        <p14:creationId xmlns:p14="http://schemas.microsoft.com/office/powerpoint/2010/main" val="244327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9429633" cy="2308324"/>
          </a:xfrm>
          <a:prstGeom prst="rect">
            <a:avLst/>
          </a:prstGeom>
          <a:noFill/>
        </p:spPr>
        <p:txBody>
          <a:bodyPr wrap="none" rtlCol="0">
            <a:spAutoFit/>
          </a:bodyPr>
          <a:lstStyle/>
          <a:p>
            <a:r>
              <a:rPr lang="en-US" sz="2400" dirty="0" smtClean="0"/>
              <a:t>Use a t-chart if you can’t come up with a way to graph the equation. </a:t>
            </a:r>
          </a:p>
          <a:p>
            <a:r>
              <a:rPr lang="en-US" sz="2400" dirty="0" smtClean="0"/>
              <a:t>What would the variable represent? </a:t>
            </a:r>
          </a:p>
          <a:p>
            <a:endParaRPr lang="en-US" sz="2400" dirty="0" smtClean="0"/>
          </a:p>
          <a:p>
            <a:endParaRPr lang="en-US" sz="2400" dirty="0"/>
          </a:p>
          <a:p>
            <a:r>
              <a:rPr lang="en-US" sz="2400" dirty="0" smtClean="0"/>
              <a:t>Is there a y-intercept? If no, why? If yes, what does it represent? </a:t>
            </a:r>
          </a:p>
          <a:p>
            <a:r>
              <a:rPr lang="en-US" sz="2400" dirty="0" smtClean="0"/>
              <a:t>Is there a slope? If no, why? If yes, is it positive or negative, why is that?</a:t>
            </a:r>
            <a:endParaRPr lang="en-US" sz="2400" dirty="0"/>
          </a:p>
        </p:txBody>
      </p:sp>
    </p:spTree>
    <p:extLst>
      <p:ext uri="{BB962C8B-B14F-4D97-AF65-F5344CB8AC3E}">
        <p14:creationId xmlns:p14="http://schemas.microsoft.com/office/powerpoint/2010/main" val="1345215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231" y="123820"/>
            <a:ext cx="9923376" cy="2549281"/>
          </a:xfrm>
        </p:spPr>
      </p:pic>
      <p:sp>
        <p:nvSpPr>
          <p:cNvPr id="6" name="TextBox 5"/>
          <p:cNvSpPr txBox="1"/>
          <p:nvPr/>
        </p:nvSpPr>
        <p:spPr>
          <a:xfrm>
            <a:off x="1167231" y="2746561"/>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167231" y="4792551"/>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mc:AlternateContent xmlns:mc="http://schemas.openxmlformats.org/markup-compatibility/2006" xmlns:a14="http://schemas.microsoft.com/office/drawing/2010/main">
        <mc:Choice Requires="a14">
          <p:sp>
            <p:nvSpPr>
              <p:cNvPr id="8" name="TextBox 7"/>
              <p:cNvSpPr txBox="1"/>
              <p:nvPr/>
            </p:nvSpPr>
            <p:spPr>
              <a:xfrm>
                <a:off x="783570" y="3435539"/>
                <a:ext cx="4359911" cy="1015663"/>
              </a:xfrm>
              <a:prstGeom prst="rect">
                <a:avLst/>
              </a:prstGeom>
              <a:noFill/>
            </p:spPr>
            <p:txBody>
              <a:bodyPr wrap="none" rtlCol="0">
                <a:spAutoFit/>
              </a:bodyPr>
              <a:lstStyle/>
              <a:p>
                <a:r>
                  <a:rPr lang="en-US" sz="2000" b="1" dirty="0" smtClean="0"/>
                  <a:t>Area: </a:t>
                </a:r>
                <a:r>
                  <a:rPr lang="en-US" sz="2000" dirty="0" smtClean="0"/>
                  <a:t>A</a:t>
                </a:r>
                <a:r>
                  <a:rPr lang="en-US" sz="2000" baseline="-25000" dirty="0" smtClean="0"/>
                  <a:t>1</a:t>
                </a:r>
                <a:r>
                  <a:rPr lang="en-US" sz="2000" dirty="0" smtClean="0"/>
                  <a:t> = 3  A</a:t>
                </a:r>
                <a14:m>
                  <m:oMath xmlns:m="http://schemas.openxmlformats.org/officeDocument/2006/math">
                    <m:r>
                      <a:rPr lang="en-US" sz="2000" i="1" baseline="-25000" dirty="0" smtClean="0">
                        <a:latin typeface="Cambria Math" charset="0"/>
                      </a:rPr>
                      <m:t>2</m:t>
                    </m:r>
                  </m:oMath>
                </a14:m>
                <a:r>
                  <a:rPr lang="en-US" sz="2000" dirty="0" smtClean="0"/>
                  <a:t> = 6  A</a:t>
                </a:r>
                <a:r>
                  <a:rPr lang="en-US" sz="2000" baseline="-25000" dirty="0" smtClean="0"/>
                  <a:t>3</a:t>
                </a:r>
                <a:r>
                  <a:rPr lang="en-US" sz="2000" dirty="0" smtClean="0"/>
                  <a:t> = 9  A</a:t>
                </a:r>
                <a:r>
                  <a:rPr lang="en-US" sz="2000" baseline="-25000" dirty="0" smtClean="0"/>
                  <a:t>4</a:t>
                </a:r>
                <a:r>
                  <a:rPr lang="en-US" sz="2000" dirty="0" smtClean="0"/>
                  <a:t> = 12 </a:t>
                </a:r>
                <a:r>
                  <a:rPr lang="mr-IN" sz="2000" dirty="0" smtClean="0"/>
                  <a:t>…</a:t>
                </a:r>
                <a:r>
                  <a:rPr lang="en-US" sz="2000" dirty="0"/>
                  <a:t> </a:t>
                </a:r>
                <a:endParaRPr lang="en-US" sz="2000" dirty="0" smtClean="0"/>
              </a:p>
              <a:p>
                <a:r>
                  <a:rPr lang="en-US" sz="2000" dirty="0" smtClean="0"/>
                  <a:t>therefore the area of the 10</a:t>
                </a:r>
                <a:r>
                  <a:rPr lang="en-US" sz="2000" baseline="30000" dirty="0" smtClean="0"/>
                  <a:t>th</a:t>
                </a:r>
                <a:r>
                  <a:rPr lang="en-US" sz="2000" dirty="0" smtClean="0"/>
                  <a:t> iteration </a:t>
                </a:r>
              </a:p>
              <a:p>
                <a:r>
                  <a:rPr lang="en-US" sz="2000" dirty="0" smtClean="0"/>
                  <a:t>will have 10</a:t>
                </a:r>
                <a:r>
                  <a:rPr lang="en-US" sz="2000" dirty="0"/>
                  <a:t>•</a:t>
                </a:r>
                <a:r>
                  <a:rPr lang="en-US" sz="2000" dirty="0" smtClean="0"/>
                  <a:t>3 = </a:t>
                </a:r>
                <a:r>
                  <a:rPr lang="en-US" sz="2000" b="1" dirty="0" smtClean="0"/>
                  <a:t>30 square units </a:t>
                </a:r>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783570" y="3435539"/>
                <a:ext cx="4359911" cy="1015663"/>
              </a:xfrm>
              <a:prstGeom prst="rect">
                <a:avLst/>
              </a:prstGeom>
              <a:blipFill rotWithShape="0">
                <a:blip r:embed="rId3"/>
                <a:stretch>
                  <a:fillRect l="-1538" t="-3614" r="-420"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143481" y="3467120"/>
                <a:ext cx="6096000" cy="1015663"/>
              </a:xfrm>
              <a:prstGeom prst="rect">
                <a:avLst/>
              </a:prstGeom>
            </p:spPr>
            <p:txBody>
              <a:bodyPr>
                <a:spAutoFit/>
              </a:bodyPr>
              <a:lstStyle/>
              <a:p>
                <a:r>
                  <a:rPr lang="en-US" sz="2000" b="1" dirty="0" smtClean="0"/>
                  <a:t>Perimeter: </a:t>
                </a:r>
                <a:r>
                  <a:rPr lang="en-US" sz="2000" dirty="0" smtClean="0"/>
                  <a:t>P</a:t>
                </a:r>
                <a:r>
                  <a:rPr lang="en-US" sz="2000" baseline="-25000" dirty="0" smtClean="0"/>
                  <a:t>1</a:t>
                </a:r>
                <a:r>
                  <a:rPr lang="en-US" sz="2000" dirty="0" smtClean="0"/>
                  <a:t> </a:t>
                </a:r>
                <a:r>
                  <a:rPr lang="en-US" sz="2000" dirty="0"/>
                  <a:t>= </a:t>
                </a:r>
                <a:r>
                  <a:rPr lang="en-US" sz="2000" dirty="0" smtClean="0"/>
                  <a:t>8  P</a:t>
                </a:r>
                <a14:m>
                  <m:oMath xmlns:m="http://schemas.openxmlformats.org/officeDocument/2006/math">
                    <m:r>
                      <a:rPr lang="en-US" sz="2000" b="0" i="1" baseline="-25000" dirty="0">
                        <a:latin typeface="Cambria Math" charset="0"/>
                      </a:rPr>
                      <m:t>2</m:t>
                    </m:r>
                  </m:oMath>
                </a14:m>
                <a:r>
                  <a:rPr lang="en-US" sz="2000" dirty="0"/>
                  <a:t> = </a:t>
                </a:r>
                <a:r>
                  <a:rPr lang="en-US" sz="2000" dirty="0" smtClean="0"/>
                  <a:t>14  P</a:t>
                </a:r>
                <a:r>
                  <a:rPr lang="en-US" sz="2000" baseline="-25000" dirty="0" smtClean="0"/>
                  <a:t>3</a:t>
                </a:r>
                <a:r>
                  <a:rPr lang="en-US" sz="2000" dirty="0" smtClean="0"/>
                  <a:t> </a:t>
                </a:r>
                <a:r>
                  <a:rPr lang="en-US" sz="2000" dirty="0"/>
                  <a:t>= </a:t>
                </a:r>
                <a:r>
                  <a:rPr lang="en-US" sz="2000" dirty="0" smtClean="0"/>
                  <a:t>20  P</a:t>
                </a:r>
                <a:r>
                  <a:rPr lang="en-US" sz="2000" baseline="-25000" dirty="0" smtClean="0"/>
                  <a:t>4</a:t>
                </a:r>
                <a:r>
                  <a:rPr lang="en-US" sz="2000" dirty="0" smtClean="0"/>
                  <a:t> </a:t>
                </a:r>
                <a:r>
                  <a:rPr lang="en-US" sz="2000" dirty="0"/>
                  <a:t>= </a:t>
                </a:r>
                <a:r>
                  <a:rPr lang="en-US" sz="2000" dirty="0" smtClean="0"/>
                  <a:t>26 </a:t>
                </a:r>
                <a:r>
                  <a:rPr lang="mr-IN" sz="2000" dirty="0"/>
                  <a:t>…</a:t>
                </a:r>
                <a:r>
                  <a:rPr lang="en-US" sz="2000" dirty="0"/>
                  <a:t> </a:t>
                </a:r>
              </a:p>
              <a:p>
                <a:r>
                  <a:rPr lang="en-US" sz="2000" dirty="0" smtClean="0"/>
                  <a:t>We could add 6 until we reach the 10</a:t>
                </a:r>
                <a:r>
                  <a:rPr lang="en-US" sz="2000" baseline="30000" dirty="0" smtClean="0"/>
                  <a:t>th</a:t>
                </a:r>
                <a:r>
                  <a:rPr lang="en-US" sz="2000" dirty="0" smtClean="0"/>
                  <a:t> iteration, but is there a better way to get to the answer of </a:t>
                </a:r>
                <a:r>
                  <a:rPr lang="mr-IN" sz="2000" dirty="0" smtClean="0"/>
                  <a:t>…</a:t>
                </a:r>
                <a:r>
                  <a:rPr lang="en-US" sz="2000" dirty="0" smtClean="0"/>
                  <a:t> </a:t>
                </a:r>
                <a:r>
                  <a:rPr lang="en-US" sz="2000" b="1" dirty="0" smtClean="0"/>
                  <a:t>62 units?</a:t>
                </a:r>
                <a:endParaRPr lang="en-US" sz="2000" b="1" dirty="0"/>
              </a:p>
            </p:txBody>
          </p:sp>
        </mc:Choice>
        <mc:Fallback xmlns="">
          <p:sp>
            <p:nvSpPr>
              <p:cNvPr id="9" name="Rectangle 8"/>
              <p:cNvSpPr>
                <a:spLocks noRot="1" noChangeAspect="1" noMove="1" noResize="1" noEditPoints="1" noAdjustHandles="1" noChangeArrowheads="1" noChangeShapeType="1" noTextEdit="1"/>
              </p:cNvSpPr>
              <p:nvPr/>
            </p:nvSpPr>
            <p:spPr>
              <a:xfrm>
                <a:off x="5143481" y="3467120"/>
                <a:ext cx="6096000" cy="1015663"/>
              </a:xfrm>
              <a:prstGeom prst="rect">
                <a:avLst/>
              </a:prstGeom>
              <a:blipFill rotWithShape="0">
                <a:blip r:embed="rId4"/>
                <a:stretch>
                  <a:fillRect l="-1100" t="-3614" r="-400" b="-10241"/>
                </a:stretch>
              </a:blipFill>
            </p:spPr>
            <p:txBody>
              <a:bodyPr/>
              <a:lstStyle/>
              <a:p>
                <a:r>
                  <a:rPr lang="en-US">
                    <a:noFill/>
                  </a:rPr>
                  <a:t> </a:t>
                </a:r>
              </a:p>
            </p:txBody>
          </p:sp>
        </mc:Fallback>
      </mc:AlternateContent>
      <p:cxnSp>
        <p:nvCxnSpPr>
          <p:cNvPr id="11" name="Straight Connector 10"/>
          <p:cNvCxnSpPr/>
          <p:nvPr/>
        </p:nvCxnSpPr>
        <p:spPr>
          <a:xfrm>
            <a:off x="5129746" y="3407805"/>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3570" y="5409078"/>
            <a:ext cx="4346176" cy="1015663"/>
          </a:xfrm>
          <a:prstGeom prst="rect">
            <a:avLst/>
          </a:prstGeom>
        </p:spPr>
        <p:txBody>
          <a:bodyPr wrap="square">
            <a:spAutoFit/>
          </a:bodyPr>
          <a:lstStyle/>
          <a:p>
            <a:r>
              <a:rPr lang="en-US" sz="2000" b="1" dirty="0"/>
              <a:t>Area: </a:t>
            </a:r>
            <a:r>
              <a:rPr lang="en-US" sz="2000" dirty="0" smtClean="0"/>
              <a:t>Follow the same idea from above</a:t>
            </a:r>
            <a:endParaRPr lang="en-US" sz="2000" dirty="0"/>
          </a:p>
          <a:p>
            <a:r>
              <a:rPr lang="en-US" sz="2000" dirty="0"/>
              <a:t>therefore the area of the </a:t>
            </a:r>
            <a:r>
              <a:rPr lang="en-US" sz="2000" dirty="0" smtClean="0"/>
              <a:t>43</a:t>
            </a:r>
            <a:r>
              <a:rPr lang="en-US" sz="2000" baseline="30000" dirty="0" smtClean="0"/>
              <a:t>rd</a:t>
            </a:r>
            <a:r>
              <a:rPr lang="en-US" sz="2000" dirty="0" smtClean="0"/>
              <a:t> </a:t>
            </a:r>
            <a:r>
              <a:rPr lang="en-US" sz="2000" dirty="0"/>
              <a:t>iteration </a:t>
            </a:r>
          </a:p>
          <a:p>
            <a:r>
              <a:rPr lang="en-US" sz="2000" dirty="0"/>
              <a:t>will have </a:t>
            </a:r>
            <a:r>
              <a:rPr lang="en-US" sz="2000" dirty="0" smtClean="0"/>
              <a:t>43•3 </a:t>
            </a:r>
            <a:r>
              <a:rPr lang="en-US" sz="2000" dirty="0"/>
              <a:t>= </a:t>
            </a:r>
            <a:r>
              <a:rPr lang="en-US" sz="2000" b="1" dirty="0" smtClean="0"/>
              <a:t>129 </a:t>
            </a:r>
            <a:r>
              <a:rPr lang="en-US" sz="2000" b="1" dirty="0"/>
              <a:t>square units </a:t>
            </a:r>
          </a:p>
        </p:txBody>
      </p:sp>
      <p:cxnSp>
        <p:nvCxnSpPr>
          <p:cNvPr id="14" name="Straight Connector 13"/>
          <p:cNvCxnSpPr/>
          <p:nvPr/>
        </p:nvCxnSpPr>
        <p:spPr>
          <a:xfrm>
            <a:off x="5143481" y="5457489"/>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3481" y="5409078"/>
            <a:ext cx="6096000" cy="1323439"/>
          </a:xfrm>
          <a:prstGeom prst="rect">
            <a:avLst/>
          </a:prstGeom>
        </p:spPr>
        <p:txBody>
          <a:bodyPr>
            <a:spAutoFit/>
          </a:bodyPr>
          <a:lstStyle/>
          <a:p>
            <a:r>
              <a:rPr lang="en-US" sz="2000" b="1" dirty="0" smtClean="0"/>
              <a:t>Perimeter: 260 units</a:t>
            </a:r>
          </a:p>
          <a:p>
            <a:r>
              <a:rPr lang="en-US" sz="2000" dirty="0" smtClean="0"/>
              <a:t>•(</a:t>
            </a:r>
            <a:r>
              <a:rPr lang="en-US" sz="2000" dirty="0"/>
              <a:t>n-1)*6 + 8 where n is the number of iterations? Where did that come from? Why does it work? </a:t>
            </a:r>
          </a:p>
          <a:p>
            <a:r>
              <a:rPr lang="en-US" sz="2000" b="1" dirty="0" smtClean="0"/>
              <a:t>•</a:t>
            </a:r>
            <a:r>
              <a:rPr lang="en-US" sz="2000" dirty="0" smtClean="0"/>
              <a:t>Does (n*8) </a:t>
            </a:r>
            <a:r>
              <a:rPr lang="mr-IN" sz="2000" dirty="0" smtClean="0"/>
              <a:t>–</a:t>
            </a:r>
            <a:r>
              <a:rPr lang="en-US" sz="2000" dirty="0" smtClean="0"/>
              <a:t> [(n-1)*2] work? What the heck is this? </a:t>
            </a:r>
            <a:endParaRPr lang="en-US" sz="2000" dirty="0"/>
          </a:p>
        </p:txBody>
      </p:sp>
    </p:spTree>
    <p:extLst>
      <p:ext uri="{BB962C8B-B14F-4D97-AF65-F5344CB8AC3E}">
        <p14:creationId xmlns:p14="http://schemas.microsoft.com/office/powerpoint/2010/main" val="1838265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Slip</a:t>
            </a:r>
            <a:endParaRPr lang="en-US" dirty="0"/>
          </a:p>
        </p:txBody>
      </p:sp>
      <p:sp>
        <p:nvSpPr>
          <p:cNvPr id="3" name="Content Placeholder 2"/>
          <p:cNvSpPr>
            <a:spLocks noGrp="1"/>
          </p:cNvSpPr>
          <p:nvPr>
            <p:ph idx="1"/>
          </p:nvPr>
        </p:nvSpPr>
        <p:spPr/>
        <p:txBody>
          <a:bodyPr>
            <a:normAutofit/>
          </a:bodyPr>
          <a:lstStyle/>
          <a:p>
            <a:r>
              <a:rPr lang="en-US" sz="3000" dirty="0" smtClean="0"/>
              <a:t>Create your own pattern that could be expanded.</a:t>
            </a:r>
          </a:p>
          <a:p>
            <a:endParaRPr lang="en-US" sz="3000" dirty="0"/>
          </a:p>
          <a:p>
            <a:r>
              <a:rPr lang="en-US" sz="3000" dirty="0" smtClean="0"/>
              <a:t>Find </a:t>
            </a:r>
            <a:r>
              <a:rPr lang="en-US" sz="3000" smtClean="0"/>
              <a:t>a partner to see if they can identify, and continue the pattern. </a:t>
            </a:r>
            <a:endParaRPr lang="en-US" sz="3000" dirty="0"/>
          </a:p>
        </p:txBody>
      </p:sp>
    </p:spTree>
    <p:extLst>
      <p:ext uri="{BB962C8B-B14F-4D97-AF65-F5344CB8AC3E}">
        <p14:creationId xmlns:p14="http://schemas.microsoft.com/office/powerpoint/2010/main" val="50809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Pre-</a:t>
            </a:r>
            <a:r>
              <a:rPr lang="en-US" dirty="0" err="1" smtClean="0"/>
              <a:t>Calc</a:t>
            </a:r>
            <a:r>
              <a:rPr lang="en-US" dirty="0" smtClean="0"/>
              <a:t> and Trig with Mr. Cuddy</a:t>
            </a:r>
            <a:endParaRPr lang="en-US" dirty="0"/>
          </a:p>
        </p:txBody>
      </p:sp>
    </p:spTree>
    <p:extLst>
      <p:ext uri="{BB962C8B-B14F-4D97-AF65-F5344CB8AC3E}">
        <p14:creationId xmlns:p14="http://schemas.microsoft.com/office/powerpoint/2010/main" val="137308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33272"/>
            <a:ext cx="9601200" cy="704088"/>
          </a:xfrm>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3000" dirty="0" smtClean="0"/>
              <a:t>What is math for? </a:t>
            </a:r>
          </a:p>
          <a:p>
            <a:r>
              <a:rPr lang="en-US" sz="3000" dirty="0" smtClean="0"/>
              <a:t>To talk through routines, procedures, and the syllabus for this class</a:t>
            </a:r>
          </a:p>
          <a:p>
            <a:r>
              <a:rPr lang="en-US" sz="3000" dirty="0" smtClean="0"/>
              <a:t>Revisit bell work and connect to graphing</a:t>
            </a:r>
            <a:endParaRPr lang="en-US" sz="3000" dirty="0"/>
          </a:p>
        </p:txBody>
      </p:sp>
    </p:spTree>
    <p:extLst>
      <p:ext uri="{BB962C8B-B14F-4D97-AF65-F5344CB8AC3E}">
        <p14:creationId xmlns:p14="http://schemas.microsoft.com/office/powerpoint/2010/main" val="864424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Math for? </a:t>
            </a:r>
            <a:endParaRPr lang="en-US" dirty="0"/>
          </a:p>
        </p:txBody>
      </p:sp>
      <p:sp>
        <p:nvSpPr>
          <p:cNvPr id="3" name="Content Placeholder 2"/>
          <p:cNvSpPr>
            <a:spLocks noGrp="1"/>
          </p:cNvSpPr>
          <p:nvPr>
            <p:ph idx="1"/>
          </p:nvPr>
        </p:nvSpPr>
        <p:spPr/>
        <p:txBody>
          <a:bodyPr>
            <a:normAutofit/>
          </a:bodyPr>
          <a:lstStyle/>
          <a:p>
            <a:r>
              <a:rPr lang="en-US" sz="3400" dirty="0">
                <a:hlinkClick r:id="rId2" tooltip="Share link"/>
              </a:rPr>
              <a:t>https://</a:t>
            </a:r>
            <a:r>
              <a:rPr lang="en-US" sz="3400" dirty="0" smtClean="0">
                <a:hlinkClick r:id="rId2" tooltip="Share link"/>
              </a:rPr>
              <a:t>youtu.be/pGlZi2SwETc</a:t>
            </a:r>
            <a:endParaRPr lang="en-US" sz="3400" dirty="0" smtClean="0"/>
          </a:p>
        </p:txBody>
      </p:sp>
    </p:spTree>
    <p:extLst>
      <p:ext uri="{BB962C8B-B14F-4D97-AF65-F5344CB8AC3E}">
        <p14:creationId xmlns:p14="http://schemas.microsoft.com/office/powerpoint/2010/main" val="1562981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Routines</a:t>
            </a:r>
            <a:endParaRPr lang="en-US" dirty="0"/>
          </a:p>
        </p:txBody>
      </p:sp>
      <p:sp>
        <p:nvSpPr>
          <p:cNvPr id="3" name="Content Placeholder 2"/>
          <p:cNvSpPr>
            <a:spLocks noGrp="1"/>
          </p:cNvSpPr>
          <p:nvPr>
            <p:ph idx="1"/>
          </p:nvPr>
        </p:nvSpPr>
        <p:spPr>
          <a:xfrm>
            <a:off x="1371599" y="1938528"/>
            <a:ext cx="10589559" cy="3581400"/>
          </a:xfrm>
        </p:spPr>
        <p:txBody>
          <a:bodyPr>
            <a:noAutofit/>
          </a:bodyPr>
          <a:lstStyle/>
          <a:p>
            <a:r>
              <a:rPr lang="en-US" sz="3000" dirty="0" smtClean="0"/>
              <a:t>Grab a </a:t>
            </a:r>
            <a:r>
              <a:rPr lang="en-US" sz="3000" dirty="0" smtClean="0"/>
              <a:t>calculator, board, and book </a:t>
            </a:r>
            <a:r>
              <a:rPr lang="en-US" sz="3000" dirty="0" smtClean="0"/>
              <a:t>as you come in to the room</a:t>
            </a:r>
          </a:p>
          <a:p>
            <a:r>
              <a:rPr lang="en-US" sz="3000" dirty="0" smtClean="0"/>
              <a:t>Find your seat</a:t>
            </a:r>
          </a:p>
          <a:p>
            <a:r>
              <a:rPr lang="en-US" sz="3000" dirty="0" smtClean="0"/>
              <a:t>Begin to work on Bell Work</a:t>
            </a:r>
          </a:p>
          <a:p>
            <a:r>
              <a:rPr lang="en-US" sz="3000" dirty="0" smtClean="0"/>
              <a:t>If finished before we start going over it, get out your notebook and homework</a:t>
            </a:r>
          </a:p>
          <a:p>
            <a:endParaRPr lang="en-US" sz="3000" dirty="0"/>
          </a:p>
          <a:p>
            <a:r>
              <a:rPr lang="en-US" sz="3000" dirty="0" smtClean="0"/>
              <a:t>There will be no passes in the first 15 or last 15 minutes of class</a:t>
            </a:r>
            <a:endParaRPr lang="en-US" sz="3000" dirty="0"/>
          </a:p>
        </p:txBody>
      </p:sp>
    </p:spTree>
    <p:extLst>
      <p:ext uri="{BB962C8B-B14F-4D97-AF65-F5344CB8AC3E}">
        <p14:creationId xmlns:p14="http://schemas.microsoft.com/office/powerpoint/2010/main" val="31282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 </a:t>
            </a:r>
            <a:r>
              <a:rPr lang="mr-IN" dirty="0" smtClean="0"/>
              <a:t>–</a:t>
            </a:r>
            <a:r>
              <a:rPr lang="en-US" dirty="0" smtClean="0"/>
              <a:t> Typical Day</a:t>
            </a:r>
            <a:endParaRPr lang="en-US" dirty="0"/>
          </a:p>
        </p:txBody>
      </p:sp>
      <p:sp>
        <p:nvSpPr>
          <p:cNvPr id="3" name="Content Placeholder 2"/>
          <p:cNvSpPr>
            <a:spLocks noGrp="1"/>
          </p:cNvSpPr>
          <p:nvPr>
            <p:ph idx="1"/>
          </p:nvPr>
        </p:nvSpPr>
        <p:spPr>
          <a:xfrm>
            <a:off x="969264" y="1593342"/>
            <a:ext cx="11222736" cy="3581400"/>
          </a:xfrm>
        </p:spPr>
        <p:txBody>
          <a:bodyPr>
            <a:noAutofit/>
          </a:bodyPr>
          <a:lstStyle/>
          <a:p>
            <a:r>
              <a:rPr lang="en-US" sz="3000" dirty="0" smtClean="0"/>
              <a:t>Bell Work (mixed review, preview, or general math concepts)</a:t>
            </a:r>
          </a:p>
          <a:p>
            <a:r>
              <a:rPr lang="en-US" sz="3000" dirty="0" smtClean="0"/>
              <a:t>Address unanswered homework questions, comments, concerns from day before</a:t>
            </a:r>
          </a:p>
          <a:p>
            <a:r>
              <a:rPr lang="en-US" sz="3000" dirty="0" smtClean="0"/>
              <a:t>Begin/finish new section with notes, discussions, projects</a:t>
            </a:r>
          </a:p>
          <a:p>
            <a:r>
              <a:rPr lang="en-US" sz="3000" dirty="0" smtClean="0"/>
              <a:t>In class problems (individual, partner, groups)</a:t>
            </a:r>
          </a:p>
          <a:p>
            <a:r>
              <a:rPr lang="en-US" sz="3000" dirty="0" smtClean="0"/>
              <a:t>Homework to be completed in class if time permits (individual, partner, groups)</a:t>
            </a:r>
          </a:p>
          <a:p>
            <a:endParaRPr lang="en-US" sz="3000" dirty="0"/>
          </a:p>
          <a:p>
            <a:r>
              <a:rPr lang="en-US" sz="3000" dirty="0" smtClean="0"/>
              <a:t>Quizzes every 3-4 class periods, and a unit test at end of each unit</a:t>
            </a:r>
            <a:endParaRPr lang="en-US" sz="3000" dirty="0"/>
          </a:p>
        </p:txBody>
      </p:sp>
    </p:spTree>
    <p:extLst>
      <p:ext uri="{BB962C8B-B14F-4D97-AF65-F5344CB8AC3E}">
        <p14:creationId xmlns:p14="http://schemas.microsoft.com/office/powerpoint/2010/main" val="184631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10"/>
            <a:ext cx="9601200" cy="704088"/>
          </a:xfrm>
        </p:spPr>
        <p:txBody>
          <a:bodyPr/>
          <a:lstStyle/>
          <a:p>
            <a:r>
              <a:rPr lang="en-US" dirty="0" smtClean="0"/>
              <a:t>Syllabus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0558757"/>
              </p:ext>
            </p:extLst>
          </p:nvPr>
        </p:nvGraphicFramePr>
        <p:xfrm>
          <a:off x="1371600" y="3086325"/>
          <a:ext cx="9070849" cy="3570507"/>
        </p:xfrm>
        <a:graphic>
          <a:graphicData uri="http://schemas.openxmlformats.org/drawingml/2006/table">
            <a:tbl>
              <a:tblPr firstRow="1" firstCol="1" bandRow="1">
                <a:tableStyleId>{5C22544A-7EE6-4342-B048-85BDC9FD1C3A}</a:tableStyleId>
              </a:tblPr>
              <a:tblGrid>
                <a:gridCol w="3986785"/>
                <a:gridCol w="4861024"/>
                <a:gridCol w="223040"/>
              </a:tblGrid>
              <a:tr h="717579">
                <a:tc>
                  <a:txBody>
                    <a:bodyPr/>
                    <a:lstStyle/>
                    <a:p>
                      <a:pPr marL="0" marR="0">
                        <a:spcBef>
                          <a:spcPts val="0"/>
                        </a:spcBef>
                        <a:spcAft>
                          <a:spcPts val="0"/>
                        </a:spcAft>
                      </a:pPr>
                      <a:r>
                        <a:rPr lang="en-US" sz="3200">
                          <a:solidFill>
                            <a:schemeClr val="tx1"/>
                          </a:solidFill>
                          <a:effectLst/>
                        </a:rPr>
                        <a:t>Instructor:</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Charlie Cuddy</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96876">
                <a:tc>
                  <a:txBody>
                    <a:bodyPr/>
                    <a:lstStyle/>
                    <a:p>
                      <a:pPr marL="0" marR="0">
                        <a:spcBef>
                          <a:spcPts val="0"/>
                        </a:spcBef>
                        <a:spcAft>
                          <a:spcPts val="0"/>
                        </a:spcAft>
                      </a:pPr>
                      <a:r>
                        <a:rPr lang="en-US" sz="3200">
                          <a:solidFill>
                            <a:schemeClr val="tx1"/>
                          </a:solidFill>
                          <a:effectLst/>
                        </a:rPr>
                        <a:t>E-mail:</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smtClean="0">
                          <a:solidFill>
                            <a:schemeClr val="tx1"/>
                          </a:solidFill>
                          <a:effectLst/>
                        </a:rPr>
                        <a:t>charles.cuddy@ops.org</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r h="711300">
                <a:tc>
                  <a:txBody>
                    <a:bodyPr/>
                    <a:lstStyle/>
                    <a:p>
                      <a:pPr marL="0" marR="0">
                        <a:spcBef>
                          <a:spcPts val="0"/>
                        </a:spcBef>
                        <a:spcAft>
                          <a:spcPts val="0"/>
                        </a:spcAft>
                      </a:pPr>
                      <a:r>
                        <a:rPr lang="en-US" sz="3200" dirty="0">
                          <a:solidFill>
                            <a:schemeClr val="tx1"/>
                          </a:solidFill>
                          <a:effectLst/>
                        </a:rPr>
                        <a:t>Office Phone Number:</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557-3100</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58368">
                <a:tc>
                  <a:txBody>
                    <a:bodyPr/>
                    <a:lstStyle/>
                    <a:p>
                      <a:pPr marL="0" marR="0">
                        <a:spcBef>
                          <a:spcPts val="0"/>
                        </a:spcBef>
                        <a:spcAft>
                          <a:spcPts val="0"/>
                        </a:spcAft>
                      </a:pPr>
                      <a:r>
                        <a:rPr lang="en-US" sz="3200" dirty="0">
                          <a:solidFill>
                            <a:schemeClr val="tx1"/>
                          </a:solidFill>
                          <a:effectLst/>
                        </a:rPr>
                        <a:t>Teacher Web Site</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u="sng" dirty="0" smtClean="0">
                          <a:solidFill>
                            <a:schemeClr val="tx1"/>
                          </a:solidFill>
                          <a:effectLst/>
                        </a:rPr>
                        <a:t>www.ops.org/high/</a:t>
                      </a:r>
                      <a:r>
                        <a:rPr lang="en-US" sz="3200" u="sng" dirty="0" err="1" smtClean="0">
                          <a:solidFill>
                            <a:schemeClr val="tx1"/>
                          </a:solidFill>
                          <a:effectLst/>
                        </a:rPr>
                        <a:t>bryan</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786384">
                <a:tc>
                  <a:txBody>
                    <a:bodyPr/>
                    <a:lstStyle/>
                    <a:p>
                      <a:pPr marL="0" marR="0">
                        <a:spcBef>
                          <a:spcPts val="0"/>
                        </a:spcBef>
                        <a:spcAft>
                          <a:spcPts val="0"/>
                        </a:spcAft>
                      </a:pPr>
                      <a:r>
                        <a:rPr lang="en-US" sz="3200" dirty="0">
                          <a:solidFill>
                            <a:schemeClr val="tx1"/>
                          </a:solidFill>
                          <a:effectLst/>
                        </a:rPr>
                        <a:t>Best times to contact:</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a:solidFill>
                            <a:schemeClr val="tx1"/>
                          </a:solidFill>
                          <a:effectLst/>
                        </a:rPr>
                        <a:t>Before or After </a:t>
                      </a:r>
                      <a:r>
                        <a:rPr lang="en-US" sz="3200" dirty="0" smtClean="0">
                          <a:solidFill>
                            <a:schemeClr val="tx1"/>
                          </a:solidFill>
                          <a:effectLst/>
                        </a:rPr>
                        <a:t>School</a:t>
                      </a:r>
                      <a:endParaRPr lang="en-US" sz="3200" dirty="0">
                        <a:solidFill>
                          <a:schemeClr val="tx1"/>
                        </a:solidFill>
                        <a:effectLst/>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bl>
          </a:graphicData>
        </a:graphic>
      </p:graphicFrame>
      <p:sp>
        <p:nvSpPr>
          <p:cNvPr id="8" name="Rectangle 7"/>
          <p:cNvSpPr/>
          <p:nvPr/>
        </p:nvSpPr>
        <p:spPr>
          <a:xfrm>
            <a:off x="1225295" y="1212398"/>
            <a:ext cx="10966705" cy="1846659"/>
          </a:xfrm>
          <a:prstGeom prst="rect">
            <a:avLst/>
          </a:prstGeom>
        </p:spPr>
        <p:txBody>
          <a:bodyPr wrap="square">
            <a:spAutoFit/>
          </a:bodyPr>
          <a:lstStyle/>
          <a:p>
            <a:pPr lvl="0" defTabSz="914400" eaLnBrk="0" fontAlgn="base" hangingPunct="0">
              <a:spcBef>
                <a:spcPct val="0"/>
              </a:spcBef>
              <a:spcAft>
                <a:spcPct val="0"/>
              </a:spcAft>
            </a:pPr>
            <a:r>
              <a:rPr lang="x-none" altLang="x-none" sz="2400" b="1" dirty="0">
                <a:latin typeface="Arial" charset="0"/>
              </a:rPr>
              <a:t>Omaha Bryan High School</a:t>
            </a:r>
          </a:p>
          <a:p>
            <a:pPr lvl="0" defTabSz="914400" eaLnBrk="0" fontAlgn="base" hangingPunct="0">
              <a:spcBef>
                <a:spcPct val="0"/>
              </a:spcBef>
              <a:spcAft>
                <a:spcPct val="0"/>
              </a:spcAft>
            </a:pPr>
            <a:r>
              <a:rPr lang="en-US" altLang="x-none" sz="2400" b="1" dirty="0" smtClean="0">
                <a:latin typeface="Arial" charset="0"/>
              </a:rPr>
              <a:t>Honors Pre-</a:t>
            </a:r>
            <a:r>
              <a:rPr lang="en-US" altLang="x-none" sz="2400" b="1" dirty="0" err="1" smtClean="0">
                <a:latin typeface="Arial" charset="0"/>
              </a:rPr>
              <a:t>Calc</a:t>
            </a:r>
            <a:r>
              <a:rPr lang="en-US" altLang="x-none" sz="2400" b="1" smtClean="0">
                <a:latin typeface="Arial" charset="0"/>
              </a:rPr>
              <a:t> Trig</a:t>
            </a:r>
            <a:endParaRPr lang="x-none" altLang="x-none" sz="2400" b="1" dirty="0">
              <a:latin typeface="Arial" charset="0"/>
            </a:endParaRPr>
          </a:p>
          <a:p>
            <a:pPr lvl="0" defTabSz="914400" eaLnBrk="0" fontAlgn="base" hangingPunct="0">
              <a:spcBef>
                <a:spcPct val="0"/>
              </a:spcBef>
              <a:spcAft>
                <a:spcPct val="0"/>
              </a:spcAft>
            </a:pPr>
            <a:endParaRPr lang="x-none" altLang="x-none" sz="2400" b="1" dirty="0">
              <a:latin typeface="Arial" charset="0"/>
            </a:endParaRPr>
          </a:p>
          <a:p>
            <a:pPr lvl="0" defTabSz="914400" eaLnBrk="0" fontAlgn="base" hangingPunct="0">
              <a:spcBef>
                <a:spcPct val="0"/>
              </a:spcBef>
              <a:spcAft>
                <a:spcPct val="0"/>
              </a:spcAft>
            </a:pPr>
            <a:r>
              <a:rPr lang="x-none" altLang="x-none" sz="2400" dirty="0">
                <a:latin typeface="Arial" charset="0"/>
              </a:rPr>
              <a:t>“To give anything less than your best is to sacrifice the gift.” </a:t>
            </a:r>
            <a:r>
              <a:rPr lang="x-none" altLang="x-none" sz="2400" dirty="0" smtClean="0">
                <a:latin typeface="Arial" charset="0"/>
              </a:rPr>
              <a:t>– </a:t>
            </a:r>
            <a:r>
              <a:rPr lang="x-none" altLang="x-none" sz="2400" dirty="0">
                <a:latin typeface="Arial" charset="0"/>
              </a:rPr>
              <a:t>Steve Prefontaine</a:t>
            </a:r>
          </a:p>
          <a:p>
            <a:pPr lvl="0" defTabSz="914400" eaLnBrk="0" fontAlgn="base" hangingPunct="0">
              <a:spcBef>
                <a:spcPct val="0"/>
              </a:spcBef>
              <a:spcAft>
                <a:spcPct val="0"/>
              </a:spcAft>
            </a:pPr>
            <a:endParaRPr lang="x-none" altLang="x-none" dirty="0">
              <a:latin typeface="Arial" charset="0"/>
            </a:endParaRPr>
          </a:p>
        </p:txBody>
      </p:sp>
    </p:spTree>
    <p:extLst>
      <p:ext uri="{BB962C8B-B14F-4D97-AF65-F5344CB8AC3E}">
        <p14:creationId xmlns:p14="http://schemas.microsoft.com/office/powerpoint/2010/main" val="107453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477036"/>
            <a:ext cx="10460736" cy="6001643"/>
          </a:xfrm>
          <a:prstGeom prst="rect">
            <a:avLst/>
          </a:prstGeom>
        </p:spPr>
        <p:txBody>
          <a:bodyPr wrap="square">
            <a:spAutoFit/>
          </a:bodyPr>
          <a:lstStyle/>
          <a:p>
            <a:r>
              <a:rPr lang="en-US" sz="3200" b="1" u="sng" dirty="0"/>
              <a:t>Class Overview</a:t>
            </a:r>
            <a:endParaRPr lang="en-US" sz="3200" dirty="0"/>
          </a:p>
          <a:p>
            <a:r>
              <a:rPr lang="en-US" sz="3200" dirty="0" smtClean="0"/>
              <a:t>This </a:t>
            </a:r>
            <a:r>
              <a:rPr lang="en-US" sz="3200" dirty="0"/>
              <a:t>year we will cover several different areas typically covered in a Pre-Calculus and Trigonometry course. We will focus on topics such as functions and their graphs. Specifically: polynomials and rational, exponential and logarithmic functions.  We will also dive into trigonometric functions, identities and equations.  Second semester we’ll look more at systems, matrices, vectors, polar coordinates and analytical geometry. </a:t>
            </a:r>
          </a:p>
          <a:p>
            <a:r>
              <a:rPr lang="en-US" sz="3200" dirty="0"/>
              <a:t> </a:t>
            </a:r>
          </a:p>
          <a:p>
            <a:r>
              <a:rPr lang="en-US" sz="3200" b="1" u="sng" dirty="0"/>
              <a:t>Texts </a:t>
            </a:r>
            <a:endParaRPr lang="en-US" sz="3200" dirty="0"/>
          </a:p>
          <a:p>
            <a:pPr lvl="0"/>
            <a:r>
              <a:rPr lang="en-US" sz="3200" dirty="0"/>
              <a:t>Pre-</a:t>
            </a:r>
            <a:r>
              <a:rPr lang="en-US" sz="3200" dirty="0" err="1"/>
              <a:t>Calc</a:t>
            </a:r>
            <a:r>
              <a:rPr lang="en-US" sz="3200" dirty="0"/>
              <a:t>, Larson</a:t>
            </a:r>
          </a:p>
        </p:txBody>
      </p:sp>
    </p:spTree>
    <p:extLst>
      <p:ext uri="{BB962C8B-B14F-4D97-AF65-F5344CB8AC3E}">
        <p14:creationId xmlns:p14="http://schemas.microsoft.com/office/powerpoint/2010/main" val="1508513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135</TotalTime>
  <Words>1453</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Franklin Gothic Book</vt:lpstr>
      <vt:lpstr>Times New Roman</vt:lpstr>
      <vt:lpstr>Crop</vt:lpstr>
      <vt:lpstr>Bell Work</vt:lpstr>
      <vt:lpstr>PowerPoint Presentation</vt:lpstr>
      <vt:lpstr>Getting Started</vt:lpstr>
      <vt:lpstr>Objective</vt:lpstr>
      <vt:lpstr>What is Math for? </vt:lpstr>
      <vt:lpstr>Routines</vt:lpstr>
      <vt:lpstr>Procedures – Typical Day</vt:lpstr>
      <vt:lpstr>Syllabus </vt:lpstr>
      <vt:lpstr>PowerPoint Presentation</vt:lpstr>
      <vt:lpstr>PowerPoint Presentation</vt:lpstr>
      <vt:lpstr>There are three types of coursework </vt:lpstr>
      <vt:lpstr>There are three types of coursework </vt:lpstr>
      <vt:lpstr>There are three types of coursework </vt:lpstr>
      <vt:lpstr>Grade Scale</vt:lpstr>
      <vt:lpstr>Redoing/Revising Student Coursework </vt:lpstr>
      <vt:lpstr>Redoing/Revising Student Coursework </vt:lpstr>
      <vt:lpstr>Unit Circle</vt:lpstr>
      <vt:lpstr>Bell Work Revisited</vt:lpstr>
      <vt:lpstr>Bell Work Revisited</vt:lpstr>
      <vt:lpstr>Exit Slip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Charlie Cuddy</dc:creator>
  <cp:lastModifiedBy>Charles Cuddy</cp:lastModifiedBy>
  <cp:revision>17</cp:revision>
  <dcterms:created xsi:type="dcterms:W3CDTF">2017-08-20T19:00:27Z</dcterms:created>
  <dcterms:modified xsi:type="dcterms:W3CDTF">2018-08-29T15:25:59Z</dcterms:modified>
</cp:coreProperties>
</file>