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6" r:id="rId2"/>
    <p:sldId id="297" r:id="rId3"/>
    <p:sldId id="256" r:id="rId4"/>
    <p:sldId id="267" r:id="rId5"/>
    <p:sldId id="288" r:id="rId6"/>
    <p:sldId id="292" r:id="rId7"/>
    <p:sldId id="289" r:id="rId8"/>
    <p:sldId id="298" r:id="rId9"/>
    <p:sldId id="290" r:id="rId10"/>
    <p:sldId id="299" r:id="rId11"/>
    <p:sldId id="300" r:id="rId12"/>
    <p:sldId id="301" r:id="rId13"/>
    <p:sldId id="291" r:id="rId14"/>
    <p:sldId id="302" r:id="rId15"/>
    <p:sldId id="304" r:id="rId16"/>
    <p:sldId id="287" r:id="rId17"/>
    <p:sldId id="303" r:id="rId18"/>
    <p:sldId id="294" r:id="rId19"/>
    <p:sldId id="293" r:id="rId20"/>
    <p:sldId id="29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88" d="100"/>
          <a:sy n="88" d="100"/>
        </p:scale>
        <p:origin x="80" y="3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9/24/2018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9/24/2018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9/24/2018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file:///C:\Standard_Form.ggb" TargetMode="External"/><Relationship Id="rId5" Type="http://schemas.openxmlformats.org/officeDocument/2006/relationships/oleObject" Target="../embeddings/oleObject2.bin"/><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286" y="362003"/>
            <a:ext cx="9601200" cy="1485900"/>
          </a:xfrm>
        </p:spPr>
        <p:txBody>
          <a:bodyPr/>
          <a:lstStyle/>
          <a:p>
            <a:r>
              <a:rPr lang="en-US" dirty="0" smtClean="0"/>
              <a:t>Bell Work</a:t>
            </a:r>
            <a:br>
              <a:rPr lang="en-US" dirty="0" smtClean="0"/>
            </a:br>
            <a:r>
              <a:rPr lang="en-US" dirty="0" smtClean="0"/>
              <a:t>(4–6 minutes)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9323" y="1104953"/>
            <a:ext cx="5576340" cy="5576340"/>
          </a:xfrm>
        </p:spPr>
      </p:pic>
      <p:sp>
        <p:nvSpPr>
          <p:cNvPr id="5" name="TextBox 4"/>
          <p:cNvSpPr txBox="1"/>
          <p:nvPr/>
        </p:nvSpPr>
        <p:spPr>
          <a:xfrm>
            <a:off x="5295398" y="454967"/>
            <a:ext cx="3320076" cy="461665"/>
          </a:xfrm>
          <a:prstGeom prst="rect">
            <a:avLst/>
          </a:prstGeom>
          <a:noFill/>
        </p:spPr>
        <p:txBody>
          <a:bodyPr wrap="none" rtlCol="0">
            <a:spAutoFit/>
          </a:bodyPr>
          <a:lstStyle/>
          <a:p>
            <a:r>
              <a:rPr lang="en-US" sz="2400" dirty="0" smtClean="0"/>
              <a:t>Describe what you know</a:t>
            </a:r>
            <a:endParaRPr lang="en-US" sz="2400" dirty="0"/>
          </a:p>
        </p:txBody>
      </p:sp>
    </p:spTree>
    <p:extLst>
      <p:ext uri="{BB962C8B-B14F-4D97-AF65-F5344CB8AC3E}">
        <p14:creationId xmlns:p14="http://schemas.microsoft.com/office/powerpoint/2010/main" val="2330233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800"/>
            <a:ext cx="10675257" cy="1485900"/>
          </a:xfrm>
        </p:spPr>
        <p:txBody>
          <a:bodyPr/>
          <a:lstStyle/>
          <a:p>
            <a:r>
              <a:rPr lang="en-US" dirty="0" smtClean="0"/>
              <a:t>Example 1 Think Out Loud (3 – 5 minutes):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603948"/>
                <a:ext cx="9601200" cy="4826832"/>
              </a:xfrm>
            </p:spPr>
            <p:txBody>
              <a:bodyPr>
                <a:normAutofit fontScale="92500" lnSpcReduction="10000"/>
              </a:bodyPr>
              <a:lstStyle/>
              <a:p>
                <a:pPr marL="0" indent="0">
                  <a:buNone/>
                </a:pPr>
                <a:r>
                  <a:rPr lang="en-US" sz="2400" dirty="0" smtClean="0"/>
                  <a:t>Do Not Give Up because there are words!!</a:t>
                </a:r>
              </a:p>
              <a:p>
                <a:pPr marL="0" indent="0">
                  <a:buNone/>
                </a:pPr>
                <a:r>
                  <a:rPr lang="en-US" sz="2400" b="1" i="1" u="sng" dirty="0" smtClean="0"/>
                  <a:t>Write down what we know</a:t>
                </a:r>
                <a:r>
                  <a:rPr lang="en-US" sz="2400" dirty="0" smtClean="0"/>
                  <a:t>:   </a:t>
                </a:r>
                <a14:m>
                  <m:oMath xmlns:m="http://schemas.openxmlformats.org/officeDocument/2006/math">
                    <m:r>
                      <a:rPr lang="en-US" sz="2400" b="1" i="1">
                        <a:latin typeface="Cambria Math" panose="02040503050406030204" pitchFamily="18" charset="0"/>
                      </a:rPr>
                      <m:t>𝒅</m:t>
                    </m:r>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m:t>
                        </m:r>
                        <m:r>
                          <a:rPr lang="en-US" sz="2400" b="1" i="1">
                            <a:latin typeface="Cambria Math" panose="02040503050406030204" pitchFamily="18" charset="0"/>
                          </a:rPr>
                          <m:t>𝒕</m:t>
                        </m:r>
                      </m:e>
                      <m:sup>
                        <m:r>
                          <a:rPr lang="en-US" sz="2400" b="1" i="1">
                            <a:latin typeface="Cambria Math" panose="02040503050406030204" pitchFamily="18" charset="0"/>
                          </a:rPr>
                          <m:t>𝟐</m:t>
                        </m:r>
                      </m:sup>
                    </m:sSup>
                    <m:r>
                      <a:rPr lang="en-US" sz="2400" b="1" i="1">
                        <a:latin typeface="Cambria Math" panose="02040503050406030204" pitchFamily="18" charset="0"/>
                      </a:rPr>
                      <m:t>+</m:t>
                    </m:r>
                    <m:r>
                      <a:rPr lang="en-US" sz="2400" b="1" i="1">
                        <a:latin typeface="Cambria Math" panose="02040503050406030204" pitchFamily="18" charset="0"/>
                      </a:rPr>
                      <m:t>𝟔</m:t>
                    </m:r>
                    <m:r>
                      <a:rPr lang="en-US" sz="2400" b="1" i="1">
                        <a:latin typeface="Cambria Math" panose="02040503050406030204" pitchFamily="18" charset="0"/>
                      </a:rPr>
                      <m:t>𝒕</m:t>
                    </m:r>
                  </m:oMath>
                </a14:m>
                <a:r>
                  <a:rPr lang="en-US" sz="2400" dirty="0" smtClean="0"/>
                  <a:t>  </a:t>
                </a:r>
                <a:r>
                  <a:rPr lang="en-US" sz="2400" dirty="0" smtClean="0">
                    <a:sym typeface="Wingdings" panose="05000000000000000000" pitchFamily="2" charset="2"/>
                  </a:rPr>
                  <a:t> shows path of thrown rocks</a:t>
                </a:r>
                <a:endParaRPr lang="en-US" sz="2400" dirty="0"/>
              </a:p>
              <a:p>
                <a:pPr marL="0" indent="0">
                  <a:buNone/>
                </a:pPr>
                <a:r>
                  <a:rPr lang="en-US" sz="2400" dirty="0" smtClean="0"/>
                  <a:t>d = distance from ground 	t = time</a:t>
                </a:r>
                <a:endParaRPr lang="en-US" sz="2400" dirty="0"/>
              </a:p>
              <a:p>
                <a:pPr marL="0" indent="0">
                  <a:buNone/>
                </a:pPr>
                <a:r>
                  <a:rPr lang="en-US" sz="2400" dirty="0" smtClean="0"/>
                  <a:t>So input of t and an output of d (think domain, range… GRAPH!) </a:t>
                </a:r>
                <a:br>
                  <a:rPr lang="en-US" sz="2400" dirty="0" smtClean="0"/>
                </a:br>
                <a:r>
                  <a:rPr lang="en-US" sz="2400" dirty="0" smtClean="0"/>
                  <a:t>points are at (time, distance) </a:t>
                </a:r>
                <a:r>
                  <a:rPr lang="en-US" sz="2400" dirty="0" smtClean="0">
                    <a:sym typeface="Wingdings" panose="05000000000000000000" pitchFamily="2" charset="2"/>
                  </a:rPr>
                  <a:t> (t, d) instead of (</a:t>
                </a:r>
                <a:r>
                  <a:rPr lang="en-US" sz="2400" dirty="0" err="1" smtClean="0">
                    <a:sym typeface="Wingdings" panose="05000000000000000000" pitchFamily="2" charset="2"/>
                  </a:rPr>
                  <a:t>x,y</a:t>
                </a:r>
                <a:r>
                  <a:rPr lang="en-US" sz="2400" dirty="0" smtClean="0">
                    <a:sym typeface="Wingdings" panose="05000000000000000000" pitchFamily="2" charset="2"/>
                  </a:rPr>
                  <a:t>)   yay that’s good we can visualize this!</a:t>
                </a:r>
                <a:endParaRPr lang="en-US" sz="2400" dirty="0" smtClean="0"/>
              </a:p>
              <a:p>
                <a:pPr marL="0" indent="0">
                  <a:buNone/>
                </a:pPr>
                <a:r>
                  <a:rPr lang="en-US" sz="2400" i="1" u="sng" dirty="0" smtClean="0"/>
                  <a:t>Identify the questions: They want us to find: </a:t>
                </a:r>
              </a:p>
              <a:p>
                <a:pPr marL="0" indent="0">
                  <a:buNone/>
                </a:pPr>
                <a:r>
                  <a:rPr lang="en-US" sz="2400" dirty="0" smtClean="0"/>
                  <a:t>Where is the maximum height (output!) and how long did it take to get there? (input)</a:t>
                </a:r>
                <a:endParaRPr lang="en-US" sz="2400" dirty="0"/>
              </a:p>
              <a:p>
                <a:pPr marL="0" indent="0">
                  <a:buNone/>
                </a:pPr>
                <a:endParaRPr lang="en-US" sz="2400" dirty="0" smtClean="0"/>
              </a:p>
              <a:p>
                <a:pPr marL="0" indent="0">
                  <a:buNone/>
                </a:pPr>
                <a:r>
                  <a:rPr lang="en-US" sz="2400" dirty="0" smtClean="0"/>
                  <a:t>How long is it in the air?? Well how will we know when it is on the ground? Where does that happen? </a:t>
                </a:r>
                <a:endParaRPr lang="en-US" sz="2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603948"/>
                <a:ext cx="9601200" cy="4826832"/>
              </a:xfrm>
              <a:blipFill rotWithShape="0">
                <a:blip r:embed="rId2"/>
                <a:stretch>
                  <a:fillRect l="-825" t="-1894"/>
                </a:stretch>
              </a:blipFill>
            </p:spPr>
            <p:txBody>
              <a:bodyPr/>
              <a:lstStyle/>
              <a:p>
                <a:r>
                  <a:rPr lang="en-US">
                    <a:noFill/>
                  </a:rPr>
                  <a:t> </a:t>
                </a:r>
              </a:p>
            </p:txBody>
          </p:sp>
        </mc:Fallback>
      </mc:AlternateContent>
    </p:spTree>
    <p:extLst>
      <p:ext uri="{BB962C8B-B14F-4D97-AF65-F5344CB8AC3E}">
        <p14:creationId xmlns:p14="http://schemas.microsoft.com/office/powerpoint/2010/main" val="3228531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628" y="695169"/>
            <a:ext cx="9601200" cy="1485900"/>
          </a:xfrm>
        </p:spPr>
        <p:txBody>
          <a:bodyPr/>
          <a:lstStyle/>
          <a:p>
            <a:r>
              <a:rPr lang="en-US" dirty="0" smtClean="0"/>
              <a:t>Example 1 Answers: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1828" y="1530034"/>
                <a:ext cx="9601200" cy="5372736"/>
              </a:xfrm>
            </p:spPr>
            <p:txBody>
              <a:bodyPr>
                <a:normAutofit lnSpcReduction="10000"/>
              </a:bodyPr>
              <a:lstStyle/>
              <a:p>
                <a:pPr marL="0" indent="0">
                  <a:buNone/>
                </a:pPr>
                <a:r>
                  <a:rPr lang="en-US" sz="2400" dirty="0" smtClean="0"/>
                  <a:t>Graph: </a:t>
                </a:r>
                <a14:m>
                  <m:oMath xmlns:m="http://schemas.openxmlformats.org/officeDocument/2006/math">
                    <m:r>
                      <a:rPr lang="en-US" sz="2400" b="1" i="1">
                        <a:latin typeface="Cambria Math" panose="02040503050406030204" pitchFamily="18" charset="0"/>
                      </a:rPr>
                      <m:t>𝒅</m:t>
                    </m:r>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m:t>
                        </m:r>
                        <m:r>
                          <a:rPr lang="en-US" sz="2400" b="1" i="1">
                            <a:latin typeface="Cambria Math" panose="02040503050406030204" pitchFamily="18" charset="0"/>
                          </a:rPr>
                          <m:t>𝒕</m:t>
                        </m:r>
                      </m:e>
                      <m:sup>
                        <m:r>
                          <a:rPr lang="en-US" sz="2400" b="1" i="1">
                            <a:latin typeface="Cambria Math" panose="02040503050406030204" pitchFamily="18" charset="0"/>
                          </a:rPr>
                          <m:t>𝟐</m:t>
                        </m:r>
                      </m:sup>
                    </m:sSup>
                    <m:r>
                      <a:rPr lang="en-US" sz="2400" b="1" i="1">
                        <a:latin typeface="Cambria Math" panose="02040503050406030204" pitchFamily="18" charset="0"/>
                      </a:rPr>
                      <m:t>+</m:t>
                    </m:r>
                    <m:r>
                      <a:rPr lang="en-US" sz="2400" b="1" i="1">
                        <a:latin typeface="Cambria Math" panose="02040503050406030204" pitchFamily="18" charset="0"/>
                      </a:rPr>
                      <m:t>𝟔</m:t>
                    </m:r>
                    <m:r>
                      <a:rPr lang="en-US" sz="2400" b="1" i="1">
                        <a:latin typeface="Cambria Math" panose="02040503050406030204" pitchFamily="18" charset="0"/>
                      </a:rPr>
                      <m:t>𝒕</m:t>
                    </m:r>
                  </m:oMath>
                </a14:m>
                <a:r>
                  <a:rPr lang="en-US" sz="2400" dirty="0" smtClean="0"/>
                  <a:t>  </a:t>
                </a:r>
              </a:p>
              <a:p>
                <a:pPr marL="0" indent="0">
                  <a:buNone/>
                </a:pPr>
                <a:endParaRPr lang="en-US" sz="2400" dirty="0">
                  <a:sym typeface="Wingdings" panose="05000000000000000000" pitchFamily="2" charset="2"/>
                </a:endParaRPr>
              </a:p>
              <a:p>
                <a:pPr marL="0" indent="0">
                  <a:buNone/>
                </a:pPr>
                <a:r>
                  <a:rPr lang="en-US" sz="2400" dirty="0" smtClean="0">
                    <a:solidFill>
                      <a:schemeClr val="tx1"/>
                    </a:solidFill>
                    <a:sym typeface="Wingdings" panose="05000000000000000000" pitchFamily="2" charset="2"/>
                  </a:rPr>
                  <a:t>Max Height at vertex (3,9)</a:t>
                </a:r>
              </a:p>
              <a:p>
                <a:pPr marL="0" indent="0">
                  <a:buNone/>
                </a:pPr>
                <a:r>
                  <a:rPr lang="en-US" sz="2400" dirty="0" smtClean="0">
                    <a:solidFill>
                      <a:schemeClr val="tx1"/>
                    </a:solidFill>
                    <a:sym typeface="Wingdings" panose="05000000000000000000" pitchFamily="2" charset="2"/>
                  </a:rPr>
                  <a:t>Input is 3 so that is time</a:t>
                </a:r>
                <a:br>
                  <a:rPr lang="en-US" sz="2400" dirty="0" smtClean="0">
                    <a:solidFill>
                      <a:schemeClr val="tx1"/>
                    </a:solidFill>
                    <a:sym typeface="Wingdings" panose="05000000000000000000" pitchFamily="2" charset="2"/>
                  </a:rPr>
                </a:br>
                <a:r>
                  <a:rPr lang="en-US" sz="2400" dirty="0" smtClean="0">
                    <a:solidFill>
                      <a:schemeClr val="tx1"/>
                    </a:solidFill>
                    <a:sym typeface="Wingdings" panose="05000000000000000000" pitchFamily="2" charset="2"/>
                  </a:rPr>
                  <a:t>Output is 9 so that is distance.</a:t>
                </a:r>
                <a:endParaRPr lang="en-US" sz="2400" dirty="0">
                  <a:solidFill>
                    <a:schemeClr val="tx1"/>
                  </a:solidFill>
                </a:endParaRPr>
              </a:p>
              <a:p>
                <a:pPr marL="0" indent="0">
                  <a:buNone/>
                </a:pPr>
                <a:r>
                  <a:rPr lang="en-US" sz="2400" b="1" i="1" u="sng" dirty="0" smtClean="0">
                    <a:solidFill>
                      <a:srgbClr val="FF0000"/>
                    </a:solidFill>
                  </a:rPr>
                  <a:t>So highest point is 9 feet after 3 seconds</a:t>
                </a:r>
              </a:p>
              <a:p>
                <a:pPr marL="0" indent="0">
                  <a:buNone/>
                </a:pPr>
                <a:endParaRPr lang="en-US" dirty="0" smtClean="0"/>
              </a:p>
              <a:p>
                <a:pPr marL="0" indent="0">
                  <a:buNone/>
                </a:pPr>
                <a:r>
                  <a:rPr lang="en-US" sz="2400" dirty="0" smtClean="0">
                    <a:solidFill>
                      <a:schemeClr val="tx1"/>
                    </a:solidFill>
                    <a:sym typeface="Wingdings" panose="05000000000000000000" pitchFamily="2" charset="2"/>
                  </a:rPr>
                  <a:t>Hits ground when height is 0. This happens</a:t>
                </a:r>
                <a:br>
                  <a:rPr lang="en-US" sz="2400" dirty="0" smtClean="0">
                    <a:solidFill>
                      <a:schemeClr val="tx1"/>
                    </a:solidFill>
                    <a:sym typeface="Wingdings" panose="05000000000000000000" pitchFamily="2" charset="2"/>
                  </a:rPr>
                </a:br>
                <a:r>
                  <a:rPr lang="en-US" sz="2400" dirty="0" smtClean="0">
                    <a:solidFill>
                      <a:schemeClr val="tx1"/>
                    </a:solidFill>
                    <a:sym typeface="Wingdings" panose="05000000000000000000" pitchFamily="2" charset="2"/>
                  </a:rPr>
                  <a:t>twice, but only 1 makes sense. It happens </a:t>
                </a:r>
                <a:br>
                  <a:rPr lang="en-US" sz="2400" dirty="0" smtClean="0">
                    <a:solidFill>
                      <a:schemeClr val="tx1"/>
                    </a:solidFill>
                    <a:sym typeface="Wingdings" panose="05000000000000000000" pitchFamily="2" charset="2"/>
                  </a:rPr>
                </a:br>
                <a:r>
                  <a:rPr lang="en-US" sz="2400" dirty="0" smtClean="0">
                    <a:solidFill>
                      <a:schemeClr val="tx1"/>
                    </a:solidFill>
                    <a:sym typeface="Wingdings" panose="05000000000000000000" pitchFamily="2" charset="2"/>
                  </a:rPr>
                  <a:t>at both 0 (0,0) and 6 (6,0) seconds. </a:t>
                </a:r>
                <a:endParaRPr lang="en-US" sz="2400" dirty="0">
                  <a:solidFill>
                    <a:schemeClr val="tx1"/>
                  </a:solidFill>
                </a:endParaRPr>
              </a:p>
              <a:p>
                <a:pPr marL="0" indent="0">
                  <a:buNone/>
                </a:pPr>
                <a:r>
                  <a:rPr lang="en-US" sz="2400" b="1" i="1" u="sng" dirty="0" smtClean="0">
                    <a:solidFill>
                      <a:srgbClr val="FF0000"/>
                    </a:solidFill>
                  </a:rPr>
                  <a:t>The rocks hits the ground after 6 seconds.</a:t>
                </a:r>
              </a:p>
              <a:p>
                <a:pPr marL="0" indent="0">
                  <a:buNone/>
                </a:pPr>
                <a:r>
                  <a:rPr lang="en-US" sz="2400" dirty="0" smtClean="0">
                    <a:solidFill>
                      <a:schemeClr val="tx1"/>
                    </a:solidFill>
                    <a:sym typeface="Wingdings" panose="05000000000000000000" pitchFamily="2" charset="2"/>
                  </a:rPr>
                  <a:t>Why is that the only one that makes sense?</a:t>
                </a:r>
                <a:endParaRPr lang="en-US" sz="2400" i="1" u="sng" dirty="0">
                  <a:solidFill>
                    <a:srgbClr val="FF0000"/>
                  </a:solidFill>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1828" y="1530034"/>
                <a:ext cx="9601200" cy="5372736"/>
              </a:xfrm>
              <a:blipFill rotWithShape="0">
                <a:blip r:embed="rId2"/>
                <a:stretch>
                  <a:fillRect l="-952" t="-1816"/>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713" y="685800"/>
            <a:ext cx="5588287" cy="6216970"/>
          </a:xfrm>
          <a:prstGeom prst="rect">
            <a:avLst/>
          </a:prstGeom>
        </p:spPr>
      </p:pic>
      <p:sp>
        <p:nvSpPr>
          <p:cNvPr id="5" name="Rectangle 4"/>
          <p:cNvSpPr/>
          <p:nvPr/>
        </p:nvSpPr>
        <p:spPr>
          <a:xfrm>
            <a:off x="8929618" y="5987534"/>
            <a:ext cx="936475" cy="369332"/>
          </a:xfrm>
          <a:prstGeom prst="rect">
            <a:avLst/>
          </a:prstGeom>
        </p:spPr>
        <p:txBody>
          <a:bodyPr wrap="none">
            <a:spAutoFit/>
          </a:bodyPr>
          <a:lstStyle/>
          <a:p>
            <a:r>
              <a:rPr lang="en-US" dirty="0"/>
              <a:t>t = </a:t>
            </a:r>
            <a:r>
              <a:rPr lang="en-US" dirty="0" smtClean="0"/>
              <a:t>time</a:t>
            </a:r>
            <a:endParaRPr lang="en-US" dirty="0"/>
          </a:p>
        </p:txBody>
      </p:sp>
      <p:sp>
        <p:nvSpPr>
          <p:cNvPr id="6" name="Rectangle 5"/>
          <p:cNvSpPr/>
          <p:nvPr/>
        </p:nvSpPr>
        <p:spPr>
          <a:xfrm rot="16200000">
            <a:off x="6027537" y="3222563"/>
            <a:ext cx="2691442" cy="369332"/>
          </a:xfrm>
          <a:prstGeom prst="rect">
            <a:avLst/>
          </a:prstGeom>
        </p:spPr>
        <p:txBody>
          <a:bodyPr wrap="none">
            <a:spAutoFit/>
          </a:bodyPr>
          <a:lstStyle/>
          <a:p>
            <a:r>
              <a:rPr lang="en-US" dirty="0"/>
              <a:t>d = distance from ground </a:t>
            </a:r>
          </a:p>
        </p:txBody>
      </p:sp>
      <p:cxnSp>
        <p:nvCxnSpPr>
          <p:cNvPr id="8" name="Straight Arrow Connector 7"/>
          <p:cNvCxnSpPr/>
          <p:nvPr/>
        </p:nvCxnSpPr>
        <p:spPr>
          <a:xfrm flipH="1">
            <a:off x="9456057" y="509228"/>
            <a:ext cx="573315" cy="87652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9" name="Rectangle 8"/>
          <p:cNvSpPr/>
          <p:nvPr/>
        </p:nvSpPr>
        <p:spPr>
          <a:xfrm>
            <a:off x="8597638" y="139896"/>
            <a:ext cx="3456331" cy="369332"/>
          </a:xfrm>
          <a:prstGeom prst="rect">
            <a:avLst/>
          </a:prstGeom>
        </p:spPr>
        <p:txBody>
          <a:bodyPr wrap="none">
            <a:spAutoFit/>
          </a:bodyPr>
          <a:lstStyle/>
          <a:p>
            <a:r>
              <a:rPr lang="en-US" dirty="0" smtClean="0">
                <a:sym typeface="Wingdings" panose="05000000000000000000" pitchFamily="2" charset="2"/>
              </a:rPr>
              <a:t>Rock doesn’t get higher than this!</a:t>
            </a:r>
            <a:endParaRPr lang="en-US" dirty="0"/>
          </a:p>
        </p:txBody>
      </p:sp>
    </p:spTree>
    <p:extLst>
      <p:ext uri="{BB962C8B-B14F-4D97-AF65-F5344CB8AC3E}">
        <p14:creationId xmlns:p14="http://schemas.microsoft.com/office/powerpoint/2010/main" val="2937584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800"/>
            <a:ext cx="10486571" cy="1485900"/>
          </a:xfrm>
        </p:spPr>
        <p:txBody>
          <a:bodyPr>
            <a:normAutofit/>
          </a:bodyPr>
          <a:lstStyle/>
          <a:p>
            <a:r>
              <a:rPr lang="en-US" dirty="0" smtClean="0"/>
              <a:t>HLQs For the Rock Problem (10 minutes) </a:t>
            </a:r>
            <a:br>
              <a:rPr lang="en-US" dirty="0" smtClean="0"/>
            </a:br>
            <a:r>
              <a:rPr lang="en-US" sz="2700" dirty="0" smtClean="0"/>
              <a:t>(Discuss in small groups </a:t>
            </a:r>
            <a:r>
              <a:rPr lang="en-US" sz="2700" dirty="0" smtClean="0">
                <a:sym typeface="Wingdings" panose="05000000000000000000" pitchFamily="2" charset="2"/>
              </a:rPr>
              <a:t> we’ll talk about these when I get back… </a:t>
            </a:r>
            <a:br>
              <a:rPr lang="en-US" sz="2700" dirty="0" smtClean="0">
                <a:sym typeface="Wingdings" panose="05000000000000000000" pitchFamily="2" charset="2"/>
              </a:rPr>
            </a:br>
            <a:r>
              <a:rPr lang="en-US" sz="2700" dirty="0" smtClean="0">
                <a:sym typeface="Wingdings" panose="05000000000000000000" pitchFamily="2" charset="2"/>
              </a:rPr>
              <a:t>but I want to hear your thoughts as a class… Wow me! </a:t>
            </a:r>
            <a:r>
              <a:rPr lang="en-US" sz="2700" dirty="0" smtClean="0"/>
              <a:t>)</a:t>
            </a:r>
            <a:endParaRPr lang="en-US" sz="2700" dirty="0"/>
          </a:p>
        </p:txBody>
      </p:sp>
      <p:sp>
        <p:nvSpPr>
          <p:cNvPr id="3" name="Content Placeholder 2"/>
          <p:cNvSpPr>
            <a:spLocks noGrp="1"/>
          </p:cNvSpPr>
          <p:nvPr>
            <p:ph idx="1"/>
          </p:nvPr>
        </p:nvSpPr>
        <p:spPr>
          <a:xfrm>
            <a:off x="863601" y="2576286"/>
            <a:ext cx="11190514" cy="3581400"/>
          </a:xfrm>
        </p:spPr>
        <p:txBody>
          <a:bodyPr>
            <a:noAutofit/>
          </a:bodyPr>
          <a:lstStyle/>
          <a:p>
            <a:pPr marL="0" indent="0">
              <a:buNone/>
            </a:pPr>
            <a:r>
              <a:rPr lang="en-US" sz="2600" b="1" i="1" u="sng" dirty="0" smtClean="0"/>
              <a:t>***Have someone in your group record your thoughts/answers/questions***</a:t>
            </a:r>
          </a:p>
          <a:p>
            <a:r>
              <a:rPr lang="en-US" sz="2600" dirty="0" smtClean="0"/>
              <a:t>Was the individual standing up or laying down when they threw the rock? </a:t>
            </a:r>
          </a:p>
          <a:p>
            <a:r>
              <a:rPr lang="en-US" sz="2600" dirty="0" smtClean="0"/>
              <a:t>Did the rock hit anyone or anything before hitting the ground? </a:t>
            </a:r>
          </a:p>
          <a:p>
            <a:r>
              <a:rPr lang="en-US" sz="2600" dirty="0" smtClean="0"/>
              <a:t>Do you think you were trying to throw the rock as far as you could? </a:t>
            </a:r>
          </a:p>
          <a:p>
            <a:r>
              <a:rPr lang="en-US" sz="2600" dirty="0" smtClean="0"/>
              <a:t>Does it take the rock shorter, longer, or the same amount of time to reach the maximum height after being thrown as it does to go from the maximum height back to the ground? Why? Justify your answer.</a:t>
            </a:r>
          </a:p>
          <a:p>
            <a:r>
              <a:rPr lang="en-US" sz="2600" dirty="0" smtClean="0"/>
              <a:t>What else could you ask someone about the path of the rock? </a:t>
            </a:r>
            <a:endParaRPr lang="en-US" sz="2600" dirty="0"/>
          </a:p>
        </p:txBody>
      </p:sp>
    </p:spTree>
    <p:extLst>
      <p:ext uri="{BB962C8B-B14F-4D97-AF65-F5344CB8AC3E}">
        <p14:creationId xmlns:p14="http://schemas.microsoft.com/office/powerpoint/2010/main" val="144861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(5 minutes)</a:t>
            </a:r>
            <a:br>
              <a:rPr lang="en-US" dirty="0" smtClean="0"/>
            </a:br>
            <a:r>
              <a:rPr lang="en-US" sz="3400" i="1" dirty="0" smtClean="0"/>
              <a:t>Attempt on your own or in small groups</a:t>
            </a:r>
            <a:endParaRPr lang="en-US" sz="3400" i="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400" dirty="0" smtClean="0"/>
                  <a:t>You </a:t>
                </a:r>
                <a:r>
                  <a:rPr lang="en-US" sz="2400" dirty="0"/>
                  <a:t>are at a fair and in order to win a prize you need to toss a ball into the tiny basket. After throwing the ball you notice that the path it is traveling on is modeled by the equation </a:t>
                </a:r>
                <a14:m>
                  <m:oMath xmlns:m="http://schemas.openxmlformats.org/officeDocument/2006/math">
                    <m:r>
                      <a:rPr lang="en-US" sz="2400" b="1" i="1">
                        <a:latin typeface="Cambria Math" panose="02040503050406030204" pitchFamily="18" charset="0"/>
                      </a:rPr>
                      <m:t>𝒉</m:t>
                    </m:r>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m:t>
                        </m:r>
                        <m:r>
                          <a:rPr lang="en-US" sz="2400" b="1" i="1">
                            <a:latin typeface="Cambria Math" panose="02040503050406030204" pitchFamily="18" charset="0"/>
                          </a:rPr>
                          <m:t>𝒕</m:t>
                        </m:r>
                      </m:e>
                      <m:sup>
                        <m:r>
                          <a:rPr lang="en-US" sz="2400" b="1" i="1">
                            <a:latin typeface="Cambria Math" panose="02040503050406030204" pitchFamily="18" charset="0"/>
                          </a:rPr>
                          <m:t>𝟐</m:t>
                        </m:r>
                      </m:sup>
                    </m:sSup>
                    <m:r>
                      <a:rPr lang="en-US" sz="2400" b="1" i="1">
                        <a:latin typeface="Cambria Math" panose="02040503050406030204" pitchFamily="18" charset="0"/>
                      </a:rPr>
                      <m:t>+</m:t>
                    </m:r>
                    <m:r>
                      <a:rPr lang="en-US" sz="2400" b="1" i="1">
                        <a:latin typeface="Cambria Math" panose="02040503050406030204" pitchFamily="18" charset="0"/>
                      </a:rPr>
                      <m:t>𝟒</m:t>
                    </m:r>
                    <m:r>
                      <a:rPr lang="en-US" sz="2400" b="1" i="1">
                        <a:latin typeface="Cambria Math" panose="02040503050406030204" pitchFamily="18" charset="0"/>
                      </a:rPr>
                      <m:t>𝒕</m:t>
                    </m:r>
                    <m:r>
                      <a:rPr lang="en-US" sz="2400" b="1" i="1" smtClean="0">
                        <a:latin typeface="Cambria Math" panose="02040503050406030204" pitchFamily="18" charset="0"/>
                      </a:rPr>
                      <m:t>+</m:t>
                    </m:r>
                    <m:r>
                      <a:rPr lang="en-US" sz="2400" b="1" i="1" smtClean="0">
                        <a:latin typeface="Cambria Math" panose="02040503050406030204" pitchFamily="18" charset="0"/>
                      </a:rPr>
                      <m:t>𝟏</m:t>
                    </m:r>
                  </m:oMath>
                </a14:m>
                <a:r>
                  <a:rPr lang="en-US" sz="2400" b="1" dirty="0" smtClean="0"/>
                  <a:t>, </a:t>
                </a:r>
                <a:r>
                  <a:rPr lang="en-US" sz="2400" dirty="0"/>
                  <a:t>where h is the height of the ball and t is the time in seconds. You know that the center of the basket is located at the point (3, 2). Do you make the shot? What if it was at (4,1)?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52" t="-1871" r="-1460"/>
                </a:stretch>
              </a:blipFill>
            </p:spPr>
            <p:txBody>
              <a:bodyPr/>
              <a:lstStyle/>
              <a:p>
                <a:r>
                  <a:rPr lang="en-US">
                    <a:noFill/>
                  </a:rPr>
                  <a:t> </a:t>
                </a:r>
              </a:p>
            </p:txBody>
          </p:sp>
        </mc:Fallback>
      </mc:AlternateContent>
    </p:spTree>
    <p:extLst>
      <p:ext uri="{BB962C8B-B14F-4D97-AF65-F5344CB8AC3E}">
        <p14:creationId xmlns:p14="http://schemas.microsoft.com/office/powerpoint/2010/main" val="22197118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Answer</a:t>
            </a:r>
            <a:endParaRPr lang="en-US" dirty="0"/>
          </a:p>
        </p:txBody>
      </p:sp>
      <p:sp>
        <p:nvSpPr>
          <p:cNvPr id="3" name="Content Placeholder 2"/>
          <p:cNvSpPr>
            <a:spLocks noGrp="1"/>
          </p:cNvSpPr>
          <p:nvPr>
            <p:ph idx="1"/>
          </p:nvPr>
        </p:nvSpPr>
        <p:spPr>
          <a:xfrm>
            <a:off x="1371600" y="1502228"/>
            <a:ext cx="5058229" cy="4365172"/>
          </a:xfrm>
        </p:spPr>
        <p:txBody>
          <a:bodyPr>
            <a:normAutofit/>
          </a:bodyPr>
          <a:lstStyle/>
          <a:p>
            <a:pPr marL="0" indent="0">
              <a:buNone/>
            </a:pPr>
            <a:r>
              <a:rPr lang="en-US" sz="2400" dirty="0" smtClean="0"/>
              <a:t>Look at the graph and visualize baskets at the given points. </a:t>
            </a:r>
          </a:p>
          <a:p>
            <a:pPr marL="0" indent="0">
              <a:buNone/>
            </a:pPr>
            <a:endParaRPr lang="en-US" sz="2400" dirty="0"/>
          </a:p>
          <a:p>
            <a:pPr marL="0" indent="0">
              <a:buNone/>
            </a:pPr>
            <a:r>
              <a:rPr lang="en-US" sz="2400" dirty="0" smtClean="0"/>
              <a:t>Does the ball’s path take it into either of the baskets? </a:t>
            </a:r>
          </a:p>
          <a:p>
            <a:pPr marL="0" indent="0">
              <a:buNone/>
            </a:pPr>
            <a:endParaRPr lang="en-US" sz="2400" dirty="0"/>
          </a:p>
          <a:p>
            <a:pPr marL="0" indent="0">
              <a:buNone/>
            </a:pPr>
            <a:r>
              <a:rPr lang="en-US" sz="2400" dirty="0" smtClean="0">
                <a:solidFill>
                  <a:srgbClr val="FF0000"/>
                </a:solidFill>
              </a:rPr>
              <a:t>Basket 2 is located on the path of the ball, and is the only way you’ll win a prize. </a:t>
            </a:r>
            <a:endParaRPr lang="en-US" sz="2400" dirty="0">
              <a:solidFill>
                <a:srgbClr val="FF0000"/>
              </a:solidFill>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829" y="2584389"/>
            <a:ext cx="5254171" cy="4273611"/>
          </a:xfrm>
          <a:prstGeom prst="rect">
            <a:avLst/>
          </a:prstGeom>
        </p:spPr>
      </p:pic>
      <p:sp>
        <p:nvSpPr>
          <p:cNvPr id="5" name="Trapezoid 4"/>
          <p:cNvSpPr/>
          <p:nvPr/>
        </p:nvSpPr>
        <p:spPr>
          <a:xfrm rot="10800000">
            <a:off x="9811657" y="4894942"/>
            <a:ext cx="435428" cy="377371"/>
          </a:xfrm>
          <a:prstGeom prst="trapezoi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7" name="Straight Arrow Connector 6"/>
          <p:cNvCxnSpPr/>
          <p:nvPr/>
        </p:nvCxnSpPr>
        <p:spPr>
          <a:xfrm flipH="1">
            <a:off x="10065656" y="4152175"/>
            <a:ext cx="820058" cy="670287"/>
          </a:xfrm>
          <a:prstGeom prst="straightConnector1">
            <a:avLst/>
          </a:prstGeom>
          <a:ln>
            <a:solidFill>
              <a:srgbClr val="0070C0"/>
            </a:solidFill>
            <a:tailEnd type="triangle"/>
          </a:ln>
        </p:spPr>
        <p:style>
          <a:lnRef idx="2">
            <a:schemeClr val="accent6"/>
          </a:lnRef>
          <a:fillRef idx="0">
            <a:schemeClr val="accent6"/>
          </a:fillRef>
          <a:effectRef idx="1">
            <a:schemeClr val="accent6"/>
          </a:effectRef>
          <a:fontRef idx="minor">
            <a:schemeClr val="tx1"/>
          </a:fontRef>
        </p:style>
      </p:cxnSp>
      <p:sp>
        <p:nvSpPr>
          <p:cNvPr id="8" name="Rectangle 7"/>
          <p:cNvSpPr/>
          <p:nvPr/>
        </p:nvSpPr>
        <p:spPr>
          <a:xfrm>
            <a:off x="10834914" y="3804464"/>
            <a:ext cx="1047274" cy="646331"/>
          </a:xfrm>
          <a:prstGeom prst="rect">
            <a:avLst/>
          </a:prstGeom>
        </p:spPr>
        <p:txBody>
          <a:bodyPr wrap="none">
            <a:spAutoFit/>
          </a:bodyPr>
          <a:lstStyle/>
          <a:p>
            <a:r>
              <a:rPr lang="en-US" b="1" dirty="0" smtClean="0">
                <a:solidFill>
                  <a:schemeClr val="accent5">
                    <a:lumMod val="75000"/>
                  </a:schemeClr>
                </a:solidFill>
              </a:rPr>
              <a:t>Basket 1</a:t>
            </a:r>
          </a:p>
          <a:p>
            <a:r>
              <a:rPr lang="en-US" b="1" dirty="0" smtClean="0">
                <a:solidFill>
                  <a:schemeClr val="accent5">
                    <a:lumMod val="75000"/>
                  </a:schemeClr>
                </a:solidFill>
              </a:rPr>
              <a:t>(3, 2)</a:t>
            </a:r>
            <a:endParaRPr lang="en-US" b="1" dirty="0">
              <a:solidFill>
                <a:schemeClr val="accent5">
                  <a:lumMod val="75000"/>
                </a:schemeClr>
              </a:solidFill>
            </a:endParaRPr>
          </a:p>
        </p:txBody>
      </p:sp>
      <p:sp>
        <p:nvSpPr>
          <p:cNvPr id="9" name="Trapezoid 8"/>
          <p:cNvSpPr/>
          <p:nvPr/>
        </p:nvSpPr>
        <p:spPr>
          <a:xfrm rot="10800000">
            <a:off x="10399486" y="5490028"/>
            <a:ext cx="435428" cy="377371"/>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0" name="Straight Arrow Connector 9"/>
          <p:cNvCxnSpPr/>
          <p:nvPr/>
        </p:nvCxnSpPr>
        <p:spPr>
          <a:xfrm flipH="1">
            <a:off x="10834915" y="4863484"/>
            <a:ext cx="674914" cy="589773"/>
          </a:xfrm>
          <a:prstGeom prst="straightConnector1">
            <a:avLst/>
          </a:prstGeom>
          <a:ln>
            <a:solidFill>
              <a:schemeClr val="accent2">
                <a:lumMod val="75000"/>
              </a:schemeClr>
            </a:solidFill>
            <a:tailEnd type="triangle"/>
          </a:ln>
        </p:spPr>
        <p:style>
          <a:lnRef idx="2">
            <a:schemeClr val="accent6"/>
          </a:lnRef>
          <a:fillRef idx="0">
            <a:schemeClr val="accent6"/>
          </a:fillRef>
          <a:effectRef idx="1">
            <a:schemeClr val="accent6"/>
          </a:effectRef>
          <a:fontRef idx="minor">
            <a:schemeClr val="tx1"/>
          </a:fontRef>
        </p:style>
      </p:cxnSp>
      <p:sp>
        <p:nvSpPr>
          <p:cNvPr id="12" name="Rectangle 11"/>
          <p:cNvSpPr/>
          <p:nvPr/>
        </p:nvSpPr>
        <p:spPr>
          <a:xfrm>
            <a:off x="10755085" y="4472030"/>
            <a:ext cx="1047274" cy="646331"/>
          </a:xfrm>
          <a:prstGeom prst="rect">
            <a:avLst/>
          </a:prstGeom>
        </p:spPr>
        <p:txBody>
          <a:bodyPr wrap="none">
            <a:spAutoFit/>
          </a:bodyPr>
          <a:lstStyle/>
          <a:p>
            <a:r>
              <a:rPr lang="en-US" b="1" dirty="0" smtClean="0">
                <a:solidFill>
                  <a:schemeClr val="accent2">
                    <a:lumMod val="75000"/>
                  </a:schemeClr>
                </a:solidFill>
              </a:rPr>
              <a:t>Basket 2</a:t>
            </a:r>
          </a:p>
          <a:p>
            <a:r>
              <a:rPr lang="en-US" b="1" dirty="0" smtClean="0">
                <a:solidFill>
                  <a:schemeClr val="accent2">
                    <a:lumMod val="75000"/>
                  </a:schemeClr>
                </a:solidFill>
              </a:rPr>
              <a:t>(4,1)</a:t>
            </a:r>
            <a:endParaRPr lang="en-US" b="1" dirty="0">
              <a:solidFill>
                <a:schemeClr val="accent2">
                  <a:lumMod val="75000"/>
                </a:schemeClr>
              </a:solidFill>
            </a:endParaRPr>
          </a:p>
        </p:txBody>
      </p:sp>
    </p:spTree>
    <p:extLst>
      <p:ext uri="{BB962C8B-B14F-4D97-AF65-F5344CB8AC3E}">
        <p14:creationId xmlns:p14="http://schemas.microsoft.com/office/powerpoint/2010/main" val="836514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Things to Think about at the Fair… </a:t>
            </a:r>
            <a:endParaRPr lang="en-US" dirty="0"/>
          </a:p>
        </p:txBody>
      </p:sp>
      <p:sp>
        <p:nvSpPr>
          <p:cNvPr id="3" name="Content Placeholder 2"/>
          <p:cNvSpPr>
            <a:spLocks noGrp="1"/>
          </p:cNvSpPr>
          <p:nvPr>
            <p:ph idx="1"/>
          </p:nvPr>
        </p:nvSpPr>
        <p:spPr/>
        <p:txBody>
          <a:bodyPr/>
          <a:lstStyle/>
          <a:p>
            <a:r>
              <a:rPr lang="en-US" dirty="0" smtClean="0"/>
              <a:t>Are the buckets above or below the location of where you are shooting from? </a:t>
            </a:r>
          </a:p>
          <a:p>
            <a:r>
              <a:rPr lang="en-US" dirty="0" smtClean="0"/>
              <a:t>How high are you shooting from?</a:t>
            </a:r>
          </a:p>
          <a:p>
            <a:r>
              <a:rPr lang="en-US" dirty="0" smtClean="0"/>
              <a:t>How long did it take the ball to leave your hand and land in the second bucket? </a:t>
            </a:r>
          </a:p>
          <a:p>
            <a:r>
              <a:rPr lang="en-US" dirty="0" smtClean="0"/>
              <a:t>After how many seconds would you be able to realize you weren’t going to make it into the first bucket?  </a:t>
            </a:r>
          </a:p>
          <a:p>
            <a:r>
              <a:rPr lang="en-US" dirty="0" smtClean="0"/>
              <a:t>What could you do in order to make it in the first bucket (without moving the bucket)?</a:t>
            </a:r>
          </a:p>
          <a:p>
            <a:pPr lvl="1"/>
            <a:r>
              <a:rPr lang="en-US" dirty="0" smtClean="0"/>
              <a:t>Is that the only way to make the shot? </a:t>
            </a:r>
          </a:p>
          <a:p>
            <a:pPr lvl="1"/>
            <a:r>
              <a:rPr lang="en-US" dirty="0" smtClean="0"/>
              <a:t>I am currently thinking of at least 3 ways to adjust your shot for it to go in… </a:t>
            </a:r>
            <a:r>
              <a:rPr lang="en-US" dirty="0" smtClean="0">
                <a:sym typeface="Wingdings" panose="05000000000000000000" pitchFamily="2" charset="2"/>
              </a:rPr>
              <a:t> </a:t>
            </a:r>
            <a:endParaRPr lang="en-US" dirty="0"/>
          </a:p>
        </p:txBody>
      </p:sp>
    </p:spTree>
    <p:extLst>
      <p:ext uri="{BB962C8B-B14F-4D97-AF65-F5344CB8AC3E}">
        <p14:creationId xmlns:p14="http://schemas.microsoft.com/office/powerpoint/2010/main" val="3134402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381500"/>
            <a:ext cx="9601200" cy="1485900"/>
          </a:xfrm>
        </p:spPr>
        <p:txBody>
          <a:bodyPr>
            <a:normAutofit/>
          </a:bodyPr>
          <a:lstStyle/>
          <a:p>
            <a:r>
              <a:rPr lang="en-US" sz="3000" dirty="0" smtClean="0"/>
              <a:t>If you have homework from last chapter you need/want to finish you could do that now and I’ll still give you credit. </a:t>
            </a:r>
            <a:endParaRPr lang="en-US" sz="3000" dirty="0"/>
          </a:p>
        </p:txBody>
      </p:sp>
      <p:sp>
        <p:nvSpPr>
          <p:cNvPr id="3" name="Content Placeholder 2"/>
          <p:cNvSpPr>
            <a:spLocks noGrp="1"/>
          </p:cNvSpPr>
          <p:nvPr>
            <p:ph idx="1"/>
          </p:nvPr>
        </p:nvSpPr>
        <p:spPr>
          <a:xfrm>
            <a:off x="1371600" y="2286000"/>
            <a:ext cx="9601200" cy="1378857"/>
          </a:xfrm>
        </p:spPr>
        <p:txBody>
          <a:bodyPr>
            <a:normAutofit/>
          </a:bodyPr>
          <a:lstStyle/>
          <a:p>
            <a:r>
              <a:rPr lang="en-US" sz="2400" dirty="0" smtClean="0"/>
              <a:t>Page 132 #7-12, 21-27 (odd), 76, 77, 81</a:t>
            </a:r>
            <a:endParaRPr lang="en-US" sz="2400" dirty="0"/>
          </a:p>
        </p:txBody>
      </p:sp>
      <p:sp>
        <p:nvSpPr>
          <p:cNvPr id="4" name="Title 1"/>
          <p:cNvSpPr txBox="1">
            <a:spLocks/>
          </p:cNvSpPr>
          <p:nvPr/>
        </p:nvSpPr>
        <p:spPr>
          <a:xfrm>
            <a:off x="1524000" y="83820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smtClean="0"/>
              <a:t>For next time… (rest of time to work) </a:t>
            </a:r>
            <a:endParaRPr lang="en-US" dirty="0"/>
          </a:p>
        </p:txBody>
      </p:sp>
    </p:spTree>
    <p:extLst>
      <p:ext uri="{BB962C8B-B14F-4D97-AF65-F5344CB8AC3E}">
        <p14:creationId xmlns:p14="http://schemas.microsoft.com/office/powerpoint/2010/main" val="1437271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(Optional) Notes to follow this slide… </a:t>
            </a:r>
            <a:endParaRPr lang="en-US" dirty="0"/>
          </a:p>
        </p:txBody>
      </p:sp>
      <p:sp>
        <p:nvSpPr>
          <p:cNvPr id="3" name="Content Placeholder 2"/>
          <p:cNvSpPr>
            <a:spLocks noGrp="1"/>
          </p:cNvSpPr>
          <p:nvPr>
            <p:ph idx="1"/>
          </p:nvPr>
        </p:nvSpPr>
        <p:spPr/>
        <p:txBody>
          <a:bodyPr>
            <a:normAutofit/>
          </a:bodyPr>
          <a:lstStyle/>
          <a:p>
            <a:r>
              <a:rPr lang="en-US" sz="3000" dirty="0" smtClean="0"/>
              <a:t>The following slides are some review from algebra 3-4 if needed</a:t>
            </a:r>
          </a:p>
          <a:p>
            <a:r>
              <a:rPr lang="en-US" sz="3000" dirty="0" smtClean="0"/>
              <a:t>The vocabulary is not vital, and the steps can all be eliminated by using a graphing calculator appropriately </a:t>
            </a:r>
            <a:endParaRPr lang="en-US" sz="3000" dirty="0"/>
          </a:p>
        </p:txBody>
      </p:sp>
    </p:spTree>
    <p:extLst>
      <p:ext uri="{BB962C8B-B14F-4D97-AF65-F5344CB8AC3E}">
        <p14:creationId xmlns:p14="http://schemas.microsoft.com/office/powerpoint/2010/main" val="767606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Write the equation in Standard Form:</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286000"/>
                <a:ext cx="10305738" cy="3581400"/>
              </a:xfrm>
            </p:spPr>
            <p:txBody>
              <a:bodyPr>
                <a:normAutofit/>
              </a:bodyPr>
              <a:lstStyle/>
              <a:p>
                <a:r>
                  <a:rPr lang="en-US" sz="3800" i="1" u="sng" dirty="0" smtClean="0"/>
                  <a:t>Examples:</a:t>
                </a:r>
                <a:endParaRPr lang="en-US" sz="3800" dirty="0"/>
              </a:p>
              <a:p>
                <a:pPr marL="0" lvl="0" indent="0">
                  <a:buNone/>
                </a:pPr>
                <a:r>
                  <a:rPr lang="en-US" sz="3800" dirty="0" smtClean="0"/>
                  <a:t>y </a:t>
                </a:r>
                <a:r>
                  <a:rPr lang="en-US" sz="3800" dirty="0"/>
                  <a:t>= (x + 1)(x + 2</a:t>
                </a:r>
                <a:r>
                  <a:rPr lang="en-US" sz="3800" dirty="0" smtClean="0"/>
                  <a:t>)			 </a:t>
                </a:r>
                <a14:m>
                  <m:oMath xmlns:m="http://schemas.openxmlformats.org/officeDocument/2006/math">
                    <m:r>
                      <a:rPr lang="en-US" sz="3800" b="1" i="1">
                        <a:latin typeface="Cambria Math" panose="02040503050406030204" pitchFamily="18" charset="0"/>
                      </a:rPr>
                      <m:t>𝒚</m:t>
                    </m:r>
                    <m:r>
                      <a:rPr lang="en-US" sz="3800" b="1" i="1">
                        <a:latin typeface="Cambria Math" panose="02040503050406030204" pitchFamily="18" charset="0"/>
                      </a:rPr>
                      <m:t>=</m:t>
                    </m:r>
                    <m:sSup>
                      <m:sSupPr>
                        <m:ctrlPr>
                          <a:rPr lang="en-US" sz="3800" b="1" i="1">
                            <a:latin typeface="Cambria Math" panose="02040503050406030204" pitchFamily="18" charset="0"/>
                          </a:rPr>
                        </m:ctrlPr>
                      </m:sSupPr>
                      <m:e>
                        <m:r>
                          <a:rPr lang="en-US" sz="3800" b="1" i="1">
                            <a:latin typeface="Cambria Math" panose="02040503050406030204" pitchFamily="18" charset="0"/>
                          </a:rPr>
                          <m:t>𝒙</m:t>
                        </m:r>
                      </m:e>
                      <m:sup>
                        <m:r>
                          <a:rPr lang="en-US" sz="3800" b="1" i="1">
                            <a:latin typeface="Cambria Math" panose="02040503050406030204" pitchFamily="18" charset="0"/>
                          </a:rPr>
                          <m:t>𝟐</m:t>
                        </m:r>
                      </m:sup>
                    </m:sSup>
                    <m:r>
                      <a:rPr lang="en-US" sz="3800" b="1" i="1">
                        <a:latin typeface="Cambria Math" panose="02040503050406030204" pitchFamily="18" charset="0"/>
                      </a:rPr>
                      <m:t>+</m:t>
                    </m:r>
                    <m:r>
                      <a:rPr lang="en-US" sz="3800" b="1" i="1">
                        <a:latin typeface="Cambria Math" panose="02040503050406030204" pitchFamily="18" charset="0"/>
                      </a:rPr>
                      <m:t>𝟑</m:t>
                    </m:r>
                    <m:r>
                      <a:rPr lang="en-US" sz="3800" b="1" i="1">
                        <a:latin typeface="Cambria Math" panose="02040503050406030204" pitchFamily="18" charset="0"/>
                      </a:rPr>
                      <m:t>𝒙</m:t>
                    </m:r>
                    <m:r>
                      <a:rPr lang="en-US" sz="3800" b="1" i="1">
                        <a:latin typeface="Cambria Math" panose="02040503050406030204" pitchFamily="18" charset="0"/>
                      </a:rPr>
                      <m:t>+</m:t>
                    </m:r>
                    <m:r>
                      <a:rPr lang="en-US" sz="3800" b="1" i="1">
                        <a:latin typeface="Cambria Math" panose="02040503050406030204" pitchFamily="18" charset="0"/>
                      </a:rPr>
                      <m:t>𝟐</m:t>
                    </m:r>
                  </m:oMath>
                </a14:m>
                <a:endParaRPr lang="en-US" sz="3800" dirty="0"/>
              </a:p>
              <a:p>
                <a:pPr marL="0" indent="0">
                  <a:buNone/>
                </a:pPr>
                <a:r>
                  <a:rPr lang="en-US" sz="3800" dirty="0" smtClean="0"/>
                  <a:t>y </a:t>
                </a:r>
                <a:r>
                  <a:rPr lang="en-US" sz="3800" dirty="0"/>
                  <a:t>= - 2(x + 4)(x – 3) </a:t>
                </a:r>
                <a:r>
                  <a:rPr lang="en-US" sz="3800" dirty="0" smtClean="0"/>
                  <a:t>		</a:t>
                </a:r>
                <a14:m>
                  <m:oMath xmlns:m="http://schemas.openxmlformats.org/officeDocument/2006/math">
                    <m:r>
                      <a:rPr lang="en-US" sz="3800" b="1" i="1">
                        <a:latin typeface="Cambria Math" panose="02040503050406030204" pitchFamily="18" charset="0"/>
                      </a:rPr>
                      <m:t>𝒚</m:t>
                    </m:r>
                    <m:r>
                      <a:rPr lang="en-US" sz="3800" b="1" i="1">
                        <a:latin typeface="Cambria Math" panose="02040503050406030204" pitchFamily="18" charset="0"/>
                      </a:rPr>
                      <m:t>=−</m:t>
                    </m:r>
                    <m:r>
                      <a:rPr lang="en-US" sz="3800" b="1" i="1">
                        <a:latin typeface="Cambria Math" panose="02040503050406030204" pitchFamily="18" charset="0"/>
                      </a:rPr>
                      <m:t>𝟐</m:t>
                    </m:r>
                    <m:sSup>
                      <m:sSupPr>
                        <m:ctrlPr>
                          <a:rPr lang="en-US" sz="3800" b="1" i="1">
                            <a:latin typeface="Cambria Math" panose="02040503050406030204" pitchFamily="18" charset="0"/>
                          </a:rPr>
                        </m:ctrlPr>
                      </m:sSupPr>
                      <m:e>
                        <m:r>
                          <a:rPr lang="en-US" sz="3800" b="1" i="1">
                            <a:latin typeface="Cambria Math" panose="02040503050406030204" pitchFamily="18" charset="0"/>
                          </a:rPr>
                          <m:t>𝒙</m:t>
                        </m:r>
                      </m:e>
                      <m:sup>
                        <m:r>
                          <a:rPr lang="en-US" sz="3800" b="1" i="1">
                            <a:latin typeface="Cambria Math" panose="02040503050406030204" pitchFamily="18" charset="0"/>
                          </a:rPr>
                          <m:t>𝟐</m:t>
                        </m:r>
                      </m:sup>
                    </m:sSup>
                    <m:r>
                      <a:rPr lang="en-US" sz="3800" b="1" i="1">
                        <a:latin typeface="Cambria Math" panose="02040503050406030204" pitchFamily="18" charset="0"/>
                      </a:rPr>
                      <m:t>−</m:t>
                    </m:r>
                    <m:r>
                      <a:rPr lang="en-US" sz="3800" b="1" i="1">
                        <a:latin typeface="Cambria Math" panose="02040503050406030204" pitchFamily="18" charset="0"/>
                      </a:rPr>
                      <m:t>𝟐</m:t>
                    </m:r>
                    <m:r>
                      <a:rPr lang="en-US" sz="3800" b="1" i="1">
                        <a:latin typeface="Cambria Math" panose="02040503050406030204" pitchFamily="18" charset="0"/>
                      </a:rPr>
                      <m:t>𝒙</m:t>
                    </m:r>
                    <m:r>
                      <a:rPr lang="en-US" sz="3800" b="1" i="1">
                        <a:latin typeface="Cambria Math" panose="02040503050406030204" pitchFamily="18" charset="0"/>
                      </a:rPr>
                      <m:t>+</m:t>
                    </m:r>
                    <m:r>
                      <a:rPr lang="en-US" sz="3800" b="1" i="1">
                        <a:latin typeface="Cambria Math" panose="02040503050406030204" pitchFamily="18" charset="0"/>
                      </a:rPr>
                      <m:t>𝟐𝟒</m:t>
                    </m:r>
                  </m:oMath>
                </a14:m>
                <a:endParaRPr lang="en-US" sz="3800" dirty="0"/>
              </a:p>
              <a:p>
                <a:pPr marL="0" lvl="0" indent="0">
                  <a:buNone/>
                </a:pPr>
                <a:r>
                  <a:rPr lang="en-US" sz="3800" dirty="0" smtClean="0"/>
                  <a:t>y </a:t>
                </a:r>
                <a:r>
                  <a:rPr lang="en-US" sz="3800" dirty="0"/>
                  <a:t>= 4(x + 1)</a:t>
                </a:r>
                <a:r>
                  <a:rPr lang="en-US" sz="3800" baseline="30000" dirty="0"/>
                  <a:t>2</a:t>
                </a:r>
                <a:r>
                  <a:rPr lang="en-US" sz="3800" dirty="0"/>
                  <a:t> + 5</a:t>
                </a:r>
                <a:r>
                  <a:rPr lang="en-US" sz="3800" dirty="0" smtClean="0"/>
                  <a:t>			</a:t>
                </a:r>
                <a14:m>
                  <m:oMath xmlns:m="http://schemas.openxmlformats.org/officeDocument/2006/math">
                    <m:r>
                      <a:rPr lang="en-US" sz="3800" b="1" i="1">
                        <a:latin typeface="Cambria Math" panose="02040503050406030204" pitchFamily="18" charset="0"/>
                      </a:rPr>
                      <m:t>𝒚</m:t>
                    </m:r>
                    <m:r>
                      <a:rPr lang="en-US" sz="3800" b="1" i="1">
                        <a:latin typeface="Cambria Math" panose="02040503050406030204" pitchFamily="18" charset="0"/>
                      </a:rPr>
                      <m:t>=</m:t>
                    </m:r>
                    <m:sSup>
                      <m:sSupPr>
                        <m:ctrlPr>
                          <a:rPr lang="en-US" sz="3800" b="1" i="1">
                            <a:latin typeface="Cambria Math" panose="02040503050406030204" pitchFamily="18" charset="0"/>
                          </a:rPr>
                        </m:ctrlPr>
                      </m:sSupPr>
                      <m:e>
                        <m:r>
                          <a:rPr lang="en-US" sz="3800" b="1" i="1">
                            <a:latin typeface="Cambria Math" panose="02040503050406030204" pitchFamily="18" charset="0"/>
                          </a:rPr>
                          <m:t>𝟒</m:t>
                        </m:r>
                        <m:r>
                          <a:rPr lang="en-US" sz="3800" b="1" i="1">
                            <a:latin typeface="Cambria Math" panose="02040503050406030204" pitchFamily="18" charset="0"/>
                          </a:rPr>
                          <m:t>𝒙</m:t>
                        </m:r>
                      </m:e>
                      <m:sup>
                        <m:r>
                          <a:rPr lang="en-US" sz="3800" b="1" i="1">
                            <a:latin typeface="Cambria Math" panose="02040503050406030204" pitchFamily="18" charset="0"/>
                          </a:rPr>
                          <m:t>𝟐</m:t>
                        </m:r>
                      </m:sup>
                    </m:sSup>
                    <m:r>
                      <a:rPr lang="en-US" sz="3800" b="1" i="1">
                        <a:latin typeface="Cambria Math" panose="02040503050406030204" pitchFamily="18" charset="0"/>
                      </a:rPr>
                      <m:t>+</m:t>
                    </m:r>
                    <m:r>
                      <a:rPr lang="en-US" sz="3800" b="1" i="1">
                        <a:latin typeface="Cambria Math" panose="02040503050406030204" pitchFamily="18" charset="0"/>
                      </a:rPr>
                      <m:t>𝟖</m:t>
                    </m:r>
                    <m:r>
                      <a:rPr lang="en-US" sz="3800" b="1" i="1">
                        <a:latin typeface="Cambria Math" panose="02040503050406030204" pitchFamily="18" charset="0"/>
                      </a:rPr>
                      <m:t>𝒙</m:t>
                    </m:r>
                    <m:r>
                      <a:rPr lang="en-US" sz="3800" b="1" i="1">
                        <a:latin typeface="Cambria Math" panose="02040503050406030204" pitchFamily="18" charset="0"/>
                      </a:rPr>
                      <m:t>+</m:t>
                    </m:r>
                    <m:r>
                      <a:rPr lang="en-US" sz="3800" b="1" i="1">
                        <a:latin typeface="Cambria Math" panose="02040503050406030204" pitchFamily="18" charset="0"/>
                      </a:rPr>
                      <m:t>𝟗</m:t>
                    </m:r>
                  </m:oMath>
                </a14:m>
                <a:endParaRPr lang="en-US" sz="3800"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286000"/>
                <a:ext cx="10305738" cy="3581400"/>
              </a:xfrm>
              <a:blipFill rotWithShape="0">
                <a:blip r:embed="rId2"/>
                <a:stretch>
                  <a:fillRect l="-1952" t="-3912"/>
                </a:stretch>
              </a:blipFill>
            </p:spPr>
            <p:txBody>
              <a:bodyPr/>
              <a:lstStyle/>
              <a:p>
                <a:r>
                  <a:rPr lang="en-US">
                    <a:noFill/>
                  </a:rPr>
                  <a:t> </a:t>
                </a:r>
              </a:p>
            </p:txBody>
          </p:sp>
        </mc:Fallback>
      </mc:AlternateContent>
    </p:spTree>
    <p:extLst>
      <p:ext uri="{BB962C8B-B14F-4D97-AF65-F5344CB8AC3E}">
        <p14:creationId xmlns:p14="http://schemas.microsoft.com/office/powerpoint/2010/main" val="1637420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b="1" u="sng" dirty="0">
                <a:solidFill>
                  <a:schemeClr val="tx1"/>
                </a:solidFill>
                <a:latin typeface="Arial" panose="020B0604020202020204" pitchFamily="34" charset="0"/>
                <a:ea typeface="Times New Roman" panose="02020603050405020304" pitchFamily="18" charset="0"/>
              </a:rPr>
              <a:t>Additional (unnecessary because of graphing </a:t>
            </a:r>
            <a:r>
              <a:rPr lang="en-US" altLang="en-US" b="1" u="sng" dirty="0" err="1">
                <a:solidFill>
                  <a:schemeClr val="tx1"/>
                </a:solidFill>
                <a:latin typeface="Arial" panose="020B0604020202020204" pitchFamily="34" charset="0"/>
                <a:ea typeface="Times New Roman" panose="02020603050405020304" pitchFamily="18" charset="0"/>
              </a:rPr>
              <a:t>calc</a:t>
            </a:r>
            <a:r>
              <a:rPr lang="en-US" altLang="en-US" b="1" u="sng" dirty="0">
                <a:solidFill>
                  <a:schemeClr val="tx1"/>
                </a:solidFill>
                <a:latin typeface="Arial" panose="020B0604020202020204" pitchFamily="34" charset="0"/>
                <a:ea typeface="Times New Roman" panose="02020603050405020304" pitchFamily="18" charset="0"/>
              </a:rPr>
              <a:t>) Info</a:t>
            </a:r>
            <a:r>
              <a:rPr lang="en-US" altLang="en-US" sz="800" dirty="0">
                <a:solidFill>
                  <a:schemeClr val="tx1"/>
                </a:solidFill>
                <a:latin typeface="Arial" panose="020B0604020202020204" pitchFamily="34" charset="0"/>
              </a:rPr>
              <a:t/>
            </a:r>
            <a:br>
              <a:rPr lang="en-US" altLang="en-US" sz="800" dirty="0">
                <a:solidFill>
                  <a:schemeClr val="tx1"/>
                </a:solidFill>
                <a:latin typeface="Arial" panose="020B0604020202020204" pitchFamily="34" charset="0"/>
              </a:rPr>
            </a:br>
            <a:endParaRPr lang="en-US" dirty="0"/>
          </a:p>
        </p:txBody>
      </p:sp>
      <p:sp>
        <p:nvSpPr>
          <p:cNvPr id="3" name="Content Placeholder 2"/>
          <p:cNvSpPr>
            <a:spLocks noGrp="1"/>
          </p:cNvSpPr>
          <p:nvPr>
            <p:ph idx="1"/>
          </p:nvPr>
        </p:nvSpPr>
        <p:spPr>
          <a:xfrm>
            <a:off x="1371600" y="2286000"/>
            <a:ext cx="5149121" cy="3581400"/>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2200" b="1" u="sng" dirty="0">
                <a:solidFill>
                  <a:schemeClr val="tx1"/>
                </a:solidFill>
                <a:latin typeface="Arial" panose="020B0604020202020204" pitchFamily="34" charset="0"/>
                <a:ea typeface="Times New Roman" panose="02020603050405020304" pitchFamily="18" charset="0"/>
              </a:rPr>
              <a:t>Standard Form: </a:t>
            </a:r>
            <a:r>
              <a:rPr lang="en-US" altLang="en-US" sz="2200" dirty="0">
                <a:solidFill>
                  <a:schemeClr val="tx1"/>
                </a:solidFill>
                <a:latin typeface="Arial" panose="020B0604020202020204" pitchFamily="34" charset="0"/>
                <a:ea typeface="Times New Roman" panose="02020603050405020304" pitchFamily="18" charset="0"/>
              </a:rPr>
              <a:t>a function of the form </a:t>
            </a:r>
            <a:endParaRPr lang="en-US" altLang="en-US" sz="22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200" i="1" dirty="0">
                <a:solidFill>
                  <a:schemeClr val="tx1"/>
                </a:solidFill>
                <a:latin typeface="Cambria Math" panose="02040503050406030204" pitchFamily="18" charset="0"/>
                <a:ea typeface="Times New Roman" panose="02020603050405020304" pitchFamily="18" charset="0"/>
              </a:rPr>
              <a:t> </a:t>
            </a:r>
            <a:r>
              <a:rPr lang="en-US" altLang="en-US" sz="2200" i="1" dirty="0" err="1">
                <a:solidFill>
                  <a:schemeClr val="tx1"/>
                </a:solidFill>
                <a:latin typeface="Cambria Math" panose="02040503050406030204" pitchFamily="18" charset="0"/>
                <a:ea typeface="Times New Roman" panose="02020603050405020304" pitchFamily="18" charset="0"/>
              </a:rPr>
              <a:t>fx</a:t>
            </a:r>
            <a:r>
              <a:rPr lang="en-US" altLang="en-US" sz="2200" i="1" dirty="0">
                <a:solidFill>
                  <a:schemeClr val="tx1"/>
                </a:solidFill>
                <a:latin typeface="Cambria Math" panose="02040503050406030204" pitchFamily="18" charset="0"/>
                <a:ea typeface="Times New Roman" panose="02020603050405020304" pitchFamily="18" charset="0"/>
              </a:rPr>
              <a:t>=ax2+bx+c</a:t>
            </a:r>
            <a:r>
              <a:rPr lang="en-US" altLang="en-US" sz="2200" dirty="0">
                <a:solidFill>
                  <a:schemeClr val="tx1"/>
                </a:solidFill>
                <a:ea typeface="Times New Roman" panose="02020603050405020304" pitchFamily="18" charset="0"/>
              </a:rPr>
              <a:t>   </a:t>
            </a:r>
            <a:r>
              <a:rPr lang="en-US" altLang="en-US" sz="2200" dirty="0">
                <a:solidFill>
                  <a:schemeClr val="tx1"/>
                </a:solidFill>
                <a:latin typeface="Arial" panose="020B0604020202020204" pitchFamily="34" charset="0"/>
                <a:ea typeface="Times New Roman" panose="02020603050405020304" pitchFamily="18" charset="0"/>
              </a:rPr>
              <a:t>where </a:t>
            </a:r>
            <a:r>
              <a:rPr lang="en-US" altLang="en-US" sz="2200" i="1" dirty="0">
                <a:solidFill>
                  <a:schemeClr val="tx1"/>
                </a:solidFill>
                <a:latin typeface="Cambria Math" panose="02040503050406030204" pitchFamily="18" charset="0"/>
                <a:ea typeface="Times New Roman" panose="02020603050405020304" pitchFamily="18" charset="0"/>
              </a:rPr>
              <a:t>a≠</a:t>
            </a:r>
            <a:r>
              <a:rPr lang="en-US" altLang="en-US" sz="2200" i="1" dirty="0" smtClean="0">
                <a:solidFill>
                  <a:schemeClr val="tx1"/>
                </a:solidFill>
                <a:latin typeface="Cambria Math" panose="02040503050406030204" pitchFamily="18" charset="0"/>
                <a:ea typeface="Times New Roman" panose="02020603050405020304" pitchFamily="18" charset="0"/>
              </a:rPr>
              <a:t>0</a:t>
            </a:r>
            <a:endParaRPr lang="en-US" altLang="en-US" sz="2200" dirty="0" smtClean="0">
              <a:solidFill>
                <a:schemeClr val="tx1"/>
              </a:solidFill>
            </a:endParaRPr>
          </a:p>
          <a:p>
            <a:pPr marL="0" lvl="0" indent="0" eaLnBrk="0" fontAlgn="base" hangingPunct="0">
              <a:lnSpc>
                <a:spcPct val="100000"/>
              </a:lnSpc>
              <a:spcBef>
                <a:spcPct val="0"/>
              </a:spcBef>
              <a:spcAft>
                <a:spcPct val="0"/>
              </a:spcAft>
              <a:buNone/>
            </a:pPr>
            <a:endParaRPr lang="en-US" altLang="en-US" sz="2200" b="1" u="sng" dirty="0">
              <a:solidFill>
                <a:schemeClr val="tx1"/>
              </a:solidFill>
              <a:latin typeface="Arial" panose="020B0604020202020204" pitchFamily="34" charset="0"/>
              <a:ea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200" b="1" u="sng" dirty="0" smtClean="0">
                <a:solidFill>
                  <a:schemeClr val="tx1"/>
                </a:solidFill>
                <a:latin typeface="Arial" panose="020B0604020202020204" pitchFamily="34" charset="0"/>
                <a:ea typeface="Times New Roman" panose="02020603050405020304" pitchFamily="18" charset="0"/>
              </a:rPr>
              <a:t>Parabola</a:t>
            </a:r>
            <a:r>
              <a:rPr lang="en-US" altLang="en-US" sz="2200" b="1" dirty="0">
                <a:solidFill>
                  <a:schemeClr val="tx1"/>
                </a:solidFill>
                <a:latin typeface="Arial" panose="020B0604020202020204" pitchFamily="34" charset="0"/>
                <a:ea typeface="Times New Roman" panose="02020603050405020304" pitchFamily="18" charset="0"/>
              </a:rPr>
              <a:t>: </a:t>
            </a:r>
            <a:r>
              <a:rPr lang="en-US" altLang="en-US" sz="2200" dirty="0">
                <a:solidFill>
                  <a:schemeClr val="tx1"/>
                </a:solidFill>
                <a:latin typeface="Arial" panose="020B0604020202020204" pitchFamily="34" charset="0"/>
                <a:ea typeface="Times New Roman" panose="02020603050405020304" pitchFamily="18" charset="0"/>
              </a:rPr>
              <a:t>the “U shaped” graph that is formed by a quadratic </a:t>
            </a:r>
            <a:r>
              <a:rPr lang="en-US" altLang="en-US" sz="2200" dirty="0" smtClean="0">
                <a:solidFill>
                  <a:schemeClr val="tx1"/>
                </a:solidFill>
                <a:latin typeface="Arial" panose="020B0604020202020204" pitchFamily="34" charset="0"/>
                <a:ea typeface="Times New Roman" panose="02020603050405020304" pitchFamily="18" charset="0"/>
              </a:rPr>
              <a:t>function</a:t>
            </a:r>
          </a:p>
          <a:p>
            <a:pPr marL="0" lvl="0" indent="0" eaLnBrk="0" fontAlgn="base" hangingPunct="0">
              <a:lnSpc>
                <a:spcPct val="100000"/>
              </a:lnSpc>
              <a:spcBef>
                <a:spcPct val="0"/>
              </a:spcBef>
              <a:spcAft>
                <a:spcPct val="0"/>
              </a:spcAft>
              <a:buNone/>
            </a:pPr>
            <a:endParaRPr lang="en-US" altLang="en-US" sz="22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200" b="1" u="sng" dirty="0">
                <a:solidFill>
                  <a:schemeClr val="tx1"/>
                </a:solidFill>
                <a:latin typeface="Arial" panose="020B0604020202020204" pitchFamily="34" charset="0"/>
                <a:ea typeface="Times New Roman" panose="02020603050405020304" pitchFamily="18" charset="0"/>
              </a:rPr>
              <a:t>Vertex Form:</a:t>
            </a:r>
            <a:r>
              <a:rPr lang="en-US" altLang="en-US" sz="2200" b="1" dirty="0">
                <a:solidFill>
                  <a:schemeClr val="tx1"/>
                </a:solidFill>
                <a:latin typeface="Arial" panose="020B0604020202020204" pitchFamily="34" charset="0"/>
                <a:ea typeface="Times New Roman" panose="02020603050405020304" pitchFamily="18" charset="0"/>
              </a:rPr>
              <a:t> </a:t>
            </a:r>
            <a:r>
              <a:rPr lang="en-US" altLang="en-US" sz="2200" dirty="0">
                <a:solidFill>
                  <a:schemeClr val="tx1"/>
                </a:solidFill>
                <a:latin typeface="Arial" panose="020B0604020202020204" pitchFamily="34" charset="0"/>
                <a:ea typeface="Times New Roman" panose="02020603050405020304" pitchFamily="18" charset="0"/>
              </a:rPr>
              <a:t>another way of writing a quadratic equation, </a:t>
            </a:r>
            <a:endParaRPr lang="en-US" altLang="en-US" sz="22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200" i="1" dirty="0" err="1">
                <a:solidFill>
                  <a:schemeClr val="tx1"/>
                </a:solidFill>
                <a:latin typeface="Cambria Math" panose="02040503050406030204" pitchFamily="18" charset="0"/>
                <a:ea typeface="Times New Roman" panose="02020603050405020304" pitchFamily="18" charset="0"/>
              </a:rPr>
              <a:t>fx</a:t>
            </a:r>
            <a:r>
              <a:rPr lang="en-US" altLang="en-US" sz="2200" i="1" dirty="0">
                <a:solidFill>
                  <a:schemeClr val="tx1"/>
                </a:solidFill>
                <a:latin typeface="Cambria Math" panose="02040503050406030204" pitchFamily="18" charset="0"/>
                <a:ea typeface="Times New Roman" panose="02020603050405020304" pitchFamily="18" charset="0"/>
              </a:rPr>
              <a:t>=a(x-h)2+k</a:t>
            </a:r>
            <a:r>
              <a:rPr lang="en-US" altLang="en-US" sz="2200" dirty="0">
                <a:solidFill>
                  <a:schemeClr val="tx1"/>
                </a:solidFill>
                <a:ea typeface="Times New Roman" panose="02020603050405020304" pitchFamily="18" charset="0"/>
              </a:rPr>
              <a:t> </a:t>
            </a:r>
            <a:r>
              <a:rPr lang="en-US" altLang="en-US" sz="2200" dirty="0">
                <a:solidFill>
                  <a:schemeClr val="tx1"/>
                </a:solidFill>
                <a:latin typeface="Arial" panose="020B0604020202020204" pitchFamily="34" charset="0"/>
                <a:ea typeface="Times New Roman" panose="02020603050405020304" pitchFamily="18" charset="0"/>
              </a:rPr>
              <a:t>where </a:t>
            </a:r>
            <a:r>
              <a:rPr lang="en-US" altLang="en-US" sz="2200" i="1" dirty="0">
                <a:solidFill>
                  <a:schemeClr val="tx1"/>
                </a:solidFill>
                <a:latin typeface="Cambria Math" panose="02040503050406030204" pitchFamily="18" charset="0"/>
                <a:ea typeface="Times New Roman" panose="02020603050405020304" pitchFamily="18" charset="0"/>
              </a:rPr>
              <a:t>a≠0</a:t>
            </a:r>
            <a:endParaRPr lang="en-US" altLang="en-US" sz="2200" dirty="0">
              <a:solidFill>
                <a:schemeClr val="tx1"/>
              </a:solidFill>
            </a:endParaRPr>
          </a:p>
          <a:p>
            <a:pPr marL="0" lvl="0" indent="0" eaLnBrk="0" fontAlgn="base" hangingPunct="0">
              <a:lnSpc>
                <a:spcPct val="100000"/>
              </a:lnSpc>
              <a:spcBef>
                <a:spcPct val="0"/>
              </a:spcBef>
              <a:spcAft>
                <a:spcPct val="0"/>
              </a:spcAft>
              <a:buNone/>
            </a:pPr>
            <a:endParaRPr lang="en-US" altLang="en-US" sz="2200" dirty="0" smtClean="0">
              <a:solidFill>
                <a:schemeClr val="tx1"/>
              </a:solidFill>
              <a:latin typeface="Arial" panose="020B0604020202020204" pitchFamily="34" charset="0"/>
              <a:ea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200" dirty="0" smtClean="0">
                <a:solidFill>
                  <a:schemeClr val="tx1"/>
                </a:solidFill>
                <a:latin typeface="Arial" panose="020B0604020202020204" pitchFamily="34" charset="0"/>
                <a:ea typeface="Times New Roman" panose="02020603050405020304" pitchFamily="18" charset="0"/>
              </a:rPr>
              <a:t>Note</a:t>
            </a:r>
            <a:r>
              <a:rPr lang="en-US" altLang="en-US" sz="2200" dirty="0">
                <a:solidFill>
                  <a:schemeClr val="tx1"/>
                </a:solidFill>
                <a:latin typeface="Arial" panose="020B0604020202020204" pitchFamily="34" charset="0"/>
                <a:ea typeface="Times New Roman" panose="02020603050405020304" pitchFamily="18" charset="0"/>
              </a:rPr>
              <a:t>: it is called vertex form because are able to easily identify the vertex</a:t>
            </a:r>
            <a:endParaRPr lang="en-US" altLang="en-US" sz="2200" dirty="0">
              <a:solidFill>
                <a:schemeClr val="tx1"/>
              </a:solidFill>
              <a:latin typeface="Arial" panose="020B0604020202020204" pitchFamily="34" charset="0"/>
            </a:endParaRPr>
          </a:p>
          <a:p>
            <a:endParaRPr lang="en-US" dirty="0"/>
          </a:p>
        </p:txBody>
      </p:sp>
      <p:pic>
        <p:nvPicPr>
          <p:cNvPr id="3073" name="Picture 1" descr="Vertex and Axis of Symmet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9067" y="4594485"/>
            <a:ext cx="2390775" cy="19526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520721" y="2285999"/>
            <a:ext cx="4871804" cy="2585323"/>
          </a:xfrm>
          <a:prstGeom prst="rect">
            <a:avLst/>
          </a:prstGeom>
        </p:spPr>
        <p:txBody>
          <a:bodyPr wrap="square">
            <a:spAutoFit/>
          </a:bodyPr>
          <a:lstStyle/>
          <a:p>
            <a:pPr lvl="0" eaLnBrk="0" fontAlgn="base" hangingPunct="0">
              <a:spcBef>
                <a:spcPct val="0"/>
              </a:spcBef>
              <a:spcAft>
                <a:spcPct val="0"/>
              </a:spcAft>
            </a:pPr>
            <a:r>
              <a:rPr lang="en-US" altLang="en-US" b="1" u="sng" dirty="0">
                <a:latin typeface="Arial" panose="020B0604020202020204" pitchFamily="34" charset="0"/>
                <a:ea typeface="Times New Roman" panose="02020603050405020304" pitchFamily="18" charset="0"/>
              </a:rPr>
              <a:t>Vertex:</a:t>
            </a:r>
            <a:r>
              <a:rPr lang="en-US" altLang="en-US" b="1" dirty="0">
                <a:latin typeface="Arial" panose="020B0604020202020204" pitchFamily="34" charset="0"/>
                <a:ea typeface="Times New Roman" panose="02020603050405020304" pitchFamily="18" charset="0"/>
              </a:rPr>
              <a:t> </a:t>
            </a:r>
            <a:r>
              <a:rPr lang="en-US" altLang="en-US" dirty="0">
                <a:latin typeface="Arial" panose="020B0604020202020204" pitchFamily="34" charset="0"/>
                <a:ea typeface="Times New Roman" panose="02020603050405020304" pitchFamily="18" charset="0"/>
              </a:rPr>
              <a:t>the highest (maximum) or lowest (minimum) point of a parabola where the axis of symmetry intersects our parabola (h, </a:t>
            </a:r>
            <a:r>
              <a:rPr lang="en-US" altLang="en-US" dirty="0" smtClean="0">
                <a:latin typeface="Arial" panose="020B0604020202020204" pitchFamily="34" charset="0"/>
                <a:ea typeface="Times New Roman" panose="02020603050405020304" pitchFamily="18" charset="0"/>
              </a:rPr>
              <a:t>k)</a:t>
            </a:r>
          </a:p>
          <a:p>
            <a:pPr lvl="0" eaLnBrk="0" fontAlgn="base" hangingPunct="0">
              <a:spcBef>
                <a:spcPct val="0"/>
              </a:spcBef>
              <a:spcAft>
                <a:spcPct val="0"/>
              </a:spcAft>
            </a:pPr>
            <a:r>
              <a:rPr lang="en-US" altLang="en-US" dirty="0" smtClean="0">
                <a:latin typeface="Arial" panose="020B0604020202020204" pitchFamily="34" charset="0"/>
                <a:ea typeface="Times New Roman" panose="02020603050405020304" pitchFamily="18" charset="0"/>
              </a:rPr>
              <a:t> </a:t>
            </a:r>
            <a:endParaRPr lang="en-US" altLang="en-US" dirty="0">
              <a:latin typeface="Arial" panose="020B0604020202020204" pitchFamily="34" charset="0"/>
            </a:endParaRPr>
          </a:p>
          <a:p>
            <a:pPr lvl="0" eaLnBrk="0" fontAlgn="base" hangingPunct="0">
              <a:spcBef>
                <a:spcPct val="0"/>
              </a:spcBef>
              <a:spcAft>
                <a:spcPct val="0"/>
              </a:spcAft>
            </a:pPr>
            <a:r>
              <a:rPr lang="en-US" altLang="en-US" b="1" u="sng" dirty="0">
                <a:latin typeface="Arial" panose="020B0604020202020204" pitchFamily="34" charset="0"/>
                <a:ea typeface="Times New Roman" panose="02020603050405020304" pitchFamily="18" charset="0"/>
              </a:rPr>
              <a:t>Axis of Symmetry:</a:t>
            </a:r>
            <a:r>
              <a:rPr lang="en-US" altLang="en-US" dirty="0">
                <a:latin typeface="Arial" panose="020B0604020202020204" pitchFamily="34" charset="0"/>
                <a:ea typeface="Times New Roman" panose="02020603050405020304" pitchFamily="18" charset="0"/>
              </a:rPr>
              <a:t> The vertical line that divides are parabola into two mirror images of each other by passing through the vertex</a:t>
            </a:r>
            <a:r>
              <a:rPr lang="en-US" altLang="en-US" dirty="0" smtClean="0">
                <a:latin typeface="Arial" panose="020B0604020202020204" pitchFamily="34" charset="0"/>
                <a:ea typeface="Times New Roman" panose="02020603050405020304" pitchFamily="18" charset="0"/>
              </a:rPr>
              <a:t>.</a:t>
            </a:r>
          </a:p>
          <a:p>
            <a:pPr lvl="0" eaLnBrk="0" fontAlgn="base" hangingPunct="0">
              <a:spcBef>
                <a:spcPct val="0"/>
              </a:spcBef>
              <a:spcAft>
                <a:spcPct val="0"/>
              </a:spcAft>
            </a:pPr>
            <a:r>
              <a:rPr lang="en-US" altLang="en-US" dirty="0" smtClean="0">
                <a:latin typeface="Arial" panose="020B0604020202020204" pitchFamily="34" charset="0"/>
                <a:ea typeface="Times New Roman" panose="02020603050405020304" pitchFamily="18" charset="0"/>
              </a:rPr>
              <a:t>    </a:t>
            </a:r>
            <a:r>
              <a:rPr lang="en-US" altLang="en-US" b="1" dirty="0">
                <a:latin typeface="Arial" panose="020B0604020202020204" pitchFamily="34" charset="0"/>
                <a:ea typeface="Times New Roman" panose="02020603050405020304" pitchFamily="18" charset="0"/>
              </a:rPr>
              <a:t>	    </a:t>
            </a:r>
            <a:endParaRPr lang="en-US" altLang="en-US" dirty="0">
              <a:latin typeface="Arial" panose="020B0604020202020204" pitchFamily="34" charset="0"/>
            </a:endParaRPr>
          </a:p>
          <a:p>
            <a:pPr lvl="0" eaLnBrk="0" fontAlgn="base" hangingPunct="0">
              <a:spcBef>
                <a:spcPct val="0"/>
              </a:spcBef>
              <a:spcAft>
                <a:spcPct val="0"/>
              </a:spcAft>
            </a:pPr>
            <a:r>
              <a:rPr lang="en-US" altLang="en-US" b="1" u="sng" dirty="0">
                <a:latin typeface="Arial" panose="020B0604020202020204" pitchFamily="34" charset="0"/>
                <a:ea typeface="Times New Roman" panose="02020603050405020304" pitchFamily="18" charset="0"/>
              </a:rPr>
              <a:t>Parent Graph</a:t>
            </a:r>
            <a:r>
              <a:rPr lang="en-US" altLang="en-US" b="1" dirty="0">
                <a:latin typeface="Arial" panose="020B0604020202020204" pitchFamily="34" charset="0"/>
                <a:ea typeface="Times New Roman" panose="02020603050405020304" pitchFamily="18" charset="0"/>
              </a:rPr>
              <a:t> </a:t>
            </a:r>
            <a:r>
              <a:rPr lang="en-US" altLang="en-US" i="1" dirty="0" err="1">
                <a:latin typeface="Cambria Math" panose="02040503050406030204" pitchFamily="18" charset="0"/>
                <a:ea typeface="Times New Roman" panose="02020603050405020304" pitchFamily="18" charset="0"/>
                <a:cs typeface="Times New Roman" panose="02020603050405020304" pitchFamily="18" charset="0"/>
              </a:rPr>
              <a:t>fx</a:t>
            </a:r>
            <a:r>
              <a:rPr lang="en-US" altLang="en-US" i="1" dirty="0">
                <a:latin typeface="Cambria Math" panose="02040503050406030204" pitchFamily="18" charset="0"/>
                <a:ea typeface="Times New Roman" panose="02020603050405020304" pitchFamily="18" charset="0"/>
                <a:cs typeface="Times New Roman" panose="02020603050405020304" pitchFamily="18" charset="0"/>
              </a:rPr>
              <a:t>=x2</a:t>
            </a:r>
            <a:r>
              <a:rPr lang="en-US" altLang="en-US" dirty="0">
                <a:ea typeface="Times New Roman" panose="02020603050405020304" pitchFamily="18" charset="0"/>
              </a:rPr>
              <a:t> </a:t>
            </a:r>
            <a:r>
              <a:rPr lang="en-US" altLang="en-US" dirty="0">
                <a:latin typeface="Arial" panose="020B0604020202020204" pitchFamily="34" charset="0"/>
              </a:rPr>
              <a:t> </a:t>
            </a:r>
          </a:p>
        </p:txBody>
      </p:sp>
    </p:spTree>
    <p:extLst>
      <p:ext uri="{BB962C8B-B14F-4D97-AF65-F5344CB8AC3E}">
        <p14:creationId xmlns:p14="http://schemas.microsoft.com/office/powerpoint/2010/main" val="2118453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371" y="243114"/>
            <a:ext cx="9601200" cy="1485900"/>
          </a:xfrm>
        </p:spPr>
        <p:txBody>
          <a:bodyPr/>
          <a:lstStyle/>
          <a:p>
            <a:r>
              <a:rPr lang="en-US" dirty="0" smtClean="0"/>
              <a:t>Some Examples of things we know:</a:t>
            </a:r>
            <a:br>
              <a:rPr lang="en-US" dirty="0" smtClean="0"/>
            </a:br>
            <a:r>
              <a:rPr lang="en-US" dirty="0" smtClean="0"/>
              <a:t>(3 – 4 minutes)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8686" y="1624686"/>
            <a:ext cx="5233314" cy="5233314"/>
          </a:xfrm>
        </p:spPr>
      </p:pic>
      <p:sp>
        <p:nvSpPr>
          <p:cNvPr id="5" name="TextBox 4"/>
          <p:cNvSpPr txBox="1"/>
          <p:nvPr/>
        </p:nvSpPr>
        <p:spPr>
          <a:xfrm>
            <a:off x="643569" y="1624686"/>
            <a:ext cx="6202082" cy="4893647"/>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t>Maximum at (1,2)</a:t>
            </a:r>
          </a:p>
          <a:p>
            <a:r>
              <a:rPr lang="en-US" sz="2400" dirty="0"/>
              <a:t>	</a:t>
            </a:r>
            <a:r>
              <a:rPr lang="en-US" sz="2400" dirty="0" smtClean="0"/>
              <a:t>	also known as vertex (high or low point)</a:t>
            </a:r>
          </a:p>
          <a:p>
            <a:pPr marL="342900" indent="-342900">
              <a:buFont typeface="Arial" panose="020B0604020202020204" pitchFamily="34" charset="0"/>
              <a:buChar char="•"/>
            </a:pPr>
            <a:r>
              <a:rPr lang="en-US" sz="2400" dirty="0" smtClean="0"/>
              <a:t>X-intercept at (-1,0) and (3,0)</a:t>
            </a:r>
          </a:p>
          <a:p>
            <a:r>
              <a:rPr lang="en-US" sz="2400" dirty="0" smtClean="0"/>
              <a:t>		also called roots, or zeros</a:t>
            </a:r>
          </a:p>
          <a:p>
            <a:pPr marL="342900" indent="-342900">
              <a:buFont typeface="Arial" panose="020B0604020202020204" pitchFamily="34" charset="0"/>
              <a:buChar char="•"/>
            </a:pPr>
            <a:r>
              <a:rPr lang="en-US" sz="2400" dirty="0" smtClean="0"/>
              <a:t>Y-intercept at (0, 1.5)</a:t>
            </a:r>
          </a:p>
          <a:p>
            <a:pPr marL="342900" indent="-342900">
              <a:buFont typeface="Arial" panose="020B0604020202020204" pitchFamily="34" charset="0"/>
              <a:buChar char="•"/>
            </a:pPr>
            <a:r>
              <a:rPr lang="en-US" sz="2400" dirty="0" smtClean="0"/>
              <a:t>Wide because lead coefficient is smaller 1</a:t>
            </a:r>
          </a:p>
          <a:p>
            <a:pPr marL="342900" indent="-342900">
              <a:buFont typeface="Arial" panose="020B0604020202020204" pitchFamily="34" charset="0"/>
              <a:buChar char="•"/>
            </a:pPr>
            <a:r>
              <a:rPr lang="en-US" sz="2400" dirty="0" smtClean="0"/>
              <a:t>Opens down because lead </a:t>
            </a:r>
            <a:r>
              <a:rPr lang="en-US" sz="2400" dirty="0" err="1" smtClean="0"/>
              <a:t>coeff</a:t>
            </a:r>
            <a:r>
              <a:rPr lang="en-US" sz="2400" dirty="0" smtClean="0"/>
              <a:t> </a:t>
            </a:r>
            <a:r>
              <a:rPr lang="en-US" sz="2400" dirty="0"/>
              <a:t>i</a:t>
            </a:r>
            <a:r>
              <a:rPr lang="en-US" sz="2400" dirty="0" smtClean="0"/>
              <a:t>s negative</a:t>
            </a:r>
          </a:p>
          <a:p>
            <a:pPr marL="342900" indent="-342900">
              <a:buFont typeface="Arial" panose="020B0604020202020204" pitchFamily="34" charset="0"/>
              <a:buChar char="•"/>
            </a:pPr>
            <a:r>
              <a:rPr lang="en-US" sz="2400" dirty="0" smtClean="0"/>
              <a:t>Given equation written in vertex form</a:t>
            </a:r>
          </a:p>
          <a:p>
            <a:pPr marL="342900" indent="-342900">
              <a:buFont typeface="Arial" panose="020B0604020202020204" pitchFamily="34" charset="0"/>
              <a:buChar char="•"/>
            </a:pPr>
            <a:r>
              <a:rPr lang="en-US" sz="2400" dirty="0" smtClean="0"/>
              <a:t>______________</a:t>
            </a:r>
          </a:p>
          <a:p>
            <a:pPr marL="342900" indent="-342900">
              <a:buFont typeface="Arial" panose="020B0604020202020204" pitchFamily="34" charset="0"/>
              <a:buChar char="•"/>
            </a:pPr>
            <a:r>
              <a:rPr lang="en-US" sz="2400" dirty="0" smtClean="0"/>
              <a:t>______________</a:t>
            </a:r>
          </a:p>
          <a:p>
            <a:pPr marL="342900" indent="-342900">
              <a:buFont typeface="Arial" panose="020B0604020202020204" pitchFamily="34" charset="0"/>
              <a:buChar char="•"/>
            </a:pPr>
            <a:r>
              <a:rPr lang="en-US" sz="2400" dirty="0" smtClean="0"/>
              <a:t>______________</a:t>
            </a:r>
          </a:p>
          <a:p>
            <a:pPr marL="342900" indent="-342900">
              <a:buFont typeface="Arial" panose="020B0604020202020204" pitchFamily="34" charset="0"/>
              <a:buChar char="•"/>
            </a:pPr>
            <a:endParaRPr lang="en-US" sz="2400" dirty="0"/>
          </a:p>
          <a:p>
            <a:r>
              <a:rPr lang="en-US" sz="2400" dirty="0" smtClean="0"/>
              <a:t>What else did you come up with? </a:t>
            </a:r>
            <a:endParaRPr lang="en-US" sz="2400" dirty="0"/>
          </a:p>
        </p:txBody>
      </p:sp>
    </p:spTree>
    <p:extLst>
      <p:ext uri="{BB962C8B-B14F-4D97-AF65-F5344CB8AC3E}">
        <p14:creationId xmlns:p14="http://schemas.microsoft.com/office/powerpoint/2010/main" val="81076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183121094"/>
              </p:ext>
            </p:extLst>
          </p:nvPr>
        </p:nvGraphicFramePr>
        <p:xfrm>
          <a:off x="4076118" y="2721165"/>
          <a:ext cx="1149251" cy="933767"/>
        </p:xfrm>
        <a:graphic>
          <a:graphicData uri="http://schemas.openxmlformats.org/presentationml/2006/ole">
            <mc:AlternateContent xmlns:mc="http://schemas.openxmlformats.org/markup-compatibility/2006">
              <mc:Choice xmlns:v="urn:schemas-microsoft-com:vml" Requires="v">
                <p:oleObj spid="_x0000_s4144" r:id="rId3" imgW="482600" imgH="393700" progId="Equation.DSMT4">
                  <p:embed/>
                </p:oleObj>
              </mc:Choice>
              <mc:Fallback>
                <p:oleObj r:id="rId3" imgW="482600" imgH="393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6118" y="2721165"/>
                        <a:ext cx="1149251" cy="933767"/>
                      </a:xfrm>
                      <a:prstGeom prst="rect">
                        <a:avLst/>
                      </a:prstGeom>
                      <a:noFill/>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09649040"/>
              </p:ext>
            </p:extLst>
          </p:nvPr>
        </p:nvGraphicFramePr>
        <p:xfrm>
          <a:off x="4878636" y="1198488"/>
          <a:ext cx="1287137" cy="1045799"/>
        </p:xfrm>
        <a:graphic>
          <a:graphicData uri="http://schemas.openxmlformats.org/presentationml/2006/ole">
            <mc:AlternateContent xmlns:mc="http://schemas.openxmlformats.org/markup-compatibility/2006">
              <mc:Choice xmlns:v="urn:schemas-microsoft-com:vml" Requires="v">
                <p:oleObj spid="_x0000_s4145" r:id="rId5" imgW="482600" imgH="393700" progId="Equation.DSMT4">
                  <p:embed/>
                </p:oleObj>
              </mc:Choice>
              <mc:Fallback>
                <p:oleObj r:id="rId5" imgW="482600" imgH="3937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8636" y="1198488"/>
                        <a:ext cx="1287137" cy="1045799"/>
                      </a:xfrm>
                      <a:prstGeom prst="rect">
                        <a:avLst/>
                      </a:prstGeom>
                      <a:noFill/>
                      <a:extLst/>
                    </p:spPr>
                  </p:pic>
                </p:oleObj>
              </mc:Fallback>
            </mc:AlternateContent>
          </a:graphicData>
        </a:graphic>
      </p:graphicFrame>
      <p:sp>
        <p:nvSpPr>
          <p:cNvPr id="6" name="Rectangle 3"/>
          <p:cNvSpPr>
            <a:spLocks noChangeArrowheads="1"/>
          </p:cNvSpPr>
          <p:nvPr/>
        </p:nvSpPr>
        <p:spPr bwMode="auto">
          <a:xfrm>
            <a:off x="1371600" y="14336"/>
            <a:ext cx="10109201"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hlinkClick r:id="rId6"/>
              </a:rPr>
              <a:t>Steps to Graphing Quadratic Equation in Standard Form (WITHOUT a calculator</a:t>
            </a:r>
            <a:r>
              <a:rPr kumimoji="0" lang="en-US" altLang="en-US" sz="2400" b="0" i="0" u="none" strike="noStrike" cap="none" normalizeH="0" dirty="0" smtClean="0">
                <a:ln>
                  <a:noFill/>
                </a:ln>
                <a:solidFill>
                  <a:schemeClr val="tx1"/>
                </a:solidFill>
                <a:effectLst/>
                <a:latin typeface="Arial" panose="020B0604020202020204" pitchFamily="34" charset="0"/>
                <a:ea typeface="Times New Roman" panose="02020603050405020304" pitchFamily="18" charset="0"/>
                <a:hlinkClick r:id="rId6"/>
              </a:rPr>
              <a:t> – won’t ever have to do this, but just in case</a:t>
            </a: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hlinkClick r:id="rId6"/>
              </a:rPr>
              <a:t>:</a:t>
            </a:r>
            <a:endPar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Identify a, b and c.</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defTabSz="914400"/>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1) Find and Plot Vertex                   </a:t>
            </a:r>
            <a:r>
              <a:rPr lang="en-US" altLang="en-US" sz="2400" dirty="0" smtClean="0">
                <a:ea typeface="Times New Roman" panose="02020603050405020304" pitchFamily="18" charset="0"/>
              </a:rPr>
              <a:t> </a:t>
            </a:r>
            <a:r>
              <a:rPr lang="en-US" altLang="en-US" sz="2400" dirty="0">
                <a:ea typeface="Times New Roman" panose="02020603050405020304" pitchFamily="18" charset="0"/>
              </a:rPr>
              <a:t>Substitute in x and solve for </a:t>
            </a:r>
            <a:r>
              <a:rPr lang="en-US" altLang="en-US" sz="2400" dirty="0" smtClean="0">
                <a:ea typeface="Times New Roman" panose="02020603050405020304" pitchFamily="18" charset="0"/>
              </a:rPr>
              <a:t>y</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371600" y="2190716"/>
            <a:ext cx="923108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2) Draw Axis of Symmetry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Vertical line at                         (in other words, through the vertex)</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1310390" y="3842380"/>
            <a:ext cx="880309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3) Find and Plot two points on one side of axis of symmetry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Choose x values and solve for y values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4) Use symmetry to plot symmetric points on opposite side of axis of symmetry</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5) Draw a parabola through the plotted points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9854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a:t>
            </a:r>
            <a:r>
              <a:rPr lang="en-US" dirty="0" err="1" smtClean="0"/>
              <a:t>calc</a:t>
            </a:r>
            <a:r>
              <a:rPr lang="en-US" dirty="0" smtClean="0"/>
              <a:t> trig</a:t>
            </a:r>
            <a:endParaRPr lang="en-US" dirty="0"/>
          </a:p>
        </p:txBody>
      </p:sp>
      <p:sp>
        <p:nvSpPr>
          <p:cNvPr id="3" name="Subtitle 2"/>
          <p:cNvSpPr>
            <a:spLocks noGrp="1"/>
          </p:cNvSpPr>
          <p:nvPr>
            <p:ph type="subTitle" idx="1"/>
          </p:nvPr>
        </p:nvSpPr>
        <p:spPr/>
        <p:txBody>
          <a:bodyPr/>
          <a:lstStyle/>
          <a:p>
            <a:r>
              <a:rPr lang="en-US" dirty="0" smtClean="0"/>
              <a:t>Day 13</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371600" y="2286000"/>
            <a:ext cx="8599714" cy="3581400"/>
          </a:xfrm>
        </p:spPr>
        <p:txBody>
          <a:bodyPr>
            <a:normAutofit/>
          </a:bodyPr>
          <a:lstStyle/>
          <a:p>
            <a:endParaRPr lang="en-US" sz="2400" dirty="0"/>
          </a:p>
          <a:p>
            <a:r>
              <a:rPr lang="en-US" sz="3000" dirty="0" smtClean="0"/>
              <a:t>Interpret quadratic (x squared) graphs</a:t>
            </a:r>
          </a:p>
          <a:p>
            <a:endParaRPr lang="en-US" sz="3000" dirty="0"/>
          </a:p>
          <a:p>
            <a:r>
              <a:rPr lang="en-US" sz="3000" dirty="0" smtClean="0"/>
              <a:t>We will go over tests when Mr. Cuddy comes back</a:t>
            </a:r>
            <a:br>
              <a:rPr lang="en-US" sz="3000" dirty="0" smtClean="0"/>
            </a:br>
            <a:r>
              <a:rPr lang="en-US" sz="3000" dirty="0" smtClean="0"/>
              <a:t>   </a:t>
            </a:r>
            <a:endParaRPr lang="en-US" sz="3000" i="1" dirty="0" smtClean="0"/>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2.1 – Quadratic Functions and </a:t>
            </a:r>
            <a:r>
              <a:rPr lang="en-US" b="1" dirty="0" smtClean="0"/>
              <a:t>Models</a:t>
            </a:r>
            <a:br>
              <a:rPr lang="en-US" b="1" dirty="0" smtClean="0"/>
            </a:br>
            <a:r>
              <a:rPr lang="en-US" b="1" dirty="0" smtClean="0"/>
              <a:t>(3 – 4 minutes)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sz="2800" b="1" dirty="0"/>
              <a:t>Objective: To identify important points of a quadratic function and model real life examples of their </a:t>
            </a:r>
            <a:r>
              <a:rPr lang="en-US" sz="2800" b="1" dirty="0" smtClean="0"/>
              <a:t>use</a:t>
            </a:r>
          </a:p>
          <a:p>
            <a:pPr marL="0" indent="0">
              <a:buNone/>
            </a:pPr>
            <a:endParaRPr lang="en-US" sz="2800" b="1" dirty="0"/>
          </a:p>
          <a:p>
            <a:pPr marL="0" indent="0">
              <a:buNone/>
            </a:pPr>
            <a:endParaRPr lang="en-US" sz="2800" b="1" dirty="0" smtClean="0"/>
          </a:p>
          <a:p>
            <a:pPr marL="0" indent="0">
              <a:buNone/>
            </a:pPr>
            <a:r>
              <a:rPr lang="en-US" sz="2800" b="1" dirty="0" smtClean="0"/>
              <a:t>HLQ: Why do quadratic examples so up so often in real life situations? What is the common factor that causes this? </a:t>
            </a:r>
            <a:endParaRPr lang="en-US" sz="2800" dirty="0"/>
          </a:p>
          <a:p>
            <a:pPr marL="0" indent="0">
              <a:buNone/>
            </a:pPr>
            <a:endParaRPr lang="en-US" dirty="0"/>
          </a:p>
        </p:txBody>
      </p:sp>
    </p:spTree>
    <p:extLst>
      <p:ext uri="{BB962C8B-B14F-4D97-AF65-F5344CB8AC3E}">
        <p14:creationId xmlns:p14="http://schemas.microsoft.com/office/powerpoint/2010/main" val="50106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343" y="133038"/>
            <a:ext cx="10348686" cy="1485900"/>
          </a:xfrm>
        </p:spPr>
        <p:txBody>
          <a:bodyPr/>
          <a:lstStyle/>
          <a:p>
            <a:r>
              <a:rPr lang="en-US" dirty="0" smtClean="0"/>
              <a:t>Some key terms and formulas </a:t>
            </a:r>
            <a:br>
              <a:rPr lang="en-US" dirty="0" smtClean="0"/>
            </a:br>
            <a:r>
              <a:rPr lang="en-US" dirty="0" smtClean="0"/>
              <a:t>(copy what you need 5 – 8 minutes)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2964" y="1618938"/>
                <a:ext cx="6405484" cy="5239062"/>
              </a:xfrm>
            </p:spPr>
            <p:txBody>
              <a:bodyPr>
                <a:normAutofit/>
              </a:bodyPr>
              <a:lstStyle/>
              <a:p>
                <a:pPr marL="0" indent="0">
                  <a:buNone/>
                </a:pPr>
                <a:r>
                  <a:rPr lang="en-US" sz="2600" b="1" dirty="0" smtClean="0"/>
                  <a:t>  </a:t>
                </a:r>
                <a:r>
                  <a:rPr lang="en-US" sz="2600" b="1" u="sng" dirty="0" smtClean="0"/>
                  <a:t>Quadratic </a:t>
                </a:r>
                <a:r>
                  <a:rPr lang="en-US" sz="2600" b="1" u="sng" dirty="0"/>
                  <a:t>Function: </a:t>
                </a:r>
                <a:r>
                  <a:rPr lang="en-US" sz="2600" dirty="0"/>
                  <a:t>a function of the form </a:t>
                </a:r>
              </a:p>
              <a:p>
                <a:pPr marL="0" indent="0">
                  <a:buNone/>
                </a:pPr>
                <a:r>
                  <a:rPr lang="en-US" sz="2600" dirty="0" smtClean="0"/>
                  <a:t>	</a:t>
                </a:r>
                <a14:m>
                  <m:oMath xmlns:m="http://schemas.openxmlformats.org/officeDocument/2006/math">
                    <m:r>
                      <a:rPr lang="en-US" sz="2600" i="1">
                        <a:latin typeface="Cambria Math" panose="02040503050406030204" pitchFamily="18" charset="0"/>
                      </a:rPr>
                      <m:t> </m:t>
                    </m:r>
                    <m:r>
                      <a:rPr lang="en-US" sz="2600" i="1" smtClean="0">
                        <a:solidFill>
                          <a:srgbClr val="7030A0"/>
                        </a:solidFill>
                        <a:latin typeface="Cambria Math" panose="02040503050406030204" pitchFamily="18" charset="0"/>
                      </a:rPr>
                      <m:t>𝑓</m:t>
                    </m:r>
                    <m:d>
                      <m:dPr>
                        <m:ctrlPr>
                          <a:rPr lang="en-US" sz="2600" i="1">
                            <a:solidFill>
                              <a:srgbClr val="7030A0"/>
                            </a:solidFill>
                            <a:latin typeface="Cambria Math" panose="02040503050406030204" pitchFamily="18" charset="0"/>
                          </a:rPr>
                        </m:ctrlPr>
                      </m:dPr>
                      <m:e>
                        <m:r>
                          <a:rPr lang="en-US" sz="2600" i="1">
                            <a:solidFill>
                              <a:srgbClr val="7030A0"/>
                            </a:solidFill>
                            <a:latin typeface="Cambria Math" panose="02040503050406030204" pitchFamily="18" charset="0"/>
                          </a:rPr>
                          <m:t>𝑥</m:t>
                        </m:r>
                      </m:e>
                    </m:d>
                    <m:r>
                      <a:rPr lang="en-US" sz="2600" i="1">
                        <a:solidFill>
                          <a:srgbClr val="7030A0"/>
                        </a:solidFill>
                        <a:latin typeface="Cambria Math" panose="02040503050406030204" pitchFamily="18" charset="0"/>
                      </a:rPr>
                      <m:t>=</m:t>
                    </m:r>
                    <m:r>
                      <a:rPr lang="en-US" sz="2600" i="1">
                        <a:solidFill>
                          <a:srgbClr val="7030A0"/>
                        </a:solidFill>
                        <a:latin typeface="Cambria Math" panose="02040503050406030204" pitchFamily="18" charset="0"/>
                      </a:rPr>
                      <m:t>𝑎</m:t>
                    </m:r>
                    <m:sSup>
                      <m:sSupPr>
                        <m:ctrlPr>
                          <a:rPr lang="en-US" sz="2600" b="1" i="1">
                            <a:solidFill>
                              <a:srgbClr val="7030A0"/>
                            </a:solidFill>
                            <a:latin typeface="Cambria Math" panose="02040503050406030204" pitchFamily="18" charset="0"/>
                          </a:rPr>
                        </m:ctrlPr>
                      </m:sSupPr>
                      <m:e>
                        <m:r>
                          <a:rPr lang="en-US" sz="2600" b="1" i="1">
                            <a:solidFill>
                              <a:srgbClr val="7030A0"/>
                            </a:solidFill>
                            <a:latin typeface="Cambria Math" panose="02040503050406030204" pitchFamily="18" charset="0"/>
                          </a:rPr>
                          <m:t>𝒙</m:t>
                        </m:r>
                      </m:e>
                      <m:sup>
                        <m:r>
                          <a:rPr lang="en-US" sz="2600" b="1" i="1">
                            <a:solidFill>
                              <a:srgbClr val="7030A0"/>
                            </a:solidFill>
                            <a:latin typeface="Cambria Math" panose="02040503050406030204" pitchFamily="18" charset="0"/>
                          </a:rPr>
                          <m:t>𝟐</m:t>
                        </m:r>
                      </m:sup>
                    </m:sSup>
                    <m:r>
                      <a:rPr lang="en-US" sz="2600" i="1">
                        <a:solidFill>
                          <a:srgbClr val="7030A0"/>
                        </a:solidFill>
                        <a:latin typeface="Cambria Math" panose="02040503050406030204" pitchFamily="18" charset="0"/>
                      </a:rPr>
                      <m:t>+</m:t>
                    </m:r>
                    <m:r>
                      <a:rPr lang="en-US" sz="2600" i="1">
                        <a:solidFill>
                          <a:srgbClr val="7030A0"/>
                        </a:solidFill>
                        <a:latin typeface="Cambria Math" panose="02040503050406030204" pitchFamily="18" charset="0"/>
                      </a:rPr>
                      <m:t>𝑏𝑥</m:t>
                    </m:r>
                    <m:r>
                      <a:rPr lang="en-US" sz="2600" i="1">
                        <a:solidFill>
                          <a:srgbClr val="7030A0"/>
                        </a:solidFill>
                        <a:latin typeface="Cambria Math" panose="02040503050406030204" pitchFamily="18" charset="0"/>
                      </a:rPr>
                      <m:t>+</m:t>
                    </m:r>
                    <m:r>
                      <a:rPr lang="en-US" sz="2600" i="1">
                        <a:solidFill>
                          <a:srgbClr val="7030A0"/>
                        </a:solidFill>
                        <a:latin typeface="Cambria Math" panose="02040503050406030204" pitchFamily="18" charset="0"/>
                      </a:rPr>
                      <m:t>𝑐</m:t>
                    </m:r>
                  </m:oMath>
                </a14:m>
                <a:r>
                  <a:rPr lang="en-US" sz="2600" dirty="0">
                    <a:solidFill>
                      <a:srgbClr val="7030A0"/>
                    </a:solidFill>
                  </a:rPr>
                  <a:t>   </a:t>
                </a:r>
                <a:r>
                  <a:rPr lang="en-US" sz="2600" dirty="0"/>
                  <a:t>where </a:t>
                </a:r>
                <a14:m>
                  <m:oMath xmlns:m="http://schemas.openxmlformats.org/officeDocument/2006/math">
                    <m:r>
                      <a:rPr lang="en-US" sz="2600" i="1">
                        <a:latin typeface="Cambria Math" panose="02040503050406030204" pitchFamily="18" charset="0"/>
                      </a:rPr>
                      <m:t>𝑎</m:t>
                    </m:r>
                    <m:r>
                      <a:rPr lang="en-US" sz="2600" i="1">
                        <a:latin typeface="Cambria Math" panose="02040503050406030204" pitchFamily="18" charset="0"/>
                      </a:rPr>
                      <m:t>≠0</m:t>
                    </m:r>
                  </m:oMath>
                </a14:m>
                <a:endParaRPr lang="en-US" sz="2600" dirty="0"/>
              </a:p>
              <a:p>
                <a:pPr marL="0" indent="0">
                  <a:buNone/>
                </a:pPr>
                <a:r>
                  <a:rPr lang="en-US" sz="2600" b="1" dirty="0" smtClean="0"/>
                  <a:t>                 </a:t>
                </a:r>
                <a:r>
                  <a:rPr lang="en-US" sz="2600" b="1" dirty="0"/>
                  <a:t> </a:t>
                </a:r>
                <a:r>
                  <a:rPr lang="en-US" b="1" i="1" dirty="0" smtClean="0">
                    <a:solidFill>
                      <a:srgbClr val="FF0000"/>
                    </a:solidFill>
                  </a:rPr>
                  <a:t>think: why can’t “a” be 0???</a:t>
                </a:r>
                <a:endParaRPr lang="en-US" i="1" dirty="0">
                  <a:solidFill>
                    <a:srgbClr val="FF0000"/>
                  </a:solidFill>
                </a:endParaRPr>
              </a:p>
              <a:p>
                <a:pPr marL="0" indent="0">
                  <a:buNone/>
                </a:pPr>
                <a:r>
                  <a:rPr lang="en-US" sz="2600" b="1" dirty="0" smtClean="0"/>
                  <a:t>  </a:t>
                </a:r>
                <a:r>
                  <a:rPr lang="en-US" sz="2600" b="1" u="sng" dirty="0" smtClean="0"/>
                  <a:t>Parabola</a:t>
                </a:r>
                <a:r>
                  <a:rPr lang="en-US" sz="2600" b="1" dirty="0"/>
                  <a:t>: </a:t>
                </a:r>
                <a:r>
                  <a:rPr lang="en-US" sz="2600" dirty="0"/>
                  <a:t>the </a:t>
                </a:r>
                <a:r>
                  <a:rPr lang="en-US" sz="2600" dirty="0" smtClean="0"/>
                  <a:t>name of the “U </a:t>
                </a:r>
                <a:r>
                  <a:rPr lang="en-US" sz="2600" dirty="0"/>
                  <a:t>shaped” </a:t>
                </a:r>
                <a:r>
                  <a:rPr lang="en-US" sz="2600" dirty="0" smtClean="0"/>
                  <a:t>  </a:t>
                </a:r>
                <a:br>
                  <a:rPr lang="en-US" sz="2600" dirty="0" smtClean="0"/>
                </a:br>
                <a:r>
                  <a:rPr lang="en-US" sz="2600" dirty="0" smtClean="0"/>
                  <a:t>  graph formed </a:t>
                </a:r>
                <a:r>
                  <a:rPr lang="en-US" sz="2600" dirty="0"/>
                  <a:t>by a quadratic function</a:t>
                </a:r>
              </a:p>
              <a:p>
                <a:pPr marL="0" indent="0">
                  <a:buNone/>
                </a:pPr>
                <a:r>
                  <a:rPr lang="en-US" sz="2600" dirty="0"/>
                  <a:t> </a:t>
                </a:r>
              </a:p>
              <a:p>
                <a:pPr marL="0" indent="0">
                  <a:buNone/>
                </a:pPr>
                <a:r>
                  <a:rPr lang="en-US" sz="2600" b="1" dirty="0" smtClean="0"/>
                  <a:t>  </a:t>
                </a:r>
                <a:r>
                  <a:rPr lang="en-US" sz="2600" b="1" u="sng" dirty="0" smtClean="0"/>
                  <a:t>Vertex </a:t>
                </a:r>
                <a:r>
                  <a:rPr lang="en-US" sz="2600" b="1" u="sng" dirty="0"/>
                  <a:t>Form:</a:t>
                </a:r>
                <a:r>
                  <a:rPr lang="en-US" sz="2600" b="1" dirty="0"/>
                  <a:t> </a:t>
                </a:r>
                <a:r>
                  <a:rPr lang="en-US" sz="2600" dirty="0"/>
                  <a:t>another way of writing a </a:t>
                </a:r>
                <a:r>
                  <a:rPr lang="en-US" sz="2600" dirty="0" smtClean="0"/>
                  <a:t>  </a:t>
                </a:r>
                <a:br>
                  <a:rPr lang="en-US" sz="2600" dirty="0" smtClean="0"/>
                </a:br>
                <a:r>
                  <a:rPr lang="en-US" sz="2600" dirty="0" smtClean="0"/>
                  <a:t>  quadratic </a:t>
                </a:r>
                <a:r>
                  <a:rPr lang="en-US" sz="2600" dirty="0"/>
                  <a:t>equation, </a:t>
                </a:r>
              </a:p>
              <a:p>
                <a:pPr marL="0" indent="0">
                  <a:buNone/>
                </a:pPr>
                <a:r>
                  <a:rPr lang="en-US" sz="2600" dirty="0" smtClean="0"/>
                  <a:t>	</a:t>
                </a:r>
                <a14:m>
                  <m:oMath xmlns:m="http://schemas.openxmlformats.org/officeDocument/2006/math">
                    <m:r>
                      <a:rPr lang="en-US" sz="2600" i="1" smtClean="0">
                        <a:solidFill>
                          <a:srgbClr val="7030A0"/>
                        </a:solidFill>
                        <a:latin typeface="Cambria Math" panose="02040503050406030204" pitchFamily="18" charset="0"/>
                      </a:rPr>
                      <m:t>𝑓</m:t>
                    </m:r>
                    <m:d>
                      <m:dPr>
                        <m:ctrlPr>
                          <a:rPr lang="en-US" sz="2600" i="1">
                            <a:solidFill>
                              <a:srgbClr val="7030A0"/>
                            </a:solidFill>
                            <a:latin typeface="Cambria Math" panose="02040503050406030204" pitchFamily="18" charset="0"/>
                          </a:rPr>
                        </m:ctrlPr>
                      </m:dPr>
                      <m:e>
                        <m:r>
                          <a:rPr lang="en-US" sz="2600" i="1">
                            <a:solidFill>
                              <a:srgbClr val="7030A0"/>
                            </a:solidFill>
                            <a:latin typeface="Cambria Math" panose="02040503050406030204" pitchFamily="18" charset="0"/>
                          </a:rPr>
                          <m:t>𝑥</m:t>
                        </m:r>
                      </m:e>
                    </m:d>
                    <m:r>
                      <a:rPr lang="en-US" sz="2600" i="1">
                        <a:solidFill>
                          <a:srgbClr val="7030A0"/>
                        </a:solidFill>
                        <a:latin typeface="Cambria Math" panose="02040503050406030204" pitchFamily="18" charset="0"/>
                      </a:rPr>
                      <m:t>=</m:t>
                    </m:r>
                    <m:r>
                      <a:rPr lang="en-US" sz="2600" i="1">
                        <a:solidFill>
                          <a:srgbClr val="7030A0"/>
                        </a:solidFill>
                        <a:latin typeface="Cambria Math" panose="02040503050406030204" pitchFamily="18" charset="0"/>
                      </a:rPr>
                      <m:t>𝑎</m:t>
                    </m:r>
                    <m:sSup>
                      <m:sSupPr>
                        <m:ctrlPr>
                          <a:rPr lang="en-US" sz="2600" i="1">
                            <a:solidFill>
                              <a:srgbClr val="7030A0"/>
                            </a:solidFill>
                            <a:latin typeface="Cambria Math" panose="02040503050406030204" pitchFamily="18" charset="0"/>
                          </a:rPr>
                        </m:ctrlPr>
                      </m:sSupPr>
                      <m:e>
                        <m:r>
                          <a:rPr lang="en-US" sz="2600" i="1">
                            <a:solidFill>
                              <a:srgbClr val="7030A0"/>
                            </a:solidFill>
                            <a:latin typeface="Cambria Math" panose="02040503050406030204" pitchFamily="18" charset="0"/>
                          </a:rPr>
                          <m:t>(</m:t>
                        </m:r>
                        <m:r>
                          <a:rPr lang="en-US" sz="2600" i="1">
                            <a:solidFill>
                              <a:srgbClr val="7030A0"/>
                            </a:solidFill>
                            <a:latin typeface="Cambria Math" panose="02040503050406030204" pitchFamily="18" charset="0"/>
                          </a:rPr>
                          <m:t>𝑥</m:t>
                        </m:r>
                        <m:r>
                          <a:rPr lang="en-US" sz="2600" i="1">
                            <a:solidFill>
                              <a:srgbClr val="7030A0"/>
                            </a:solidFill>
                            <a:latin typeface="Cambria Math" panose="02040503050406030204" pitchFamily="18" charset="0"/>
                          </a:rPr>
                          <m:t>−</m:t>
                        </m:r>
                        <m:r>
                          <a:rPr lang="en-US" sz="2600" i="1">
                            <a:solidFill>
                              <a:srgbClr val="7030A0"/>
                            </a:solidFill>
                            <a:latin typeface="Cambria Math" panose="02040503050406030204" pitchFamily="18" charset="0"/>
                          </a:rPr>
                          <m:t>h</m:t>
                        </m:r>
                        <m:r>
                          <a:rPr lang="en-US" sz="2600" i="1">
                            <a:solidFill>
                              <a:srgbClr val="7030A0"/>
                            </a:solidFill>
                            <a:latin typeface="Cambria Math" panose="02040503050406030204" pitchFamily="18" charset="0"/>
                          </a:rPr>
                          <m:t>)</m:t>
                        </m:r>
                      </m:e>
                      <m:sup>
                        <m:r>
                          <a:rPr lang="en-US" sz="2600" i="1">
                            <a:solidFill>
                              <a:srgbClr val="7030A0"/>
                            </a:solidFill>
                            <a:latin typeface="Cambria Math" panose="02040503050406030204" pitchFamily="18" charset="0"/>
                          </a:rPr>
                          <m:t>2</m:t>
                        </m:r>
                      </m:sup>
                    </m:sSup>
                    <m:r>
                      <a:rPr lang="en-US" sz="2600" i="1">
                        <a:solidFill>
                          <a:srgbClr val="7030A0"/>
                        </a:solidFill>
                        <a:latin typeface="Cambria Math" panose="02040503050406030204" pitchFamily="18" charset="0"/>
                      </a:rPr>
                      <m:t>+</m:t>
                    </m:r>
                    <m:r>
                      <a:rPr lang="en-US" sz="2600" i="1">
                        <a:solidFill>
                          <a:srgbClr val="7030A0"/>
                        </a:solidFill>
                        <a:latin typeface="Cambria Math" panose="02040503050406030204" pitchFamily="18" charset="0"/>
                      </a:rPr>
                      <m:t>𝑘</m:t>
                    </m:r>
                  </m:oMath>
                </a14:m>
                <a:r>
                  <a:rPr lang="en-US" sz="2600" dirty="0">
                    <a:solidFill>
                      <a:srgbClr val="7030A0"/>
                    </a:solidFill>
                  </a:rPr>
                  <a:t> </a:t>
                </a:r>
                <a:r>
                  <a:rPr lang="en-US" sz="2600" dirty="0"/>
                  <a:t>where </a:t>
                </a:r>
                <a14:m>
                  <m:oMath xmlns:m="http://schemas.openxmlformats.org/officeDocument/2006/math">
                    <m:r>
                      <a:rPr lang="en-US" sz="2600" i="1">
                        <a:latin typeface="Cambria Math" panose="02040503050406030204" pitchFamily="18" charset="0"/>
                      </a:rPr>
                      <m:t>𝑎</m:t>
                    </m:r>
                    <m:r>
                      <a:rPr lang="en-US" sz="2600" i="1">
                        <a:latin typeface="Cambria Math" panose="02040503050406030204" pitchFamily="18" charset="0"/>
                      </a:rPr>
                      <m:t>≠0</m:t>
                    </m:r>
                  </m:oMath>
                </a14:m>
                <a:endParaRPr lang="en-US" sz="26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2964" y="1618938"/>
                <a:ext cx="6405484" cy="5239062"/>
              </a:xfrm>
              <a:blipFill rotWithShape="0">
                <a:blip r:embed="rId2"/>
                <a:stretch>
                  <a:fillRect t="-1513"/>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p:cNvSpPr>
            <a:spLocks noChangeArrowheads="1"/>
          </p:cNvSpPr>
          <p:nvPr/>
        </p:nvSpPr>
        <p:spPr bwMode="auto">
          <a:xfrm>
            <a:off x="7109694" y="1410355"/>
            <a:ext cx="4732988"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Vertex:</a:t>
            </a:r>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the highest (maximum) or lowest (minimum) point of a parabola where the axis of symmetry intersects our parabola (h, k)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Axis of Symmetry:</a:t>
            </a: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The vertical line that divides our parabola into two mirror images of each other by passing through the vertex.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lvl="0" defTabSz="914400" eaLnBrk="0" fontAlgn="base" hangingPunct="0">
              <a:spcBef>
                <a:spcPct val="0"/>
              </a:spcBef>
              <a:spcAft>
                <a:spcPct val="0"/>
              </a:spcAft>
            </a:pPr>
            <a:r>
              <a:rPr lang="en-US" sz="2000" b="1" i="1" dirty="0" smtClean="0">
                <a:solidFill>
                  <a:srgbClr val="FF0000"/>
                </a:solidFill>
              </a:rPr>
              <a:t>Answer to question before… if “a” is 0 then there is no squared value… in other words we have a line (not a parabola)</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cxnSp>
        <p:nvCxnSpPr>
          <p:cNvPr id="7" name="Straight Arrow Connector 6"/>
          <p:cNvCxnSpPr/>
          <p:nvPr/>
        </p:nvCxnSpPr>
        <p:spPr>
          <a:xfrm flipV="1">
            <a:off x="5275942" y="2543556"/>
            <a:ext cx="457200" cy="35545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82224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Parabolas all around us (5 – 7 minutes</a:t>
            </a:r>
            <a:endParaRPr lang="en-US" dirty="0"/>
          </a:p>
        </p:txBody>
      </p:sp>
      <p:sp>
        <p:nvSpPr>
          <p:cNvPr id="3" name="Content Placeholder 2"/>
          <p:cNvSpPr>
            <a:spLocks noGrp="1"/>
          </p:cNvSpPr>
          <p:nvPr>
            <p:ph idx="1"/>
          </p:nvPr>
        </p:nvSpPr>
        <p:spPr>
          <a:xfrm>
            <a:off x="1371600" y="1333041"/>
            <a:ext cx="10820400" cy="5524959"/>
          </a:xfrm>
        </p:spPr>
        <p:txBody>
          <a:bodyPr>
            <a:normAutofit/>
          </a:bodyPr>
          <a:lstStyle/>
          <a:p>
            <a:pPr marL="0" indent="0">
              <a:buNone/>
            </a:pPr>
            <a:endParaRPr lang="en-US" sz="2400" dirty="0" smtClean="0"/>
          </a:p>
          <a:p>
            <a:pPr marL="0" indent="0">
              <a:buNone/>
            </a:pPr>
            <a:r>
              <a:rPr lang="en-US" sz="2400" dirty="0" smtClean="0"/>
              <a:t>Parabolas </a:t>
            </a:r>
            <a:r>
              <a:rPr lang="en-US" sz="2400" dirty="0"/>
              <a:t>are a very common shape in the real world</a:t>
            </a:r>
            <a:r>
              <a:rPr lang="en-US" sz="2400" dirty="0" smtClean="0"/>
              <a:t>. Discuss with the people around you the following questions (add what you want to your  notes)</a:t>
            </a:r>
            <a:endParaRPr lang="en-US" sz="2400" dirty="0"/>
          </a:p>
          <a:p>
            <a:pPr marL="0" indent="0">
              <a:buNone/>
            </a:pPr>
            <a:r>
              <a:rPr lang="en-US" sz="2400" dirty="0"/>
              <a:t> </a:t>
            </a:r>
          </a:p>
          <a:p>
            <a:pPr marL="0" indent="0">
              <a:buNone/>
            </a:pPr>
            <a:r>
              <a:rPr lang="en-US" sz="2400" dirty="0" smtClean="0"/>
              <a:t>1.) What </a:t>
            </a:r>
            <a:r>
              <a:rPr lang="en-US" sz="2400" dirty="0"/>
              <a:t>are some things that are in the shape of a parabola? </a:t>
            </a:r>
          </a:p>
          <a:p>
            <a:pPr marL="0" indent="0">
              <a:buNone/>
            </a:pPr>
            <a:endParaRPr lang="en-US" sz="2400" dirty="0" smtClean="0"/>
          </a:p>
          <a:p>
            <a:pPr marL="0" indent="0">
              <a:buNone/>
            </a:pPr>
            <a:r>
              <a:rPr lang="en-US" sz="2400" dirty="0" smtClean="0"/>
              <a:t>2.) What </a:t>
            </a:r>
            <a:r>
              <a:rPr lang="en-US" sz="2400" dirty="0"/>
              <a:t>do these have in common?</a:t>
            </a:r>
          </a:p>
          <a:p>
            <a:pPr marL="0" indent="0">
              <a:buNone/>
            </a:pPr>
            <a:r>
              <a:rPr lang="en-US" sz="2400" b="1" dirty="0"/>
              <a:t> </a:t>
            </a:r>
            <a:endParaRPr lang="en-US" sz="2400" dirty="0"/>
          </a:p>
          <a:p>
            <a:pPr marL="0" indent="0">
              <a:buNone/>
            </a:pPr>
            <a:r>
              <a:rPr lang="en-US" sz="2400" dirty="0" smtClean="0"/>
              <a:t>3a.) When </a:t>
            </a:r>
            <a:r>
              <a:rPr lang="en-US" sz="2400" dirty="0"/>
              <a:t>would we have a “highest point” when would we have a “lowest point”? </a:t>
            </a:r>
            <a:r>
              <a:rPr lang="en-US" sz="2400" dirty="0" smtClean="0"/>
              <a:t>3b.) What </a:t>
            </a:r>
            <a:r>
              <a:rPr lang="en-US" sz="2400" dirty="0"/>
              <a:t>do these points represent</a:t>
            </a:r>
            <a:r>
              <a:rPr lang="en-US" sz="2400" dirty="0" smtClean="0"/>
              <a:t>?</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454330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Parabolas all around us (2 – 4 minutes)</a:t>
            </a:r>
            <a:endParaRPr lang="en-US" dirty="0"/>
          </a:p>
        </p:txBody>
      </p:sp>
      <p:sp>
        <p:nvSpPr>
          <p:cNvPr id="3" name="Content Placeholder 2"/>
          <p:cNvSpPr>
            <a:spLocks noGrp="1"/>
          </p:cNvSpPr>
          <p:nvPr>
            <p:ph idx="1"/>
          </p:nvPr>
        </p:nvSpPr>
        <p:spPr>
          <a:xfrm>
            <a:off x="1371600" y="1333041"/>
            <a:ext cx="9601200" cy="5524959"/>
          </a:xfrm>
        </p:spPr>
        <p:txBody>
          <a:bodyPr>
            <a:normAutofit fontScale="92500" lnSpcReduction="20000"/>
          </a:bodyPr>
          <a:lstStyle/>
          <a:p>
            <a:pPr marL="0" indent="0">
              <a:buNone/>
            </a:pPr>
            <a:r>
              <a:rPr lang="en-US" sz="2400" dirty="0"/>
              <a:t>Parabolas are a very common shape in the real world.</a:t>
            </a:r>
          </a:p>
          <a:p>
            <a:pPr marL="0" indent="0">
              <a:buNone/>
            </a:pPr>
            <a:r>
              <a:rPr lang="en-US" sz="2400" dirty="0"/>
              <a:t> </a:t>
            </a:r>
          </a:p>
          <a:p>
            <a:pPr marL="0" indent="0">
              <a:buNone/>
            </a:pPr>
            <a:r>
              <a:rPr lang="en-US" sz="2400" dirty="0"/>
              <a:t>What are some things that are in the shape of a parabola? </a:t>
            </a:r>
          </a:p>
          <a:p>
            <a:pPr marL="0" indent="0">
              <a:buNone/>
            </a:pPr>
            <a:r>
              <a:rPr lang="en-US" sz="2400" dirty="0" smtClean="0">
                <a:solidFill>
                  <a:srgbClr val="FF0000"/>
                </a:solidFill>
              </a:rPr>
              <a:t>Objects being thrown, arches, bridges, jump ropes, rainbows, roller coasters, fountain, flashlight when put on a flat surface (use your phone to try it if you don’t believe me!), angry birds, satellites,  _________</a:t>
            </a:r>
          </a:p>
          <a:p>
            <a:pPr marL="0" indent="0">
              <a:buNone/>
            </a:pPr>
            <a:endParaRPr lang="en-US" sz="2400" dirty="0" smtClean="0"/>
          </a:p>
          <a:p>
            <a:pPr marL="0" indent="0">
              <a:buNone/>
            </a:pPr>
            <a:r>
              <a:rPr lang="en-US" sz="2400" dirty="0" smtClean="0"/>
              <a:t>What </a:t>
            </a:r>
            <a:r>
              <a:rPr lang="en-US" sz="2400" dirty="0"/>
              <a:t>do these have in common?</a:t>
            </a:r>
          </a:p>
          <a:p>
            <a:pPr marL="0" indent="0">
              <a:buNone/>
            </a:pPr>
            <a:r>
              <a:rPr lang="en-US" sz="2400" b="1" dirty="0"/>
              <a:t> </a:t>
            </a:r>
            <a:r>
              <a:rPr lang="en-US" sz="2400" dirty="0">
                <a:solidFill>
                  <a:srgbClr val="FF0000"/>
                </a:solidFill>
              </a:rPr>
              <a:t> </a:t>
            </a:r>
            <a:r>
              <a:rPr lang="en-US" sz="2400" dirty="0" smtClean="0">
                <a:solidFill>
                  <a:srgbClr val="FF0000"/>
                </a:solidFill>
              </a:rPr>
              <a:t>Strength – think bridges, arches!	</a:t>
            </a:r>
            <a:br>
              <a:rPr lang="en-US" sz="2400" dirty="0" smtClean="0">
                <a:solidFill>
                  <a:srgbClr val="FF0000"/>
                </a:solidFill>
              </a:rPr>
            </a:br>
            <a:r>
              <a:rPr lang="en-US" sz="2400" dirty="0" smtClean="0">
                <a:solidFill>
                  <a:srgbClr val="FF0000"/>
                </a:solidFill>
              </a:rPr>
              <a:t>  Gravity --  thrown objects, fountain, roller coasters</a:t>
            </a:r>
            <a:br>
              <a:rPr lang="en-US" sz="2400" dirty="0" smtClean="0">
                <a:solidFill>
                  <a:srgbClr val="FF0000"/>
                </a:solidFill>
              </a:rPr>
            </a:br>
            <a:r>
              <a:rPr lang="en-US" sz="2400" dirty="0" smtClean="0">
                <a:solidFill>
                  <a:srgbClr val="FF0000"/>
                </a:solidFill>
              </a:rPr>
              <a:t>  Symmetry – same (but mirrored) path on both sides of the vertex</a:t>
            </a:r>
            <a:endParaRPr lang="en-US" sz="2400" b="1" dirty="0" smtClean="0"/>
          </a:p>
          <a:p>
            <a:pPr marL="0" indent="0">
              <a:buNone/>
            </a:pPr>
            <a:endParaRPr lang="en-US" sz="2400" dirty="0"/>
          </a:p>
          <a:p>
            <a:pPr marL="0" indent="0">
              <a:buNone/>
            </a:pPr>
            <a:r>
              <a:rPr lang="en-US" sz="2400" dirty="0"/>
              <a:t>When would we have a “highest point” when would we have a “lowest point”? What do these points represent</a:t>
            </a:r>
            <a:r>
              <a:rPr lang="en-US" sz="2400" dirty="0" smtClean="0"/>
              <a:t>?</a:t>
            </a:r>
          </a:p>
          <a:p>
            <a:pPr marL="0" indent="0">
              <a:buNone/>
            </a:pPr>
            <a:r>
              <a:rPr lang="en-US" b="1" dirty="0"/>
              <a:t> </a:t>
            </a:r>
            <a:r>
              <a:rPr lang="en-US" dirty="0">
                <a:solidFill>
                  <a:srgbClr val="FF0000"/>
                </a:solidFill>
              </a:rPr>
              <a:t> </a:t>
            </a:r>
            <a:r>
              <a:rPr lang="en-US" dirty="0" smtClean="0">
                <a:solidFill>
                  <a:srgbClr val="FF0000"/>
                </a:solidFill>
              </a:rPr>
              <a:t>Depends on the direction of the parabola – </a:t>
            </a:r>
            <a:r>
              <a:rPr lang="en-US" b="1" i="1" u="sng" dirty="0" smtClean="0">
                <a:solidFill>
                  <a:srgbClr val="FF0000"/>
                </a:solidFill>
              </a:rPr>
              <a:t>max</a:t>
            </a:r>
            <a:r>
              <a:rPr lang="en-US" dirty="0" smtClean="0">
                <a:solidFill>
                  <a:srgbClr val="FF0000"/>
                </a:solidFill>
              </a:rPr>
              <a:t> when upside down, </a:t>
            </a:r>
            <a:r>
              <a:rPr lang="en-US" b="1" i="1" u="sng" dirty="0" smtClean="0">
                <a:solidFill>
                  <a:srgbClr val="FF0000"/>
                </a:solidFill>
              </a:rPr>
              <a:t>min</a:t>
            </a:r>
            <a:r>
              <a:rPr lang="en-US" dirty="0" smtClean="0">
                <a:solidFill>
                  <a:srgbClr val="FF0000"/>
                </a:solidFill>
              </a:rPr>
              <a:t> when opening up</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195804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(6 – 8 minutes) </a:t>
            </a:r>
            <a:br>
              <a:rPr lang="en-US" dirty="0" smtClean="0"/>
            </a:br>
            <a:r>
              <a:rPr lang="en-US" sz="3000" dirty="0" smtClean="0"/>
              <a:t>Attempt this on your own or in small groups</a:t>
            </a:r>
            <a:endParaRPr lang="en-US" sz="3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235319"/>
                <a:ext cx="9601200" cy="4542852"/>
              </a:xfrm>
            </p:spPr>
            <p:txBody>
              <a:bodyPr>
                <a:normAutofit/>
              </a:bodyPr>
              <a:lstStyle/>
              <a:p>
                <a:pPr marL="0" indent="0">
                  <a:buNone/>
                </a:pPr>
                <a:r>
                  <a:rPr lang="en-US" sz="2400" dirty="0"/>
                  <a:t>Imagine you are throwing rocks one day after school. Your awesome math teacher walks by and watches you for a moment before telling you that it appears that the path of the rocks when you throw them are modeled by the equation	: </a:t>
                </a:r>
                <a14:m>
                  <m:oMath xmlns:m="http://schemas.openxmlformats.org/officeDocument/2006/math">
                    <m:r>
                      <a:rPr lang="en-US" sz="2400" b="1" i="1">
                        <a:latin typeface="Cambria Math" panose="02040503050406030204" pitchFamily="18" charset="0"/>
                      </a:rPr>
                      <m:t>𝒅</m:t>
                    </m:r>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m:t>
                        </m:r>
                        <m:r>
                          <a:rPr lang="en-US" sz="2400" b="1" i="1">
                            <a:latin typeface="Cambria Math" panose="02040503050406030204" pitchFamily="18" charset="0"/>
                          </a:rPr>
                          <m:t>𝒕</m:t>
                        </m:r>
                      </m:e>
                      <m:sup>
                        <m:r>
                          <a:rPr lang="en-US" sz="2400" b="1" i="1">
                            <a:latin typeface="Cambria Math" panose="02040503050406030204" pitchFamily="18" charset="0"/>
                          </a:rPr>
                          <m:t>𝟐</m:t>
                        </m:r>
                      </m:sup>
                    </m:sSup>
                    <m:r>
                      <a:rPr lang="en-US" sz="2400" b="1" i="1">
                        <a:latin typeface="Cambria Math" panose="02040503050406030204" pitchFamily="18" charset="0"/>
                      </a:rPr>
                      <m:t>+</m:t>
                    </m:r>
                    <m:r>
                      <a:rPr lang="en-US" sz="2400" b="1" i="1">
                        <a:latin typeface="Cambria Math" panose="02040503050406030204" pitchFamily="18" charset="0"/>
                      </a:rPr>
                      <m:t>𝟔</m:t>
                    </m:r>
                    <m:r>
                      <a:rPr lang="en-US" sz="2400" b="1" i="1">
                        <a:latin typeface="Cambria Math" panose="02040503050406030204" pitchFamily="18" charset="0"/>
                      </a:rPr>
                      <m:t>𝒕</m:t>
                    </m:r>
                  </m:oMath>
                </a14:m>
                <a:endParaRPr lang="en-US" sz="2400" dirty="0"/>
              </a:p>
              <a:p>
                <a:pPr marL="0" indent="0">
                  <a:buNone/>
                </a:pPr>
                <a:endParaRPr lang="en-US" sz="2400" dirty="0" smtClean="0"/>
              </a:p>
              <a:p>
                <a:pPr marL="0" indent="0">
                  <a:buNone/>
                </a:pPr>
                <a:r>
                  <a:rPr lang="en-US" sz="2400" dirty="0" smtClean="0"/>
                  <a:t>Where </a:t>
                </a:r>
                <a:r>
                  <a:rPr lang="en-US" sz="2400" dirty="0"/>
                  <a:t>d is the distance from the ground (the </a:t>
                </a:r>
                <a:r>
                  <a:rPr lang="en-US" sz="2400" dirty="0" smtClean="0"/>
                  <a:t>height in feet) </a:t>
                </a:r>
                <a:r>
                  <a:rPr lang="en-US" sz="2400" dirty="0"/>
                  <a:t>and t is the time in seconds that the rock is in the air. This obviously interests you and you now want to know how high are you actually throwing the rocks and after how many seconds does it reach this point? You are then curious how long the rock is in the air all together. What do you find out?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235319"/>
                <a:ext cx="9601200" cy="4542852"/>
              </a:xfrm>
              <a:blipFill rotWithShape="0">
                <a:blip r:embed="rId2"/>
                <a:stretch>
                  <a:fillRect l="-952" t="-1477"/>
                </a:stretch>
              </a:blipFill>
            </p:spPr>
            <p:txBody>
              <a:bodyPr/>
              <a:lstStyle/>
              <a:p>
                <a:r>
                  <a:rPr lang="en-US">
                    <a:noFill/>
                  </a:rPr>
                  <a:t> </a:t>
                </a:r>
              </a:p>
            </p:txBody>
          </p:sp>
        </mc:Fallback>
      </mc:AlternateContent>
    </p:spTree>
    <p:extLst>
      <p:ext uri="{BB962C8B-B14F-4D97-AF65-F5344CB8AC3E}">
        <p14:creationId xmlns:p14="http://schemas.microsoft.com/office/powerpoint/2010/main" val="3412345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2794</TotalTime>
  <Words>1042</Words>
  <Application>Microsoft Office PowerPoint</Application>
  <PresentationFormat>Widescreen</PresentationFormat>
  <Paragraphs>154</Paragraphs>
  <Slides>20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Cambria Math</vt:lpstr>
      <vt:lpstr>Franklin Gothic Book</vt:lpstr>
      <vt:lpstr>Times New Roman</vt:lpstr>
      <vt:lpstr>Wingdings</vt:lpstr>
      <vt:lpstr>Crop</vt:lpstr>
      <vt:lpstr>Equation.DSMT4</vt:lpstr>
      <vt:lpstr>Bell Work (4–6 minutes)</vt:lpstr>
      <vt:lpstr>Some Examples of things we know: (3 – 4 minutes)</vt:lpstr>
      <vt:lpstr>Pre-calc trig</vt:lpstr>
      <vt:lpstr>Objective</vt:lpstr>
      <vt:lpstr>2.1 – Quadratic Functions and Models (3 – 4 minutes) </vt:lpstr>
      <vt:lpstr>Some key terms and formulas  (copy what you need 5 – 8 minutes)</vt:lpstr>
      <vt:lpstr>Parabolas all around us (5 – 7 minutes</vt:lpstr>
      <vt:lpstr>Parabolas all around us (2 – 4 minutes)</vt:lpstr>
      <vt:lpstr>Example 1 (6 – 8 minutes)  Attempt this on your own or in small groups</vt:lpstr>
      <vt:lpstr>Example 1 Think Out Loud (3 – 5 minutes): </vt:lpstr>
      <vt:lpstr>Example 1 Answers: </vt:lpstr>
      <vt:lpstr>HLQs For the Rock Problem (10 minutes)  (Discuss in small groups  we’ll talk about these when I get back…  but I want to hear your thoughts as a class… Wow me! )</vt:lpstr>
      <vt:lpstr>Example 2 (5 minutes) Attempt on your own or in small groups</vt:lpstr>
      <vt:lpstr>Example Answer</vt:lpstr>
      <vt:lpstr>Additional Things to Think about at the Fair… </vt:lpstr>
      <vt:lpstr>If you have homework from last chapter you need/want to finish you could do that now and I’ll still give you credit. </vt:lpstr>
      <vt:lpstr>Additional (Optional) Notes to follow this slide… </vt:lpstr>
      <vt:lpstr>Write the equation in Standard Form: </vt:lpstr>
      <vt:lpstr>Additional (unnecessary because of graphing calc) Info </vt:lpstr>
      <vt:lpstr>PowerPoint Presentation</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78</cp:revision>
  <dcterms:created xsi:type="dcterms:W3CDTF">2017-08-21T18:28:24Z</dcterms:created>
  <dcterms:modified xsi:type="dcterms:W3CDTF">2018-09-25T04:39:10Z</dcterms:modified>
</cp:coreProperties>
</file>