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297" r:id="rId3"/>
    <p:sldId id="303" r:id="rId4"/>
    <p:sldId id="298" r:id="rId5"/>
    <p:sldId id="256" r:id="rId6"/>
    <p:sldId id="288" r:id="rId7"/>
    <p:sldId id="299" r:id="rId8"/>
    <p:sldId id="300" r:id="rId9"/>
    <p:sldId id="301" r:id="rId10"/>
    <p:sldId id="302" r:id="rId11"/>
    <p:sldId id="304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Bell </a:t>
            </a:r>
            <a:r>
              <a:rPr lang="en-US" dirty="0" smtClean="0"/>
              <a:t>Work </a:t>
            </a:r>
            <a:r>
              <a:rPr lang="en-US" sz="3000" dirty="0" smtClean="0"/>
              <a:t>(8–12 minutes to work on own or in small groups before going over answer)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1375"/>
            <a:ext cx="9193576" cy="2059986"/>
          </a:xfrm>
        </p:spPr>
        <p:txBody>
          <a:bodyPr>
            <a:noAutofit/>
          </a:bodyPr>
          <a:lstStyle/>
          <a:p>
            <a:r>
              <a:rPr lang="en-US" sz="2600" dirty="0" smtClean="0"/>
              <a:t>If we want to build a track that is 200 </a:t>
            </a:r>
            <a:r>
              <a:rPr lang="en-US" sz="2600" dirty="0" smtClean="0"/>
              <a:t>meters around, </a:t>
            </a:r>
            <a:r>
              <a:rPr lang="en-US" sz="2600" dirty="0" smtClean="0"/>
              <a:t>but </a:t>
            </a:r>
            <a:r>
              <a:rPr lang="en-US" sz="2600" dirty="0" smtClean="0"/>
              <a:t>you also </a:t>
            </a:r>
            <a:r>
              <a:rPr lang="en-US" sz="2600" dirty="0" smtClean="0"/>
              <a:t>want to maximize the area of the rectangle. What dimensions of x and y will do that</a:t>
            </a:r>
            <a:r>
              <a:rPr lang="en-US" sz="2600" dirty="0" smtClean="0"/>
              <a:t>? What is the max area?</a:t>
            </a:r>
            <a:endParaRPr lang="en-US" sz="2600" dirty="0" smtClean="0"/>
          </a:p>
          <a:p>
            <a:pPr lvl="1"/>
            <a:r>
              <a:rPr lang="en-US" sz="2600" dirty="0" smtClean="0"/>
              <a:t>Hint: How do you find area of a rectangle? Can you write an equation that you’d graph to find the maximum? </a:t>
            </a:r>
            <a:endParaRPr lang="en-US" sz="2600" dirty="0"/>
          </a:p>
        </p:txBody>
      </p:sp>
      <p:sp>
        <p:nvSpPr>
          <p:cNvPr id="7" name="Flowchart: Connector 6"/>
          <p:cNvSpPr/>
          <p:nvPr/>
        </p:nvSpPr>
        <p:spPr>
          <a:xfrm>
            <a:off x="6656287" y="4651867"/>
            <a:ext cx="1977528" cy="2016087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329193" y="4651867"/>
            <a:ext cx="1977528" cy="2016087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17957" y="4636719"/>
            <a:ext cx="3327094" cy="201608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9021" y="468487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3802" y="5312880"/>
            <a:ext cx="5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013333"/>
          </a:xfrm>
        </p:spPr>
        <p:txBody>
          <a:bodyPr>
            <a:normAutofit/>
          </a:bodyPr>
          <a:lstStyle/>
          <a:p>
            <a:r>
              <a:rPr lang="en-US" dirty="0" smtClean="0"/>
              <a:t>State the degree and # of turning points, describe the end behavior, find all real zeros, </a:t>
            </a:r>
            <a:r>
              <a:rPr lang="en-US" dirty="0"/>
              <a:t>and </a:t>
            </a:r>
            <a:r>
              <a:rPr lang="en-US" dirty="0" smtClean="0"/>
              <a:t>sketch a graph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792775"/>
                <a:ext cx="9601200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b="0" dirty="0" smtClean="0"/>
                  <a:t>1.)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3000" b="0" dirty="0" smtClean="0"/>
              </a:p>
              <a:p>
                <a:endParaRPr lang="en-US" sz="3000" dirty="0" smtClean="0"/>
              </a:p>
              <a:p>
                <a:endParaRPr lang="en-US" sz="3000" dirty="0"/>
              </a:p>
              <a:p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792775"/>
                <a:ext cx="9601200" cy="3581400"/>
              </a:xfrm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3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1871"/>
            <a:ext cx="9601200" cy="201333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State the degree and # of turning points, describe the end behavior, find all real zeros, </a:t>
            </a:r>
            <a:r>
              <a:rPr lang="en-US" sz="4000" dirty="0"/>
              <a:t>and </a:t>
            </a:r>
            <a:r>
              <a:rPr lang="en-US" sz="4000" dirty="0" smtClean="0"/>
              <a:t>sketch a graph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58203"/>
                <a:ext cx="9601200" cy="4827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0" dirty="0" smtClean="0"/>
                  <a:t>1.)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rgbClr val="FF0000"/>
                    </a:solidFill>
                  </a:rPr>
                  <a:t>Degree: 4	</a:t>
                </a:r>
                <a:br>
                  <a:rPr lang="en-US" sz="2600" dirty="0" smtClean="0">
                    <a:solidFill>
                      <a:srgbClr val="FF0000"/>
                    </a:solidFill>
                  </a:rPr>
                </a:br>
                <a:r>
                  <a:rPr lang="en-US" sz="2600" dirty="0" smtClean="0">
                    <a:solidFill>
                      <a:srgbClr val="FF0000"/>
                    </a:solidFill>
                  </a:rPr>
                  <a:t>Turning Points: 3</a:t>
                </a:r>
                <a:br>
                  <a:rPr lang="en-US" sz="2600" dirty="0" smtClean="0">
                    <a:solidFill>
                      <a:srgbClr val="FF0000"/>
                    </a:solidFill>
                  </a:rPr>
                </a:br>
                <a:r>
                  <a:rPr lang="en-US" sz="2600" dirty="0" smtClean="0">
                    <a:solidFill>
                      <a:srgbClr val="FF0000"/>
                    </a:solidFill>
                  </a:rPr>
                  <a:t>End Behavior: Right side goes up, </a:t>
                </a:r>
                <a:br>
                  <a:rPr lang="en-US" sz="2600" dirty="0" smtClean="0">
                    <a:solidFill>
                      <a:srgbClr val="FF0000"/>
                    </a:solidFill>
                  </a:rPr>
                </a:br>
                <a:r>
                  <a:rPr lang="en-US" sz="2600" dirty="0" smtClean="0">
                    <a:solidFill>
                      <a:srgbClr val="FF0000"/>
                    </a:solidFill>
                  </a:rPr>
                  <a:t>		     Left side goes up</a:t>
                </a:r>
                <a:br>
                  <a:rPr lang="en-US" sz="2600" dirty="0" smtClean="0">
                    <a:solidFill>
                      <a:srgbClr val="FF0000"/>
                    </a:solidFill>
                  </a:rPr>
                </a:br>
                <a:r>
                  <a:rPr lang="en-US" sz="2600" dirty="0" smtClean="0">
                    <a:solidFill>
                      <a:srgbClr val="FF0000"/>
                    </a:solidFill>
                  </a:rPr>
                  <a:t>Zeros: (-2, 0) (-1,0) (1,0), (2,0)</a:t>
                </a:r>
                <a:endParaRPr lang="en-US" sz="2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/>
                </a:r>
                <a:br>
                  <a:rPr lang="en-US" sz="2600" dirty="0" smtClean="0"/>
                </a:br>
                <a:r>
                  <a:rPr lang="en-US" sz="2600" dirty="0" smtClean="0"/>
                  <a:t>Note: notice the degree tells us how</a:t>
                </a:r>
                <a:br>
                  <a:rPr lang="en-US" sz="2600" dirty="0" smtClean="0"/>
                </a:br>
                <a:r>
                  <a:rPr lang="en-US" sz="2600" dirty="0" smtClean="0"/>
                  <a:t>many zeros (x-intercepts) there will be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en-US" sz="2600" b="1" dirty="0" smtClean="0"/>
                  <a:t/>
                </a:r>
                <a:br>
                  <a:rPr lang="en-US" sz="2600" b="1" dirty="0" smtClean="0"/>
                </a:br>
                <a:r>
                  <a:rPr lang="en-US" sz="2600" b="1" dirty="0" smtClean="0"/>
                  <a:t>HLQ: Where are the turning points?</a:t>
                </a:r>
                <a:endParaRPr lang="en-US" sz="2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58203"/>
                <a:ext cx="9601200" cy="4827225"/>
              </a:xfrm>
              <a:blipFill rotWithShape="0">
                <a:blip r:embed="rId2"/>
                <a:stretch>
                  <a:fillRect l="-114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4" y="2569028"/>
            <a:ext cx="4005943" cy="4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Page 146 #25, 29, 43, 47, 57, </a:t>
            </a:r>
            <a:r>
              <a:rPr lang="en-US" sz="2400" dirty="0" smtClean="0"/>
              <a:t>97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you finish this assignment, and your previous assignment, please find something to work on quietly, and we’ll tie up any loose ends next time when I return. You are all awesome!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6" y="0"/>
            <a:ext cx="11473543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Bell </a:t>
            </a:r>
            <a:r>
              <a:rPr lang="en-US" dirty="0" smtClean="0"/>
              <a:t>Work Answer </a:t>
            </a:r>
            <a:r>
              <a:rPr lang="en-US" sz="3300" dirty="0" smtClean="0"/>
              <a:t>(12– 15 minutes to analyze answer)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(Work together to understand where the answers came from… we’ll discuss when I return)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1486294"/>
            <a:ext cx="9193576" cy="1139788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we want to build a track that is 200 meters, but also want to maximize the area of the rectangle. What dimensions of x and y will do that</a:t>
            </a:r>
            <a:r>
              <a:rPr lang="en-US" sz="2400" dirty="0"/>
              <a:t>? What is the max area?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Flowchart: Connector 6"/>
          <p:cNvSpPr/>
          <p:nvPr/>
        </p:nvSpPr>
        <p:spPr>
          <a:xfrm>
            <a:off x="4188858" y="2736314"/>
            <a:ext cx="1977528" cy="2016087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61764" y="2736314"/>
            <a:ext cx="1977528" cy="2016087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0528" y="2721166"/>
            <a:ext cx="3327094" cy="201608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094" y="270601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6373" y="3397327"/>
            <a:ext cx="5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6889" y="2816644"/>
            <a:ext cx="5732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solidFill>
                  <a:srgbClr val="FF0000"/>
                </a:solidFill>
              </a:rPr>
              <a:t>Lets talk about Perimeter first:</a:t>
            </a:r>
          </a:p>
          <a:p>
            <a:r>
              <a:rPr lang="en-US" sz="2400" dirty="0" smtClean="0"/>
              <a:t>Perimeter </a:t>
            </a:r>
            <a:r>
              <a:rPr lang="en-US" sz="2400" dirty="0" smtClean="0"/>
              <a:t>= </a:t>
            </a:r>
            <a:r>
              <a:rPr lang="en-US" sz="2400" dirty="0" smtClean="0"/>
              <a:t>200 </a:t>
            </a:r>
            <a:r>
              <a:rPr lang="en-US" sz="2400" dirty="0" smtClean="0">
                <a:solidFill>
                  <a:srgbClr val="FF0000"/>
                </a:solidFill>
              </a:rPr>
              <a:t>(given to us)</a:t>
            </a:r>
          </a:p>
          <a:p>
            <a:r>
              <a:rPr lang="en-US" sz="2400" i="1" dirty="0" smtClean="0"/>
              <a:t>So that means that the 2 curves, plus the 2 ‘x’ sides of the track must equal 200</a:t>
            </a:r>
            <a:endParaRPr lang="en-US" sz="2400" i="1" dirty="0"/>
          </a:p>
          <a:p>
            <a:r>
              <a:rPr lang="en-US" sz="2400" dirty="0" smtClean="0"/>
              <a:t>We need to add up those distances… </a:t>
            </a:r>
          </a:p>
          <a:p>
            <a:r>
              <a:rPr lang="en-US" sz="2400" dirty="0" smtClean="0"/>
              <a:t>  </a:t>
            </a:r>
            <a:endParaRPr lang="en-US" sz="2400" dirty="0" smtClean="0"/>
          </a:p>
          <a:p>
            <a:r>
              <a:rPr lang="en-US" sz="2400" dirty="0" smtClean="0"/>
              <a:t>200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00B0F0"/>
                </a:solidFill>
              </a:rPr>
              <a:t>x+</a:t>
            </a:r>
            <a:r>
              <a:rPr lang="en-US" sz="2400" dirty="0" err="1" smtClean="0">
                <a:solidFill>
                  <a:srgbClr val="00B0F0"/>
                </a:solidFill>
              </a:rPr>
              <a:t>x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00B050"/>
                </a:solidFill>
              </a:rPr>
              <a:t>2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y/2</a:t>
            </a:r>
            <a:r>
              <a:rPr lang="en-US" sz="2400" dirty="0" smtClean="0"/>
              <a:t>)             </a:t>
            </a:r>
            <a:r>
              <a:rPr lang="en-US" sz="2400" dirty="0" smtClean="0">
                <a:solidFill>
                  <a:srgbClr val="FF0000"/>
                </a:solidFill>
              </a:rPr>
              <a:t>(plug in)</a:t>
            </a:r>
            <a:endParaRPr lang="en-US" sz="2400" dirty="0" smtClean="0"/>
          </a:p>
          <a:p>
            <a:r>
              <a:rPr lang="en-US" sz="2400" dirty="0" smtClean="0"/>
              <a:t>200 </a:t>
            </a:r>
            <a:r>
              <a:rPr lang="en-US" sz="2400" dirty="0" smtClean="0"/>
              <a:t>= 2x + </a:t>
            </a:r>
            <a:r>
              <a:rPr lang="en-US" sz="2400" dirty="0" smtClean="0"/>
              <a:t>y				     </a:t>
            </a:r>
            <a:r>
              <a:rPr lang="en-US" sz="2400" dirty="0" smtClean="0">
                <a:solidFill>
                  <a:srgbClr val="FF0000"/>
                </a:solidFill>
              </a:rPr>
              <a:t>(simplify)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FF"/>
                </a:solidFill>
              </a:rPr>
              <a:t>y </a:t>
            </a:r>
            <a:r>
              <a:rPr lang="en-US" sz="2400" b="1" dirty="0" smtClean="0">
                <a:solidFill>
                  <a:srgbClr val="FF00FF"/>
                </a:solidFill>
              </a:rPr>
              <a:t>= (200 – 2x)/</a:t>
            </a:r>
            <a:r>
              <a:rPr lang="en-US" sz="2400" b="1" dirty="0">
                <a:solidFill>
                  <a:srgbClr val="FF00FF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	</a:t>
            </a:r>
            <a:r>
              <a:rPr lang="en-US" sz="2400" dirty="0"/>
              <a:t>		 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(solve for y)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061030" y="3858993"/>
            <a:ext cx="414704" cy="11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2375" y="5138376"/>
            <a:ext cx="3958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Note: If you push the ends together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makes a circle with a diameter of y…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Therefore the </a:t>
            </a:r>
            <a:r>
              <a:rPr lang="en-US" dirty="0" smtClean="0">
                <a:solidFill>
                  <a:srgbClr val="00B050"/>
                </a:solidFill>
              </a:rPr>
              <a:t>radius is y/2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… we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 find the circumference (</a:t>
            </a:r>
            <a:r>
              <a:rPr lang="en-US" dirty="0" smtClean="0">
                <a:solidFill>
                  <a:srgbClr val="C00000"/>
                </a:solidFill>
              </a:rPr>
              <a:t>C =</a:t>
            </a:r>
            <a:r>
              <a:rPr lang="en-US" dirty="0">
                <a:solidFill>
                  <a:srgbClr val="C00000"/>
                </a:solidFill>
              </a:rPr>
              <a:t> 2</a:t>
            </a:r>
            <a:r>
              <a:rPr lang="en-US" dirty="0" smtClean="0">
                <a:solidFill>
                  <a:srgbClr val="C00000"/>
                </a:solidFill>
              </a:rPr>
              <a:t>r)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by plugging in r = y/2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and add it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the </a:t>
            </a:r>
            <a:r>
              <a:rPr lang="en-US" dirty="0" smtClean="0">
                <a:solidFill>
                  <a:srgbClr val="00B0F0"/>
                </a:solidFill>
              </a:rPr>
              <a:t>two sides of 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64498" y="3884722"/>
            <a:ext cx="1549831" cy="1339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91227" y="5283200"/>
            <a:ext cx="1785662" cy="89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1279" y="6431037"/>
            <a:ext cx="7511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So…. NOW we can maximize the area &amp; find dimensions!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4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857" y="245827"/>
            <a:ext cx="9193576" cy="1139788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we want to build a track that is 200 meters, but also want to maximize the area of the rectangle. What dimensions of x and y will do that</a:t>
            </a:r>
            <a:r>
              <a:rPr lang="en-US" sz="2400" dirty="0"/>
              <a:t>? What is the max area?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Flowchart: Connector 6"/>
          <p:cNvSpPr/>
          <p:nvPr/>
        </p:nvSpPr>
        <p:spPr>
          <a:xfrm>
            <a:off x="4212088" y="2014845"/>
            <a:ext cx="1977528" cy="2016087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84994" y="2014845"/>
            <a:ext cx="1977528" cy="2016087"/>
          </a:xfrm>
          <a:prstGeom prst="flowChartConnecto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73758" y="1999697"/>
            <a:ext cx="3327094" cy="201608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90772" y="3541709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X=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4727928" y="2537851"/>
            <a:ext cx="5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Y=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0495" y="1319307"/>
            <a:ext cx="555897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solidFill>
                  <a:srgbClr val="FF0000"/>
                </a:solidFill>
              </a:rPr>
              <a:t>Now we can find the max area:</a:t>
            </a:r>
            <a:endParaRPr lang="en-US" sz="2600" b="1" u="sng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Area </a:t>
            </a:r>
            <a:r>
              <a:rPr lang="en-US" sz="2400" dirty="0" smtClean="0"/>
              <a:t>of rectangle = </a:t>
            </a:r>
            <a:r>
              <a:rPr lang="en-US" sz="2400" dirty="0" smtClean="0">
                <a:solidFill>
                  <a:srgbClr val="00B0F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FF"/>
                </a:solidFill>
              </a:rPr>
              <a:t>y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smtClean="0">
                <a:solidFill>
                  <a:srgbClr val="00B0F0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>
                <a:solidFill>
                  <a:srgbClr val="FF00FF"/>
                </a:solidFill>
              </a:rPr>
              <a:t>(200 – 2x)/ 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Graph the area formula above in your calculator (think of A – output -- as the y and x is the input so it is still x).</a:t>
            </a:r>
            <a:endParaRPr lang="en-US" sz="2400" dirty="0" smtClean="0"/>
          </a:p>
          <a:p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2400" b="1" i="1" dirty="0" smtClean="0"/>
              <a:t>Max: located at </a:t>
            </a:r>
            <a:r>
              <a:rPr lang="en-US" sz="2400" b="1" i="1" dirty="0" smtClean="0"/>
              <a:t>(50, 100</a:t>
            </a:r>
            <a:r>
              <a:rPr lang="en-US" sz="2400" b="1" i="1" dirty="0" smtClean="0"/>
              <a:t>/</a:t>
            </a:r>
            <a:r>
              <a:rPr lang="en-US" sz="2400" b="1" i="1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Dimensions</a:t>
            </a:r>
            <a:r>
              <a:rPr lang="en-US" sz="2400" dirty="0" smtClean="0"/>
              <a:t>: x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50</a:t>
            </a:r>
            <a:r>
              <a:rPr lang="en-US" sz="2400" dirty="0" smtClean="0"/>
              <a:t> </a:t>
            </a:r>
            <a:r>
              <a:rPr lang="en-US" sz="2400" dirty="0" smtClean="0"/>
              <a:t>by y </a:t>
            </a:r>
            <a:r>
              <a:rPr lang="en-US" sz="2400" dirty="0" smtClean="0"/>
              <a:t>= </a:t>
            </a:r>
            <a:r>
              <a:rPr lang="en-US" sz="2400" dirty="0">
                <a:solidFill>
                  <a:srgbClr val="FF0000"/>
                </a:solidFill>
              </a:rPr>
              <a:t>100/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Area of rectangle = x </a:t>
            </a:r>
            <a:r>
              <a:rPr lang="en-US" sz="2400" dirty="0" smtClean="0"/>
              <a:t>y </a:t>
            </a:r>
            <a:r>
              <a:rPr lang="en-US" sz="2400" dirty="0" smtClean="0">
                <a:sym typeface="Wingdings" panose="05000000000000000000" pitchFamily="2" charset="2"/>
              </a:rPr>
              <a:t> (50)(</a:t>
            </a:r>
            <a:r>
              <a:rPr lang="en-US" sz="2400" dirty="0"/>
              <a:t>100/ </a:t>
            </a:r>
            <a:r>
              <a:rPr lang="en-US" sz="2400" dirty="0" smtClean="0"/>
              <a:t>)</a:t>
            </a:r>
            <a:endParaRPr lang="en-US" sz="2400" dirty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Max Area = 1591.549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4994" y="5134171"/>
            <a:ext cx="41565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Remember from previous slide</a:t>
            </a:r>
          </a:p>
          <a:p>
            <a:r>
              <a:rPr lang="en-US" sz="2400" b="1" dirty="0" smtClean="0"/>
              <a:t>we found what y equals.</a:t>
            </a:r>
          </a:p>
          <a:p>
            <a:r>
              <a:rPr lang="en-US" sz="2400" b="1" dirty="0" smtClean="0">
                <a:solidFill>
                  <a:srgbClr val="FF00FF"/>
                </a:solidFill>
              </a:rPr>
              <a:t>y </a:t>
            </a:r>
            <a:r>
              <a:rPr lang="en-US" sz="2400" b="1" dirty="0">
                <a:solidFill>
                  <a:srgbClr val="FF00FF"/>
                </a:solidFill>
              </a:rPr>
              <a:t>= (200 – 2x)/ 	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41516" y="2924161"/>
            <a:ext cx="1599891" cy="2453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7933" y="3530914"/>
            <a:ext cx="6591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50</a:t>
            </a:r>
            <a:r>
              <a:rPr lang="en-US" sz="2600" b="1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 rot="5400000">
            <a:off x="4452801" y="3171837"/>
            <a:ext cx="10940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100/</a:t>
            </a:r>
            <a:endParaRPr lang="en-US" sz="2600" b="1" dirty="0"/>
          </a:p>
        </p:txBody>
      </p:sp>
      <p:sp>
        <p:nvSpPr>
          <p:cNvPr id="22" name="Rectangle 21"/>
          <p:cNvSpPr/>
          <p:nvPr/>
        </p:nvSpPr>
        <p:spPr>
          <a:xfrm>
            <a:off x="1970166" y="2017734"/>
            <a:ext cx="305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Max Area = </a:t>
            </a:r>
            <a:r>
              <a:rPr lang="en-US" sz="2400" dirty="0">
                <a:solidFill>
                  <a:srgbClr val="FF0000"/>
                </a:solidFill>
              </a:rPr>
              <a:t>1591.549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72914" cy="1485900"/>
          </a:xfrm>
        </p:spPr>
        <p:txBody>
          <a:bodyPr/>
          <a:lstStyle/>
          <a:p>
            <a:r>
              <a:rPr lang="en-US" dirty="0" smtClean="0"/>
              <a:t>From Last Time</a:t>
            </a:r>
            <a:r>
              <a:rPr lang="en-US" dirty="0" smtClean="0"/>
              <a:t>… (finish 5 – 15 minutes)</a:t>
            </a:r>
            <a:br>
              <a:rPr lang="en-US" dirty="0" smtClean="0"/>
            </a:br>
            <a:r>
              <a:rPr lang="en-US" sz="2400" dirty="0" smtClean="0"/>
              <a:t>depending on how class went last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Page 132 #7-12, 21-27 (odd), 76, 77, 81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2.2 Polynomial Functions of Higher </a:t>
            </a:r>
            <a:r>
              <a:rPr lang="en-US" b="1" u="sng" dirty="0" smtClean="0"/>
              <a:t>Degree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Objective: To become familiar with the features of polynomial graphs of higher </a:t>
            </a:r>
            <a:r>
              <a:rPr lang="en-US" sz="2800" b="1" dirty="0" smtClean="0"/>
              <a:t>degree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HLQ: As you increase the degree of a polynomial, what impact does this have on the graph (curves?, x-intercepts?, end behavior?, etc…)?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Important Concepts (less important with graphing calculator)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Polynomial </a:t>
            </a:r>
            <a:r>
              <a:rPr lang="en-US" sz="3000" dirty="0"/>
              <a:t>functions are continuous </a:t>
            </a:r>
            <a:r>
              <a:rPr lang="en-US" sz="3000" dirty="0" smtClean="0"/>
              <a:t>graphs</a:t>
            </a:r>
          </a:p>
          <a:p>
            <a:pPr lvl="1"/>
            <a:r>
              <a:rPr lang="en-US" sz="3000" dirty="0" smtClean="0"/>
              <a:t>[they don’t stop or break]</a:t>
            </a:r>
            <a:endParaRPr lang="en-US" sz="3000" dirty="0"/>
          </a:p>
          <a:p>
            <a:r>
              <a:rPr lang="en-US" sz="3000" dirty="0" smtClean="0"/>
              <a:t>Polynomial </a:t>
            </a:r>
            <a:r>
              <a:rPr lang="en-US" sz="3000" dirty="0"/>
              <a:t>functions are have smooth </a:t>
            </a:r>
            <a:r>
              <a:rPr lang="en-US" sz="3000" dirty="0" smtClean="0"/>
              <a:t>curves</a:t>
            </a:r>
          </a:p>
          <a:p>
            <a:pPr lvl="1"/>
            <a:r>
              <a:rPr lang="en-US" sz="3000" dirty="0" smtClean="0"/>
              <a:t>[there aren’t corners, points, etc.]</a:t>
            </a:r>
            <a:endParaRPr lang="en-US" sz="3000" dirty="0"/>
          </a:p>
          <a:p>
            <a:r>
              <a:rPr lang="en-US" sz="3000" dirty="0" smtClean="0"/>
              <a:t>Number </a:t>
            </a:r>
            <a:r>
              <a:rPr lang="en-US" sz="3000" dirty="0"/>
              <a:t>of solutions = </a:t>
            </a:r>
            <a:r>
              <a:rPr lang="en-US" sz="3000" dirty="0" smtClean="0"/>
              <a:t>Same as the Degree</a:t>
            </a:r>
            <a:endParaRPr lang="en-US" sz="3000" dirty="0"/>
          </a:p>
          <a:p>
            <a:r>
              <a:rPr lang="en-US" sz="3000" dirty="0" smtClean="0"/>
              <a:t>Number </a:t>
            </a:r>
            <a:r>
              <a:rPr lang="en-US" sz="3000" dirty="0"/>
              <a:t>of turning points = Degree - 1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820400" cy="14859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Leading </a:t>
            </a:r>
            <a:r>
              <a:rPr lang="en-US" b="1" dirty="0"/>
              <a:t>Coefficient </a:t>
            </a:r>
            <a:r>
              <a:rPr lang="en-US" b="1" dirty="0" smtClean="0"/>
              <a:t>Test: </a:t>
            </a:r>
            <a:r>
              <a:rPr lang="en-US" sz="3800" b="1" dirty="0" smtClean="0"/>
              <a:t>Determines </a:t>
            </a:r>
            <a:r>
              <a:rPr lang="en-US" sz="3800" b="1" dirty="0"/>
              <a:t>End </a:t>
            </a:r>
            <a:r>
              <a:rPr lang="en-US" sz="3800" b="1" dirty="0" smtClean="0"/>
              <a:t>Behavior</a:t>
            </a:r>
            <a:br>
              <a:rPr lang="en-US" sz="3800" b="1" dirty="0" smtClean="0"/>
            </a:br>
            <a:r>
              <a:rPr lang="en-US" sz="3800" i="1" dirty="0" smtClean="0"/>
              <a:t>[Not as important since we have calculators! End behavior is just… which direction is graph pointing at its ends]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0" y="2330067"/>
            <a:ext cx="11325340" cy="4423272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 smtClean="0"/>
              <a:t>Even </a:t>
            </a:r>
            <a:r>
              <a:rPr lang="en-US" sz="2800" dirty="0"/>
              <a:t>Degree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Both </a:t>
            </a:r>
            <a:r>
              <a:rPr lang="en-US" sz="2800" dirty="0" smtClean="0"/>
              <a:t>ends point up </a:t>
            </a:r>
            <a:r>
              <a:rPr lang="en-US" sz="2800" dirty="0"/>
              <a:t>(if lead coefficient is positive) </a:t>
            </a:r>
          </a:p>
          <a:p>
            <a:pPr marL="0" indent="0">
              <a:buNone/>
            </a:pPr>
            <a:r>
              <a:rPr lang="en-US" sz="2800" dirty="0" smtClean="0"/>
              <a:t>                </a:t>
            </a:r>
            <a:r>
              <a:rPr lang="en-US" sz="2800" dirty="0"/>
              <a:t>	</a:t>
            </a:r>
            <a:r>
              <a:rPr lang="en-US" sz="2800" dirty="0" smtClean="0"/>
              <a:t>       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Both </a:t>
            </a:r>
            <a:r>
              <a:rPr lang="en-US" sz="2800" dirty="0" smtClean="0"/>
              <a:t>ends point down </a:t>
            </a:r>
            <a:r>
              <a:rPr lang="en-US" sz="2800" dirty="0"/>
              <a:t>(if lead coefficient is negative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r>
              <a:rPr lang="en-US" sz="2800" dirty="0"/>
              <a:t>  </a:t>
            </a:r>
            <a:r>
              <a:rPr lang="en-US" sz="2800" dirty="0" smtClean="0"/>
              <a:t>Odd </a:t>
            </a:r>
            <a:r>
              <a:rPr lang="en-US" sz="2800" dirty="0"/>
              <a:t>Degree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Right </a:t>
            </a:r>
            <a:r>
              <a:rPr lang="en-US" sz="2800" dirty="0" smtClean="0"/>
              <a:t>side points up </a:t>
            </a:r>
            <a:r>
              <a:rPr lang="en-US" sz="2800" dirty="0"/>
              <a:t>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left side points </a:t>
            </a:r>
            <a:r>
              <a:rPr lang="en-US" sz="2800" dirty="0"/>
              <a:t>down (if lead coefficient </a:t>
            </a:r>
            <a:r>
              <a:rPr lang="en-US" sz="2800" dirty="0" smtClean="0"/>
              <a:t>positive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smtClean="0"/>
              <a:t>      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Right </a:t>
            </a:r>
            <a:r>
              <a:rPr lang="en-US" sz="2800" dirty="0" smtClean="0"/>
              <a:t>side points down </a:t>
            </a:r>
            <a:r>
              <a:rPr lang="en-US" sz="2800" dirty="0"/>
              <a:t>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		left sides point </a:t>
            </a:r>
            <a:r>
              <a:rPr lang="en-US" sz="2800" dirty="0"/>
              <a:t>up (if lead </a:t>
            </a:r>
            <a:r>
              <a:rPr lang="en-US" sz="2800" dirty="0" smtClean="0"/>
              <a:t>coefficient negative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about Real </a:t>
            </a:r>
            <a:r>
              <a:rPr lang="en-US" b="1" dirty="0" smtClean="0"/>
              <a:t>Zeros</a:t>
            </a:r>
            <a:br>
              <a:rPr lang="en-US" b="1" dirty="0" smtClean="0"/>
            </a:br>
            <a:r>
              <a:rPr lang="en-US" sz="2700" b="1" dirty="0" smtClean="0"/>
              <a:t>(we can go over this more next time if needed)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x = a 	is a zero of function</a:t>
            </a:r>
            <a:endParaRPr lang="en-US" sz="3000" dirty="0"/>
          </a:p>
          <a:p>
            <a:r>
              <a:rPr lang="en-US" sz="3000" b="1" dirty="0"/>
              <a:t>x = a	</a:t>
            </a:r>
            <a:r>
              <a:rPr lang="en-US" sz="3000" b="1" dirty="0" smtClean="0"/>
              <a:t>is </a:t>
            </a:r>
            <a:r>
              <a:rPr lang="en-US" sz="3000" b="1" dirty="0"/>
              <a:t>a solution of polynomial f(x) = 0</a:t>
            </a:r>
            <a:endParaRPr lang="en-US" sz="3000" dirty="0"/>
          </a:p>
          <a:p>
            <a:r>
              <a:rPr lang="en-US" sz="3000" b="1" dirty="0"/>
              <a:t>(x – a) 	is a factor of polynomial f(x)</a:t>
            </a:r>
            <a:endParaRPr lang="en-US" sz="3000" dirty="0"/>
          </a:p>
          <a:p>
            <a:r>
              <a:rPr lang="en-US" sz="3000" b="1" dirty="0"/>
              <a:t>(a , 0)	is an x-intercept of the graph of f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Repeated zeros when graph touches, but does not cross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2857</TotalTime>
  <Words>616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Franklin Gothic Book</vt:lpstr>
      <vt:lpstr>Wingdings</vt:lpstr>
      <vt:lpstr>Crop</vt:lpstr>
      <vt:lpstr>Bell Work (8–12 minutes to work on own or in small groups before going over answer)</vt:lpstr>
      <vt:lpstr>Bell Work Answer (12– 15 minutes to analyze answer) (Work together to understand where the answers came from… we’ll discuss when I return)</vt:lpstr>
      <vt:lpstr>PowerPoint Presentation</vt:lpstr>
      <vt:lpstr>From Last Time… (finish 5 – 15 minutes) depending on how class went last time</vt:lpstr>
      <vt:lpstr>Pre-calc trig</vt:lpstr>
      <vt:lpstr>2.2 Polynomial Functions of Higher Degree </vt:lpstr>
      <vt:lpstr>Important Concepts (less important with graphing calculator) </vt:lpstr>
      <vt:lpstr>Leading Coefficient Test: Determines End Behavior [Not as important since we have calculators! End behavior is just… which direction is graph pointing at its ends] </vt:lpstr>
      <vt:lpstr>More about Real Zeros (we can go over this more next time if needed)</vt:lpstr>
      <vt:lpstr>State the degree and # of turning points, describe the end behavior, find all real zeros, and sketch a graph</vt:lpstr>
      <vt:lpstr>State the degree and # of turning points, describe the end behavior, find all real zeros, and sketch a graph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80</cp:revision>
  <dcterms:created xsi:type="dcterms:W3CDTF">2017-08-21T18:28:24Z</dcterms:created>
  <dcterms:modified xsi:type="dcterms:W3CDTF">2018-09-25T05:28:09Z</dcterms:modified>
</cp:coreProperties>
</file>