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8" r:id="rId3"/>
    <p:sldId id="256" r:id="rId4"/>
    <p:sldId id="288" r:id="rId5"/>
    <p:sldId id="299" r:id="rId6"/>
    <p:sldId id="300" r:id="rId7"/>
    <p:sldId id="301" r:id="rId8"/>
    <p:sldId id="302" r:id="rId9"/>
    <p:sldId id="303" r:id="rId10"/>
    <p:sldId id="304" r:id="rId11"/>
    <p:sldId id="287" r:id="rId12"/>
    <p:sldId id="306" r:id="rId13"/>
    <p:sldId id="305" r:id="rId14"/>
    <p:sldId id="307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30677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Let’s jump right into homework from last time, and your </a:t>
            </a:r>
            <a:r>
              <a:rPr lang="en-US" sz="3000" i="1" dirty="0" smtClean="0"/>
              <a:t>new</a:t>
            </a:r>
            <a:r>
              <a:rPr lang="en-US" sz="3000" dirty="0" smtClean="0"/>
              <a:t> material today. We have two ‘review’ sections to get through.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511"/>
          </a:xfrm>
        </p:spPr>
        <p:txBody>
          <a:bodyPr/>
          <a:lstStyle/>
          <a:p>
            <a:r>
              <a:rPr lang="en-US" dirty="0" smtClean="0"/>
              <a:t>Quick Review of imaginary numbers…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1730864"/>
            <a:ext cx="52709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Imaginary Unit: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defined as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7922"/>
              </p:ext>
            </p:extLst>
          </p:nvPr>
        </p:nvGraphicFramePr>
        <p:xfrm>
          <a:off x="1919690" y="2506415"/>
          <a:ext cx="1388124" cy="55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533334" imgH="216109" progId="Equation.3">
                  <p:embed/>
                </p:oleObj>
              </mc:Choice>
              <mc:Fallback>
                <p:oleObj name="Equation" r:id="rId3" imgW="533334" imgH="2161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690" y="2506415"/>
                        <a:ext cx="1388124" cy="552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07814" y="2506415"/>
            <a:ext cx="2236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</a:t>
            </a:r>
            <a:r>
              <a:rPr kumimoji="0" lang="en-US" altLang="en-US" sz="3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-1 </a:t>
            </a: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8534"/>
            <a:ext cx="10112228" cy="19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157 #55, 59, 61, 67, 69, </a:t>
            </a:r>
            <a:r>
              <a:rPr lang="en-US" sz="2400" dirty="0" smtClean="0"/>
              <a:t>75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146 #</a:t>
            </a:r>
            <a:r>
              <a:rPr lang="en-US" sz="2400" dirty="0" smtClean="0"/>
              <a:t>48, 51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More so for discussion next time… 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164 #21, 31, 51, 69, 97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33" y="1608572"/>
            <a:ext cx="9723733" cy="49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18" y="2171700"/>
            <a:ext cx="7514563" cy="41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09" y="1672413"/>
            <a:ext cx="7792382" cy="45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55" y="1557337"/>
            <a:ext cx="8435889" cy="50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on Complex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97" y="1682755"/>
            <a:ext cx="8974205" cy="44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Page 146 #25, 29, 43, 47, 57, 97</a:t>
            </a:r>
          </a:p>
        </p:txBody>
      </p:sp>
    </p:spTree>
    <p:extLst>
      <p:ext uri="{BB962C8B-B14F-4D97-AF65-F5344CB8AC3E}">
        <p14:creationId xmlns:p14="http://schemas.microsoft.com/office/powerpoint/2010/main" val="1463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2.3 Polynomial and Synthetic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101906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(but potentially never use) synthetic division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zeros and remainders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607891"/>
            <a:ext cx="548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2.4 Complex Numbers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4604129"/>
            <a:ext cx="8387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add, subtract, multiply and divide complex numbers as well as find complex solutions (non-real zeros)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do we need to know Synthetic Division exists?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b="1" u="sng" dirty="0"/>
                  <a:t>Division of Polynomials</a:t>
                </a:r>
                <a:r>
                  <a:rPr lang="en-US" sz="3200" b="1" dirty="0"/>
                  <a:t>: </a:t>
                </a:r>
                <a:r>
                  <a:rPr lang="en-US" sz="3200" dirty="0"/>
                  <a:t>Useful for factoring and finding </a:t>
                </a:r>
                <a:r>
                  <a:rPr lang="en-US" sz="3200" dirty="0" smtClean="0"/>
                  <a:t>zeros when dividing by linear expressions, also most helpful when needing to find imaginary roots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u="sng" dirty="0"/>
                  <a:t>Long Division:</a:t>
                </a:r>
                <a:r>
                  <a:rPr lang="en-US" sz="3200" b="1" dirty="0"/>
                  <a:t> </a:t>
                </a:r>
                <a:r>
                  <a:rPr lang="en-US" sz="3200" dirty="0"/>
                  <a:t>divide by </a:t>
                </a:r>
                <a:r>
                  <a:rPr lang="en-US" sz="3200" dirty="0" smtClean="0"/>
                  <a:t>non-linear expressions </a:t>
                </a:r>
                <a:r>
                  <a:rPr lang="en-US" sz="3200" dirty="0"/>
                  <a:t>(won’t use!!)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u="sng" dirty="0"/>
                  <a:t>Synthetic Division</a:t>
                </a:r>
                <a:r>
                  <a:rPr lang="en-US" sz="3200" dirty="0"/>
                  <a:t>: simplifies long-division by dividing by a linear expression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  <a:blipFill rotWithShape="0">
                <a:blip r:embed="rId2"/>
                <a:stretch>
                  <a:fillRect l="-1333" t="-3385" r="-952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Synthetic Division Review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0" y="2330067"/>
            <a:ext cx="11325340" cy="4423272"/>
          </a:xfrm>
        </p:spPr>
        <p:txBody>
          <a:bodyPr>
            <a:normAutofit lnSpcReduction="10000"/>
          </a:bodyPr>
          <a:lstStyle/>
          <a:p>
            <a:r>
              <a:rPr lang="en-US" sz="3200" u="sng" dirty="0"/>
              <a:t>When dividing a polynomial by an expression of the form </a:t>
            </a:r>
            <a:r>
              <a:rPr lang="en-US" sz="3200" b="1" u="sng" dirty="0"/>
              <a:t>x – a</a:t>
            </a:r>
            <a:r>
              <a:rPr lang="en-US" sz="3200" dirty="0"/>
              <a:t>, you can use synthetic substitution as a form of synthetic division.</a:t>
            </a:r>
          </a:p>
          <a:p>
            <a:pPr lvl="0"/>
            <a:r>
              <a:rPr lang="en-US" sz="3200" dirty="0"/>
              <a:t>The final constants equal the coefficients of the quotient</a:t>
            </a:r>
          </a:p>
          <a:p>
            <a:pPr lvl="0"/>
            <a:r>
              <a:rPr lang="en-US" sz="3200" dirty="0"/>
              <a:t>Exponents for the quotient = exponent from original – 1 </a:t>
            </a:r>
          </a:p>
          <a:p>
            <a:pPr marL="0" indent="0">
              <a:buNone/>
            </a:pPr>
            <a:r>
              <a:rPr lang="en-US" sz="3200" dirty="0" smtClean="0"/>
              <a:t>        (for </a:t>
            </a:r>
            <a:r>
              <a:rPr lang="en-US" sz="3200" dirty="0"/>
              <a:t>each column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*if the last column equals 0 then x – a is a factor </a:t>
            </a:r>
            <a:endParaRPr lang="en-US" sz="32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Synthetic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299" y="1421176"/>
            <a:ext cx="10124501" cy="5155894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Write the equation in standard form </a:t>
            </a:r>
          </a:p>
          <a:p>
            <a:pPr marL="0" indent="0">
              <a:buNone/>
            </a:pPr>
            <a:r>
              <a:rPr lang="en-US" sz="3000" dirty="0" smtClean="0"/>
              <a:t>            </a:t>
            </a:r>
            <a:r>
              <a:rPr lang="en-US" sz="3000" dirty="0"/>
              <a:t>(put 0’s in for exponents not represented)</a:t>
            </a:r>
          </a:p>
          <a:p>
            <a:pPr lvl="0"/>
            <a:r>
              <a:rPr lang="en-US" sz="3000" dirty="0"/>
              <a:t>Multiply leading coefficient by the value of the variable</a:t>
            </a:r>
          </a:p>
          <a:p>
            <a:pPr lvl="0"/>
            <a:r>
              <a:rPr lang="en-US" sz="3000" dirty="0"/>
              <a:t>Sum the next coefficient with the answer from Step 2</a:t>
            </a:r>
          </a:p>
          <a:p>
            <a:pPr lvl="0"/>
            <a:r>
              <a:rPr lang="en-US" sz="3000" dirty="0"/>
              <a:t>Multiply the answer from Step 3 by the value of the variable</a:t>
            </a:r>
          </a:p>
          <a:p>
            <a:pPr lvl="0"/>
            <a:r>
              <a:rPr lang="en-US" sz="3000" dirty="0"/>
              <a:t>Sum the next coefficient with the answer from Step 4</a:t>
            </a:r>
          </a:p>
          <a:p>
            <a:pPr lvl="0"/>
            <a:r>
              <a:rPr lang="en-US" sz="3000" dirty="0"/>
              <a:t>Continue until each coefficient has been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8596"/>
          </a:xfrm>
        </p:spPr>
        <p:txBody>
          <a:bodyPr>
            <a:normAutofit/>
          </a:bodyPr>
          <a:lstStyle/>
          <a:p>
            <a:r>
              <a:rPr lang="en-US" dirty="0" smtClean="0"/>
              <a:t>Synthetic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92775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sz="3000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4396"/>
            <a:ext cx="6346418" cy="48020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96549" y="1564396"/>
            <a:ext cx="3690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Side Note: </a:t>
            </a:r>
            <a:r>
              <a:rPr lang="en-US" sz="3000" b="1" u="sng" dirty="0"/>
              <a:t>Remainder Theorem</a:t>
            </a:r>
            <a:r>
              <a:rPr lang="en-US" sz="3000" dirty="0"/>
              <a:t>;</a:t>
            </a:r>
          </a:p>
          <a:p>
            <a:r>
              <a:rPr lang="en-US" sz="3000" dirty="0"/>
              <a:t>If a polynomial f(x) is divided by x – k, then the remainder is </a:t>
            </a:r>
            <a:endParaRPr lang="en-US" sz="3000" dirty="0" smtClean="0"/>
          </a:p>
          <a:p>
            <a:r>
              <a:rPr lang="en-US" sz="3000" dirty="0" smtClean="0"/>
              <a:t>r </a:t>
            </a:r>
            <a:r>
              <a:rPr lang="en-US" sz="3000" dirty="0"/>
              <a:t>= f(k</a:t>
            </a:r>
            <a:r>
              <a:rPr lang="en-US" sz="3000" dirty="0" smtClean="0"/>
              <a:t>)</a:t>
            </a:r>
          </a:p>
          <a:p>
            <a:endParaRPr lang="en-US" sz="3000" dirty="0"/>
          </a:p>
          <a:p>
            <a:r>
              <a:rPr lang="en-US" sz="3000" dirty="0" smtClean="0"/>
              <a:t>i.e. in this problem, the remainder is 98 and f(3) = 98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complex numbers?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i="1" u="sng" dirty="0"/>
              <a:t>Point of Emphasis: </a:t>
            </a:r>
            <a:endParaRPr lang="en-US" sz="3000" i="1" u="sng" dirty="0" smtClean="0"/>
          </a:p>
          <a:p>
            <a:pPr marL="0" indent="0">
              <a:buNone/>
            </a:pPr>
            <a:r>
              <a:rPr lang="en-US" sz="3000" i="1" dirty="0" smtClean="0"/>
              <a:t>Complex </a:t>
            </a:r>
            <a:r>
              <a:rPr lang="en-US" sz="3000" i="1" dirty="0"/>
              <a:t>answers come in </a:t>
            </a:r>
            <a:r>
              <a:rPr lang="en-US" sz="3000" b="1" i="1" dirty="0"/>
              <a:t>pairs</a:t>
            </a:r>
            <a:r>
              <a:rPr lang="en-US" sz="3000" i="1" dirty="0"/>
              <a:t>, don’t touch x-axis </a:t>
            </a:r>
            <a:r>
              <a:rPr lang="en-US" sz="3000" i="1" dirty="0" smtClean="0"/>
              <a:t>when graphed, </a:t>
            </a:r>
            <a:r>
              <a:rPr lang="en-US" sz="3000" i="1" dirty="0"/>
              <a:t>and you can use synthetic division with real solutions until you reach a quadratic in which you can use the Quadratic Formula to find complex roots when needed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3137</TotalTime>
  <Words>474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Franklin Gothic Book</vt:lpstr>
      <vt:lpstr>Times New Roman</vt:lpstr>
      <vt:lpstr>Crop</vt:lpstr>
      <vt:lpstr>Equation</vt:lpstr>
      <vt:lpstr>Bell Work</vt:lpstr>
      <vt:lpstr>From Last Time…</vt:lpstr>
      <vt:lpstr>Pre-calc trig</vt:lpstr>
      <vt:lpstr>2.3 Polynomial and Synthetic Division</vt:lpstr>
      <vt:lpstr>Why do we need to know Synthetic Division exists? </vt:lpstr>
      <vt:lpstr>Synthetic Division Review </vt:lpstr>
      <vt:lpstr>Steps to Synthetic Division </vt:lpstr>
      <vt:lpstr>Synthetic Example</vt:lpstr>
      <vt:lpstr>What are complex numbers? </vt:lpstr>
      <vt:lpstr>Quick Review of imaginary numbers… </vt:lpstr>
      <vt:lpstr>For next time…</vt:lpstr>
      <vt:lpstr>Additional Info on Complex Numbers</vt:lpstr>
      <vt:lpstr>Additional Info on Complex Numbers</vt:lpstr>
      <vt:lpstr>Additional Info on Complex Numbers</vt:lpstr>
      <vt:lpstr>Additional Info on Complex Numbers</vt:lpstr>
      <vt:lpstr>Additional Info on Complex Numbers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78</cp:revision>
  <dcterms:created xsi:type="dcterms:W3CDTF">2017-08-21T18:28:24Z</dcterms:created>
  <dcterms:modified xsi:type="dcterms:W3CDTF">2018-10-09T15:42:22Z</dcterms:modified>
</cp:coreProperties>
</file>