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96" r:id="rId2"/>
    <p:sldId id="305" r:id="rId3"/>
    <p:sldId id="256" r:id="rId4"/>
    <p:sldId id="288" r:id="rId5"/>
    <p:sldId id="299" r:id="rId6"/>
    <p:sldId id="300" r:id="rId7"/>
    <p:sldId id="301" r:id="rId8"/>
    <p:sldId id="303" r:id="rId9"/>
    <p:sldId id="287" r:id="rId10"/>
    <p:sldId id="30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8" autoAdjust="0"/>
    <p:restoredTop sz="94660"/>
  </p:normalViewPr>
  <p:slideViewPr>
    <p:cSldViewPr snapToGrid="0">
      <p:cViewPr varScale="1">
        <p:scale>
          <a:sx n="88" d="100"/>
          <a:sy n="88" d="100"/>
        </p:scale>
        <p:origin x="80" y="3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Bell 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581378"/>
                <a:ext cx="9182559" cy="306774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i="1" dirty="0" smtClean="0"/>
                  <a:t>Tell me anything that you know about P(x). </a:t>
                </a:r>
              </a:p>
              <a:p>
                <a:pPr marL="0" indent="0">
                  <a:buNone/>
                </a:pPr>
                <a:endParaRPr lang="en-US" sz="3200" i="1" dirty="0" smtClean="0"/>
              </a:p>
              <a:p>
                <a:pPr marL="0" indent="0">
                  <a:buNone/>
                </a:pPr>
                <a:endParaRPr lang="en-US" sz="3200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−3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+3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+4=0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581378"/>
                <a:ext cx="9182559" cy="3067740"/>
              </a:xfrm>
              <a:blipFill rotWithShape="0">
                <a:blip r:embed="rId2"/>
                <a:stretch>
                  <a:fillRect l="-1660" t="-3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023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Information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081" y="1594056"/>
            <a:ext cx="8993719" cy="497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969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Last Time…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Pg</a:t>
            </a:r>
            <a:r>
              <a:rPr lang="en-US" sz="2400" dirty="0"/>
              <a:t> 157 #55, 59, 61, 67, 69, </a:t>
            </a:r>
            <a:r>
              <a:rPr lang="en-US" sz="2400" dirty="0" smtClean="0"/>
              <a:t>75</a:t>
            </a:r>
            <a:endParaRPr lang="en-US" sz="2400" dirty="0"/>
          </a:p>
          <a:p>
            <a:r>
              <a:rPr lang="en-US" sz="2400" dirty="0" err="1"/>
              <a:t>Pg</a:t>
            </a:r>
            <a:r>
              <a:rPr lang="en-US" sz="2400" dirty="0"/>
              <a:t> 146 #</a:t>
            </a:r>
            <a:r>
              <a:rPr lang="en-US" sz="2400" dirty="0" smtClean="0"/>
              <a:t>48, 51</a:t>
            </a:r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More so for discussion next time… </a:t>
            </a:r>
            <a:endParaRPr lang="en-US" sz="2400" dirty="0"/>
          </a:p>
          <a:p>
            <a:r>
              <a:rPr lang="en-US" sz="2400" dirty="0" err="1"/>
              <a:t>Pg</a:t>
            </a:r>
            <a:r>
              <a:rPr lang="en-US" sz="2400" dirty="0"/>
              <a:t> 164 #21, 31, 51, 69, 97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096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Pre-</a:t>
            </a:r>
            <a:r>
              <a:rPr lang="en-US" dirty="0" err="1" smtClean="0"/>
              <a:t>calc</a:t>
            </a:r>
            <a:r>
              <a:rPr lang="en-US" dirty="0" smtClean="0"/>
              <a:t> trig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56561"/>
          </a:xfrm>
        </p:spPr>
        <p:txBody>
          <a:bodyPr>
            <a:normAutofit/>
          </a:bodyPr>
          <a:lstStyle/>
          <a:p>
            <a:r>
              <a:rPr lang="en-US" b="1" u="sng" dirty="0"/>
              <a:t>2.5 Zeros of Polynomial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23292"/>
            <a:ext cx="9601200" cy="3699394"/>
          </a:xfrm>
        </p:spPr>
        <p:txBody>
          <a:bodyPr/>
          <a:lstStyle/>
          <a:p>
            <a:r>
              <a:rPr lang="en-US" sz="2800" b="1" u="sng" dirty="0"/>
              <a:t>Objective:</a:t>
            </a:r>
            <a:r>
              <a:rPr lang="en-US" sz="2800" b="1" dirty="0"/>
              <a:t> </a:t>
            </a:r>
            <a:r>
              <a:rPr lang="en-US" sz="2800" dirty="0"/>
              <a:t>Use Fundamental Theorem of Algebra to determine number of solutions and then find the zeros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HLQ: How does the Fundamental Theorem of Algebra apply to solving 2 </a:t>
            </a:r>
            <a:r>
              <a:rPr lang="en-US" sz="2800" smtClean="0"/>
              <a:t>step equations?</a:t>
            </a:r>
            <a:r>
              <a:rPr lang="en-US" sz="280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010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The Fundamental Theorem of Algebra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42790" y="2286000"/>
                <a:ext cx="9601200" cy="432412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3200" dirty="0"/>
                  <a:t>If f(x) is a polynomial of degree n where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≥ 0</m:t>
                    </m:r>
                  </m:oMath>
                </a14:m>
                <a:r>
                  <a:rPr lang="en-US" sz="3200" dirty="0"/>
                  <a:t>, then the equation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 = 0</m:t>
                    </m:r>
                  </m:oMath>
                </a14:m>
                <a:r>
                  <a:rPr lang="en-US" sz="3200" dirty="0"/>
                  <a:t> has exactly n roots, including multiple and complex roots.</a:t>
                </a:r>
              </a:p>
              <a:p>
                <a:pPr marL="0" indent="0">
                  <a:buNone/>
                </a:pPr>
                <a:r>
                  <a:rPr lang="en-US" sz="3200" dirty="0"/>
                  <a:t> </a:t>
                </a:r>
              </a:p>
              <a:p>
                <a:r>
                  <a:rPr lang="en-US" sz="3200" dirty="0"/>
                  <a:t>In other words: Any n</a:t>
                </a:r>
                <a:r>
                  <a:rPr lang="en-US" sz="3200" baseline="30000" dirty="0"/>
                  <a:t>th</a:t>
                </a:r>
                <a:r>
                  <a:rPr lang="en-US" sz="3200" dirty="0"/>
                  <a:t> degree polynomial function has exactly n zeros</a:t>
                </a:r>
              </a:p>
              <a:p>
                <a:pPr marL="0" indent="0">
                  <a:buNone/>
                </a:pPr>
                <a:r>
                  <a:rPr lang="en-US" sz="3200" dirty="0"/>
                  <a:t> </a:t>
                </a:r>
              </a:p>
              <a:p>
                <a:pPr marL="0" indent="0">
                  <a:buNone/>
                </a:pPr>
                <a:r>
                  <a:rPr lang="en-US" sz="3200" dirty="0"/>
                  <a:t> 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2790" y="2286000"/>
                <a:ext cx="9601200" cy="4324120"/>
              </a:xfrm>
              <a:blipFill rotWithShape="0">
                <a:blip r:embed="rId2"/>
                <a:stretch>
                  <a:fillRect l="-1460" t="-3526" r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Bell Work Explained: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66660" y="1428750"/>
                <a:ext cx="11325340" cy="4423272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What are the roots for the following equation?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−3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+3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+4=0</m:t>
                      </m:r>
                    </m:oMath>
                  </m:oMathPara>
                </a14:m>
                <a:endParaRPr lang="en-US" sz="3200" dirty="0" smtClean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/>
                  <a:t>There are 5 zeros (solutions) because the degree is 5. </a:t>
                </a:r>
              </a:p>
              <a:p>
                <a:pPr marL="0" indent="0">
                  <a:buNone/>
                </a:pPr>
                <a:endParaRPr lang="en-US" sz="3200" dirty="0" smtClean="0"/>
              </a:p>
              <a:p>
                <a:pPr marL="0" indent="0">
                  <a:buNone/>
                </a:pPr>
                <a:r>
                  <a:rPr lang="en-US" sz="3200" dirty="0" smtClean="0"/>
                  <a:t>Graph to find the real ones: 1 , 2, -2 (so 2 must be imaginary…)</a:t>
                </a:r>
                <a:endParaRPr lang="en-US" sz="3200" dirty="0"/>
              </a:p>
              <a:p>
                <a:endParaRPr lang="en-US" sz="3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6660" y="1428750"/>
                <a:ext cx="11325340" cy="4423272"/>
              </a:xfrm>
              <a:blipFill rotWithShape="0">
                <a:blip r:embed="rId2"/>
                <a:stretch>
                  <a:fillRect l="-1346" t="-23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432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5376"/>
          </a:xfrm>
        </p:spPr>
        <p:txBody>
          <a:bodyPr/>
          <a:lstStyle/>
          <a:p>
            <a:r>
              <a:rPr lang="en-US" b="1" dirty="0" smtClean="0"/>
              <a:t>How to find the imaginary: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48299" y="1421176"/>
                <a:ext cx="10124501" cy="515589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Step2: Since P(1)=0 we know it is a root (Remainder </a:t>
                </a:r>
                <a:r>
                  <a:rPr lang="en-US" dirty="0" err="1"/>
                  <a:t>Thm</a:t>
                </a:r>
                <a:r>
                  <a:rPr lang="en-US" dirty="0"/>
                  <a:t>) and therefore x-1 is a factor. Use synthetic division to factor out x-1.</a:t>
                </a:r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    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−3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+3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+4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u="sng">
                          <a:latin typeface="Cambria Math" panose="02040503050406030204" pitchFamily="18" charset="0"/>
                        </a:rPr>
                        <m:t>1               1        0     −3          0   −4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      0   −3          0     −4        0  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u="sng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u="sng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u="sng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u="sng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i="1" u="sng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b="0" i="1" u="sng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u="sng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b="0" i="1" u="sng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 u="sng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b="0" i="1" u="sng" smtClean="0">
                          <a:latin typeface="Cambria Math" panose="02040503050406030204" pitchFamily="18" charset="0"/>
                        </a:rPr>
                        <m:t>      2</m:t>
                      </m:r>
                      <m:r>
                        <a:rPr lang="en-US" i="1" u="sng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b="0" i="1" u="sng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 u="sng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         0 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u="sng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u="sng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u="sng">
                          <a:latin typeface="Cambria Math" panose="02040503050406030204" pitchFamily="18" charset="0"/>
                        </a:rPr>
                        <m:t>2     </m:t>
                      </m:r>
                      <m:r>
                        <a:rPr lang="en-US" b="0" i="1" u="sng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u="sng">
                          <a:latin typeface="Cambria Math" panose="02040503050406030204" pitchFamily="18" charset="0"/>
                        </a:rPr>
                        <m:t>2        </m:t>
                      </m:r>
                      <m:r>
                        <a:rPr lang="en-US" b="0" i="1" u="sng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 u="sng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0" i="1" u="sng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i="1" u="sng">
                          <a:latin typeface="Cambria Math" panose="02040503050406030204" pitchFamily="18" charset="0"/>
                        </a:rPr>
                        <m:t>2             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       1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           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Therefore,  (x-1)(x-2)(x+2)(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+1)=0</m:t>
                    </m:r>
                  </m:oMath>
                </a14:m>
                <a:r>
                  <a:rPr lang="en-US" b="0" dirty="0" smtClean="0"/>
                  <a:t> =&gt;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+2)(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−2)(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= 0</a:t>
                </a:r>
                <a:endParaRPr lang="en-US" dirty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𝑟𝑜𝑜𝑡𝑠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𝑎𝑟𝑒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1, −2, 2, 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8299" y="1421176"/>
                <a:ext cx="10124501" cy="5155894"/>
              </a:xfrm>
              <a:blipFill rotWithShape="0">
                <a:blip r:embed="rId2"/>
                <a:stretch>
                  <a:fillRect l="-602" t="-1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718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all Zeros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−7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+7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−18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+18=0</m:t>
                    </m:r>
                  </m:oMath>
                </a14:m>
                <a:endParaRPr lang="en-US" sz="3200" dirty="0" smtClean="0"/>
              </a:p>
              <a:p>
                <a:endParaRPr lang="en-US" sz="3200" dirty="0"/>
              </a:p>
              <a:p>
                <a:endParaRPr lang="en-US" sz="320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−4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−7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3200" dirty="0"/>
              </a:p>
              <a:p>
                <a:endParaRPr lang="en-US" sz="3200" dirty="0" smtClean="0"/>
              </a:p>
              <a:p>
                <a:endParaRPr lang="en-US" sz="3200" dirty="0"/>
              </a:p>
              <a:p>
                <a:endParaRPr lang="en-US" sz="3200" dirty="0" smtClean="0"/>
              </a:p>
              <a:p>
                <a:endParaRPr lang="en-US" sz="3200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144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time…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Pg</a:t>
            </a:r>
            <a:r>
              <a:rPr lang="en-US" sz="2400" dirty="0"/>
              <a:t> 176 #9, 19, 27, 31, 44, 71, 77, 113, 118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727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3212</TotalTime>
  <Words>215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Cambria Math</vt:lpstr>
      <vt:lpstr>Franklin Gothic Book</vt:lpstr>
      <vt:lpstr>Crop</vt:lpstr>
      <vt:lpstr>Bell Work</vt:lpstr>
      <vt:lpstr>From Last Time… </vt:lpstr>
      <vt:lpstr>Pre-calc trig</vt:lpstr>
      <vt:lpstr>2.5 Zeros of Polynomial Functions</vt:lpstr>
      <vt:lpstr>The Fundamental Theorem of Algebra</vt:lpstr>
      <vt:lpstr>Bell Work Explained: </vt:lpstr>
      <vt:lpstr>How to find the imaginary: </vt:lpstr>
      <vt:lpstr>Find all Zeros</vt:lpstr>
      <vt:lpstr>For next time…</vt:lpstr>
      <vt:lpstr>Additional Information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Cuddy</dc:creator>
  <cp:lastModifiedBy>Charles Cuddy</cp:lastModifiedBy>
  <cp:revision>80</cp:revision>
  <dcterms:created xsi:type="dcterms:W3CDTF">2017-08-21T18:28:24Z</dcterms:created>
  <dcterms:modified xsi:type="dcterms:W3CDTF">2018-10-15T13:37:54Z</dcterms:modified>
</cp:coreProperties>
</file>