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7" r:id="rId3"/>
    <p:sldId id="310" r:id="rId4"/>
    <p:sldId id="311" r:id="rId5"/>
    <p:sldId id="312" r:id="rId6"/>
    <p:sldId id="256" r:id="rId7"/>
    <p:sldId id="288" r:id="rId8"/>
    <p:sldId id="299" r:id="rId9"/>
    <p:sldId id="300" r:id="rId10"/>
    <p:sldId id="301" r:id="rId11"/>
    <p:sldId id="303" r:id="rId12"/>
    <p:sldId id="308" r:id="rId13"/>
    <p:sldId id="309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306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Grab a book… we’ll go over homework questions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 smtClean="0"/>
              <a:t>And get ready for the quiz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376"/>
          </a:xfrm>
        </p:spPr>
        <p:txBody>
          <a:bodyPr/>
          <a:lstStyle/>
          <a:p>
            <a:r>
              <a:rPr lang="en-US" b="1" dirty="0" smtClean="0"/>
              <a:t>Types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1097"/>
            <a:ext cx="10124501" cy="5155894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u="sng" dirty="0"/>
              <a:t>Continuous Graph</a:t>
            </a:r>
            <a:r>
              <a:rPr lang="en-US" sz="3000" b="1" dirty="0"/>
              <a:t>: </a:t>
            </a:r>
            <a:r>
              <a:rPr lang="en-US" sz="3000" dirty="0"/>
              <a:t> the graph is “nonstop” there are no jumps or breaks or holes in the graph (you can draw it without picking up your pencil from the paper</a:t>
            </a:r>
            <a:r>
              <a:rPr lang="en-US" sz="3000" dirty="0" smtClean="0"/>
              <a:t>)</a:t>
            </a:r>
            <a:endParaRPr lang="en-US" sz="3000" dirty="0"/>
          </a:p>
          <a:p>
            <a:r>
              <a:rPr lang="en-US" sz="3000" b="1" u="sng" dirty="0"/>
              <a:t>Discontinuous Graph</a:t>
            </a:r>
            <a:r>
              <a:rPr lang="en-US" sz="3000" b="1" dirty="0"/>
              <a:t>: </a:t>
            </a:r>
            <a:r>
              <a:rPr lang="en-US" sz="3000" dirty="0"/>
              <a:t>there is a jump or break or hole in the graph because some value makes the denominator equal </a:t>
            </a:r>
            <a:r>
              <a:rPr lang="en-US" sz="3000" dirty="0" smtClean="0"/>
              <a:t>zero</a:t>
            </a:r>
            <a:endParaRPr lang="en-US" sz="3000" dirty="0"/>
          </a:p>
          <a:p>
            <a:r>
              <a:rPr lang="en-US" sz="3000" b="1" u="sng" dirty="0"/>
              <a:t>Point of Discontinuity</a:t>
            </a:r>
            <a:r>
              <a:rPr lang="en-US" sz="3000" b="1" dirty="0"/>
              <a:t>: </a:t>
            </a:r>
            <a:r>
              <a:rPr lang="en-US" sz="3000" dirty="0"/>
              <a:t>the x value that makes the denominator </a:t>
            </a:r>
            <a:r>
              <a:rPr lang="en-US" sz="3000" dirty="0" smtClean="0"/>
              <a:t>zero</a:t>
            </a:r>
            <a:endParaRPr lang="en-US" sz="3000" dirty="0"/>
          </a:p>
          <a:p>
            <a:r>
              <a:rPr lang="en-US" sz="3000" b="1" u="sng" dirty="0" smtClean="0"/>
              <a:t>Removable </a:t>
            </a:r>
            <a:r>
              <a:rPr lang="en-US" sz="3000" b="1" u="sng" dirty="0"/>
              <a:t>Discontinuity</a:t>
            </a:r>
            <a:r>
              <a:rPr lang="en-US" sz="3000" b="1" dirty="0"/>
              <a:t>: </a:t>
            </a:r>
            <a:r>
              <a:rPr lang="en-US" sz="3000" dirty="0"/>
              <a:t>you can redefine the function so that you can find a value of the point of discontinuity by simplifying the </a:t>
            </a:r>
            <a:r>
              <a:rPr lang="en-US" sz="3000" dirty="0" smtClean="0"/>
              <a:t>function</a:t>
            </a:r>
            <a:endParaRPr lang="en-US" sz="3000" dirty="0"/>
          </a:p>
          <a:p>
            <a:r>
              <a:rPr lang="en-US" sz="3000" b="1" u="sng" dirty="0"/>
              <a:t>Non-Removable Discontinuity</a:t>
            </a:r>
            <a:r>
              <a:rPr lang="en-US" sz="3000" b="1" dirty="0"/>
              <a:t>: </a:t>
            </a:r>
            <a:r>
              <a:rPr lang="en-US" sz="3000" dirty="0"/>
              <a:t> there is no way to redefine the function to find the value of the point of discontinuity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/>
                  <a:t>Characteristics of the graph</a:t>
                </a:r>
                <a:r>
                  <a:rPr lang="en-US" b="1" dirty="0" smtClean="0"/>
                  <a:t>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185816" cy="3581400"/>
              </a:xfrm>
            </p:spPr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sz="3200" dirty="0"/>
                  <a:t>The x-intercept of the graph of f are the real zeros of p(x)</a:t>
                </a:r>
              </a:p>
              <a:p>
                <a:pPr lvl="0"/>
                <a:r>
                  <a:rPr lang="en-US" sz="3200" dirty="0"/>
                  <a:t>The graph of f has vertical asymptote at each real zero of q(x)</a:t>
                </a:r>
              </a:p>
              <a:p>
                <a:pPr lvl="0"/>
                <a:r>
                  <a:rPr lang="en-US" sz="3200" dirty="0"/>
                  <a:t>The graph of f has at most one horizontal asymptote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--If </a:t>
                </a:r>
                <a:r>
                  <a:rPr lang="en-US" sz="3200" dirty="0"/>
                  <a:t>m&lt;n [</a:t>
                </a:r>
                <a:r>
                  <a:rPr lang="en-US" sz="3200" dirty="0" smtClean="0"/>
                  <a:t>the </a:t>
                </a:r>
                <a:r>
                  <a:rPr lang="en-US" sz="3200" dirty="0"/>
                  <a:t>degree of p(x) is m and degree of q(x) is </a:t>
                </a:r>
                <a:r>
                  <a:rPr lang="en-US" sz="3200" dirty="0" smtClean="0"/>
                  <a:t>n], </a:t>
                </a:r>
                <a:r>
                  <a:rPr lang="en-US" sz="3200" dirty="0"/>
                  <a:t>the line y=0 is horizontal </a:t>
                </a:r>
                <a:r>
                  <a:rPr lang="en-US" sz="3200" dirty="0" err="1"/>
                  <a:t>asy</a:t>
                </a:r>
                <a:r>
                  <a:rPr lang="en-US" sz="3200" dirty="0"/>
                  <a:t>.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--If </a:t>
                </a:r>
                <a:r>
                  <a:rPr lang="en-US" sz="3200" dirty="0"/>
                  <a:t>m=n the line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𝑎𝑚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h𝑜𝑟𝑖𝑧𝑜𝑛𝑡𝑎𝑙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𝑎𝑠𝑦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marL="530352" lvl="1" indent="0">
                  <a:buNone/>
                </a:pPr>
                <a:r>
                  <a:rPr lang="en-US" sz="3200" dirty="0" smtClean="0"/>
                  <a:t>--If </a:t>
                </a:r>
                <a:r>
                  <a:rPr lang="en-US" sz="3200" dirty="0"/>
                  <a:t>m&gt;n the graph has no horizontal </a:t>
                </a:r>
                <a:r>
                  <a:rPr lang="en-US" sz="3200" dirty="0" err="1"/>
                  <a:t>asy</a:t>
                </a:r>
                <a:r>
                  <a:rPr lang="en-US" sz="3200" dirty="0"/>
                  <a:t>. 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185816" cy="3581400"/>
              </a:xfrm>
              <a:blipFill rotWithShape="0">
                <a:blip r:embed="rId3"/>
                <a:stretch>
                  <a:fillRect l="-1257" t="-5272" b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Graphing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1) Draw the asymptotes</a:t>
            </a:r>
          </a:p>
          <a:p>
            <a:r>
              <a:rPr lang="en-US" sz="3000" dirty="0"/>
              <a:t>2) Plot 2 or 3 “smart” points on each side of the vertical asymptote</a:t>
            </a:r>
          </a:p>
          <a:p>
            <a:r>
              <a:rPr lang="en-US" sz="3000" dirty="0"/>
              <a:t>3) Use points and asymptotes to draw </a:t>
            </a:r>
            <a:r>
              <a:rPr lang="en-US" sz="3000" dirty="0" smtClean="0"/>
              <a:t>branches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**Or just use </a:t>
            </a:r>
            <a:r>
              <a:rPr lang="en-US" sz="3000" smtClean="0"/>
              <a:t>the calculator PLEASE!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and State Domain and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AutoNum type="arabicParenR"/>
                </a:pP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3900" dirty="0" smtClean="0"/>
              </a:p>
              <a:p>
                <a:pPr marL="742950" indent="-742950">
                  <a:buAutoNum type="arabicParenR"/>
                </a:pPr>
                <a:endParaRPr lang="en-US" sz="3900" dirty="0"/>
              </a:p>
              <a:p>
                <a:pPr marL="742950" indent="-742950">
                  <a:buAutoNum type="arabicParenR"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4000" i="1" dirty="0"/>
                  <a:t> </a:t>
                </a:r>
                <a:endParaRPr lang="en-US" sz="3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</a:t>
            </a:r>
            <a:r>
              <a:rPr lang="en-US" sz="3000" b="1" dirty="0" smtClean="0"/>
              <a:t>age </a:t>
            </a:r>
            <a:r>
              <a:rPr lang="en-US" sz="3000" b="1" dirty="0"/>
              <a:t>190 #9-15(odd), 21, 25, 27, 41, 43, 79</a:t>
            </a:r>
            <a:endParaRPr lang="en-US" sz="3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Pg</a:t>
            </a:r>
            <a:r>
              <a:rPr lang="en-US" sz="3000" dirty="0"/>
              <a:t> 176 #9, 19, 27, 31, 44, 71, 77, 113, 118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4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1: 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u="sng" dirty="0"/>
                  <a:t>Identify the </a:t>
                </a:r>
                <a:r>
                  <a:rPr lang="en-US" sz="3000" u="sng" dirty="0" smtClean="0"/>
                  <a:t>max/min</a:t>
                </a:r>
                <a:r>
                  <a:rPr lang="en-US" sz="3000" u="sng" dirty="0"/>
                  <a:t/>
                </a:r>
                <a:br>
                  <a:rPr lang="en-US" sz="3000" u="sng" dirty="0"/>
                </a:br>
                <a:r>
                  <a:rPr lang="en-US" sz="3000" u="sng" dirty="0" smtClean="0"/>
                  <a:t>and </a:t>
                </a:r>
                <a:r>
                  <a:rPr lang="en-US" sz="3000" u="sng" dirty="0"/>
                  <a:t>describe end behavior</a:t>
                </a:r>
                <a:r>
                  <a:rPr lang="en-US" sz="3000" u="sng" dirty="0" smtClean="0"/>
                  <a:t>.</a:t>
                </a:r>
                <a:br>
                  <a:rPr lang="en-US" sz="3000" u="sng" dirty="0" smtClean="0"/>
                </a:br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=−(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2.)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4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Quiz 1: 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u="sng" dirty="0" smtClean="0"/>
                  <a:t>Find all Zeros.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3.)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=48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−80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+41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4.)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−16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9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81" y="432412"/>
            <a:ext cx="9601200" cy="1485900"/>
          </a:xfrm>
        </p:spPr>
        <p:txBody>
          <a:bodyPr/>
          <a:lstStyle/>
          <a:p>
            <a:r>
              <a:rPr lang="en-US" dirty="0"/>
              <a:t>Unit 2 Quiz 1: 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1349" y="2049137"/>
                <a:ext cx="5982159" cy="4808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5</a:t>
                </a:r>
                <a:r>
                  <a:rPr lang="en-US" sz="3000" dirty="0" smtClean="0"/>
                  <a:t>.) The path of a diver jumping into a pool is given by the following equation: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3000" b="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where h is the height (in feet) and </a:t>
                </a:r>
                <a:br>
                  <a:rPr lang="en-US" sz="3000" dirty="0" smtClean="0"/>
                </a:br>
                <a:r>
                  <a:rPr lang="en-US" sz="3000" dirty="0" smtClean="0"/>
                  <a:t>d is the distance (in feet) from the diving board.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349" y="2049137"/>
                <a:ext cx="5982159" cy="4808863"/>
              </a:xfrm>
              <a:blipFill rotWithShape="0">
                <a:blip r:embed="rId2"/>
                <a:stretch>
                  <a:fillRect l="-2446" t="-2155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8308" y="1434946"/>
            <a:ext cx="50236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i="1" u="sng" dirty="0"/>
              <a:t>Answer the following:  </a:t>
            </a:r>
          </a:p>
          <a:p>
            <a:r>
              <a:rPr lang="en-US" sz="3000" dirty="0"/>
              <a:t>--What is the maximum height the diver reaches, and how </a:t>
            </a:r>
            <a:br>
              <a:rPr lang="en-US" sz="3000" dirty="0"/>
            </a:br>
            <a:r>
              <a:rPr lang="en-US" sz="3000" dirty="0" smtClean="0"/>
              <a:t>far </a:t>
            </a:r>
            <a:r>
              <a:rPr lang="en-US" sz="3000" dirty="0"/>
              <a:t>are they from the board when they reach the max?</a:t>
            </a:r>
          </a:p>
          <a:p>
            <a:endParaRPr lang="en-US" sz="3000" dirty="0"/>
          </a:p>
          <a:p>
            <a:r>
              <a:rPr lang="en-US" sz="3000" dirty="0"/>
              <a:t>--How tall is the diving board? </a:t>
            </a:r>
          </a:p>
          <a:p>
            <a:endParaRPr lang="en-US" sz="3000" dirty="0"/>
          </a:p>
          <a:p>
            <a:r>
              <a:rPr lang="en-US" sz="3000" dirty="0"/>
              <a:t>--How far out into the pool did the diver land? 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837804" y="985643"/>
            <a:ext cx="25704" cy="56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2.6 Rational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1"/>
            <a:ext cx="9601200" cy="4693623"/>
          </a:xfrm>
        </p:spPr>
        <p:txBody>
          <a:bodyPr>
            <a:normAutofit/>
          </a:bodyPr>
          <a:lstStyle/>
          <a:p>
            <a:r>
              <a:rPr lang="en-US" sz="3300" b="1" u="sng" dirty="0"/>
              <a:t>Objective</a:t>
            </a:r>
            <a:r>
              <a:rPr lang="en-US" sz="3300" dirty="0"/>
              <a:t>: To identify properties (asymptotes) of rational functions</a:t>
            </a:r>
            <a:br>
              <a:rPr lang="en-US" sz="3300" dirty="0"/>
            </a:br>
            <a:r>
              <a:rPr lang="en-US" sz="3300" dirty="0"/>
              <a:t>To graph rational functions and state </a:t>
            </a:r>
            <a:r>
              <a:rPr lang="en-US" sz="3300" dirty="0" smtClean="0"/>
              <a:t>domain</a:t>
            </a:r>
          </a:p>
          <a:p>
            <a:endParaRPr lang="en-US" sz="3300" dirty="0"/>
          </a:p>
          <a:p>
            <a:endParaRPr lang="en-US" sz="3300" dirty="0" smtClean="0"/>
          </a:p>
          <a:p>
            <a:r>
              <a:rPr lang="en-US" sz="3300" b="1" dirty="0" smtClean="0"/>
              <a:t>HLQ</a:t>
            </a:r>
            <a:r>
              <a:rPr lang="en-US" sz="3300" dirty="0" smtClean="0"/>
              <a:t>: What are the similarities and differences between a hole and a vertical asymptote? What impact does this have on our domain?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of Rational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72182"/>
                <a:ext cx="9601200" cy="4324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72182"/>
                <a:ext cx="9601200" cy="432412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71562"/>
              </p:ext>
            </p:extLst>
          </p:nvPr>
        </p:nvGraphicFramePr>
        <p:xfrm>
          <a:off x="1371600" y="4272196"/>
          <a:ext cx="2327629" cy="133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673100" imgH="393700" progId="Equation.DSMT4">
                  <p:embed/>
                </p:oleObj>
              </mc:Choice>
              <mc:Fallback>
                <p:oleObj r:id="rId4" imgW="673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72196"/>
                        <a:ext cx="2327629" cy="1338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Terms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603"/>
            <a:ext cx="9668791" cy="4423272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/>
              <a:t>Vertical Asymptote</a:t>
            </a:r>
            <a:r>
              <a:rPr lang="en-US" sz="3200" b="1" dirty="0"/>
              <a:t>: </a:t>
            </a:r>
            <a:r>
              <a:rPr lang="en-US" sz="3200" dirty="0"/>
              <a:t>set denominator equal to 0 and solve for x</a:t>
            </a:r>
          </a:p>
          <a:p>
            <a:endParaRPr lang="en-US" sz="3000" dirty="0" smtClean="0"/>
          </a:p>
          <a:p>
            <a:r>
              <a:rPr lang="en-US" sz="3200" b="1" u="sng" dirty="0"/>
              <a:t>Horizontal Asymptote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b="1" dirty="0" smtClean="0"/>
              <a:t>-- </a:t>
            </a:r>
            <a:r>
              <a:rPr lang="en-US" sz="3200" dirty="0" smtClean="0"/>
              <a:t>if </a:t>
            </a:r>
            <a:r>
              <a:rPr lang="en-US" sz="3200" dirty="0"/>
              <a:t>degree in numerator is smaller </a:t>
            </a:r>
            <a:r>
              <a:rPr lang="en-US" sz="3200" dirty="0" smtClean="0"/>
              <a:t>than degree in </a:t>
            </a:r>
            <a:br>
              <a:rPr lang="en-US" sz="3200" dirty="0" smtClean="0"/>
            </a:br>
            <a:r>
              <a:rPr lang="en-US" sz="3200" dirty="0" smtClean="0"/>
              <a:t>   the denominator:  y=0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-- if </a:t>
            </a:r>
            <a:r>
              <a:rPr lang="en-US" sz="3200" dirty="0"/>
              <a:t>degree in numerator is bigger than degree in </a:t>
            </a:r>
            <a:br>
              <a:rPr lang="en-US" sz="3200" dirty="0"/>
            </a:br>
            <a:r>
              <a:rPr lang="en-US" sz="3200" dirty="0"/>
              <a:t>   the </a:t>
            </a:r>
            <a:r>
              <a:rPr lang="en-US" sz="3200" dirty="0" smtClean="0"/>
              <a:t>denominator: </a:t>
            </a:r>
            <a:r>
              <a:rPr lang="en-US" sz="3200" dirty="0"/>
              <a:t>no horizontal </a:t>
            </a:r>
            <a:r>
              <a:rPr lang="en-US" sz="3200" dirty="0" smtClean="0"/>
              <a:t>asymptote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-- if </a:t>
            </a:r>
            <a:r>
              <a:rPr lang="en-US" sz="3200" dirty="0"/>
              <a:t>degree is equal then horizontal asymptote is a/c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3523</TotalTime>
  <Words>422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Franklin Gothic Book</vt:lpstr>
      <vt:lpstr>Crop</vt:lpstr>
      <vt:lpstr>Equation.DSMT4</vt:lpstr>
      <vt:lpstr>Bell Work</vt:lpstr>
      <vt:lpstr>From last time… </vt:lpstr>
      <vt:lpstr>Unit 2 Quiz 1:  Level 2</vt:lpstr>
      <vt:lpstr>Unit 2 Quiz 1:  Level 3</vt:lpstr>
      <vt:lpstr>Unit 2 Quiz 1:  Level 4</vt:lpstr>
      <vt:lpstr>Pre-calc trig</vt:lpstr>
      <vt:lpstr>2.6 Rational Function</vt:lpstr>
      <vt:lpstr>Forms of Rational Functions</vt:lpstr>
      <vt:lpstr>Key Terms </vt:lpstr>
      <vt:lpstr>Types of Graphs</vt:lpstr>
      <vt:lpstr>Characteristics of the graph:   f(x)=  (p(x))/(q(x)) </vt:lpstr>
      <vt:lpstr>Steps to Graphing: </vt:lpstr>
      <vt:lpstr>Graph and State Domain and Range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93</cp:revision>
  <dcterms:created xsi:type="dcterms:W3CDTF">2017-08-21T18:28:24Z</dcterms:created>
  <dcterms:modified xsi:type="dcterms:W3CDTF">2018-10-17T13:47:14Z</dcterms:modified>
</cp:coreProperties>
</file>