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2" r:id="rId3"/>
    <p:sldId id="323" r:id="rId4"/>
    <p:sldId id="321" r:id="rId5"/>
    <p:sldId id="324" r:id="rId6"/>
    <p:sldId id="313" r:id="rId7"/>
    <p:sldId id="256" r:id="rId8"/>
    <p:sldId id="288" r:id="rId9"/>
    <p:sldId id="299" r:id="rId10"/>
    <p:sldId id="325" r:id="rId11"/>
    <p:sldId id="300" r:id="rId12"/>
    <p:sldId id="314" r:id="rId13"/>
    <p:sldId id="315" r:id="rId14"/>
    <p:sldId id="316" r:id="rId15"/>
    <p:sldId id="317" r:id="rId16"/>
    <p:sldId id="318" r:id="rId17"/>
    <p:sldId id="319" r:id="rId18"/>
    <p:sldId id="327" r:id="rId19"/>
    <p:sldId id="320" r:id="rId20"/>
    <p:sldId id="328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10669" cy="1485900"/>
          </a:xfrm>
        </p:spPr>
        <p:txBody>
          <a:bodyPr/>
          <a:lstStyle/>
          <a:p>
            <a:r>
              <a:rPr lang="en-US" dirty="0" smtClean="0"/>
              <a:t>Bell </a:t>
            </a:r>
            <a:r>
              <a:rPr lang="en-US" dirty="0" smtClean="0"/>
              <a:t>Work (5 – 7 minutes) – Work 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Graph then state the domain, range, x-intercept, </a:t>
            </a:r>
            <a:br>
              <a:rPr lang="en-US" sz="3400" i="1" dirty="0" smtClean="0"/>
            </a:br>
            <a:r>
              <a:rPr lang="en-US" sz="3400" i="1" dirty="0" smtClean="0"/>
              <a:t>y-intercept, vertical and horizontal asymptotes, holes. If an item does not exist, write ‘none’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Example </a:t>
                </a:r>
                <a:r>
                  <a:rPr lang="en-US" b="1" dirty="0" smtClean="0"/>
                  <a:t>1: Evaluate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41066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Explanation of what they want… </a:t>
            </a:r>
          </a:p>
          <a:p>
            <a:r>
              <a:rPr lang="en-US" sz="3400" dirty="0" smtClean="0"/>
              <a:t>So we have f(x) = 3x – 2… and they want us to plug in x = 2… can we do this or does it break? </a:t>
            </a:r>
          </a:p>
          <a:p>
            <a:endParaRPr lang="en-US" sz="3400" dirty="0"/>
          </a:p>
          <a:p>
            <a:r>
              <a:rPr lang="en-US" sz="3400" dirty="0" smtClean="0"/>
              <a:t>We know that it equal 4… so that is the answer! But lets pretend we couldn’t plug in 2 for whatever reason… then what would we do try and figure out the answer?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4804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10820400" cy="14859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Answer: We would plug in numbers that are really close to 2 on both sides, and see what those values are equal to…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278506"/>
                <a:ext cx="11592392" cy="45794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b="1" dirty="0"/>
                  <a:t>Example 1: </a:t>
                </a:r>
                <a:r>
                  <a:rPr lang="en-US" sz="3200" b="1" dirty="0" smtClean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200" b="1" u="sng" dirty="0"/>
                  <a:t> x   </a:t>
                </a:r>
                <a:r>
                  <a:rPr lang="en-US" sz="3200" b="1" u="sng" dirty="0" smtClean="0"/>
                  <a:t>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r>
                  <a:rPr lang="en-US" sz="3200" b="1" dirty="0"/>
                  <a:t>f(x) </a:t>
                </a:r>
                <a:r>
                  <a:rPr lang="en-US" sz="3200" b="1" dirty="0" smtClean="0"/>
                  <a:t>|</a:t>
                </a:r>
              </a:p>
              <a:p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Note: If you graph f(x) and trace to the values, it is easier than actually plugging them in and evaluating – although it is the same answer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278506"/>
                <a:ext cx="11592392" cy="4579494"/>
              </a:xfrm>
              <a:blipFill rotWithShape="0">
                <a:blip r:embed="rId2"/>
                <a:stretch>
                  <a:fillRect l="-1314" t="-3462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Estimating </a:t>
            </a:r>
            <a:r>
              <a:rPr lang="en-US" b="1" dirty="0"/>
              <a:t>a Limit Numerically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whether f(x) at x = c exists or not)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 Example </a:t>
                </a:r>
                <a:r>
                  <a:rPr lang="en-US" sz="3200" b="1" dirty="0"/>
                  <a:t>1</a:t>
                </a:r>
                <a:r>
                  <a:rPr lang="en-US" sz="3200" b="1" dirty="0" smtClean="0"/>
                  <a:t>: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200" b="1" u="sng" dirty="0"/>
                  <a:t> </a:t>
                </a:r>
                <a:r>
                  <a:rPr lang="en-US" sz="3200" b="1" u="sng" dirty="0" smtClean="0"/>
                  <a:t>   x   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  f(x</a:t>
                </a:r>
                <a:r>
                  <a:rPr lang="en-US" sz="3200" b="1" dirty="0"/>
                  <a:t>) </a:t>
                </a:r>
                <a:r>
                  <a:rPr lang="en-US" sz="3200" b="1" dirty="0" smtClean="0"/>
                  <a:t>|</a:t>
                </a:r>
                <a:r>
                  <a:rPr lang="en-US" sz="3200" dirty="0" smtClean="0"/>
                  <a:t>3.7</a:t>
                </a:r>
                <a:r>
                  <a:rPr lang="en-US" sz="3200" dirty="0"/>
                  <a:t>	    3.97	 </a:t>
                </a:r>
                <a:r>
                  <a:rPr lang="en-US" sz="3200" dirty="0" smtClean="0"/>
                  <a:t>3.997     ____    4.003</a:t>
                </a:r>
                <a:r>
                  <a:rPr lang="en-US" sz="3200" dirty="0"/>
                  <a:t>	4.03		</a:t>
                </a:r>
                <a:r>
                  <a:rPr lang="en-US" sz="3200" dirty="0" smtClean="0"/>
                  <a:t>4.3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  Two </a:t>
                </a:r>
                <a:r>
                  <a:rPr lang="en-US" sz="3200" dirty="0"/>
                  <a:t>sets (one from both the left and the right) of x-values </a:t>
                </a:r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  approach </a:t>
                </a:r>
                <a:r>
                  <a:rPr lang="en-US" sz="3200" dirty="0"/>
                  <a:t>4</a:t>
                </a:r>
                <a:r>
                  <a:rPr lang="en-US" sz="3200" dirty="0" smtClean="0"/>
                  <a:t>… so we can now say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000" dirty="0" smtClean="0"/>
                  <a:t> (but we   </a:t>
                </a:r>
                <a:br>
                  <a:rPr lang="en-US" sz="3000" dirty="0" smtClean="0"/>
                </a:br>
                <a:r>
                  <a:rPr lang="en-US" sz="3000" dirty="0" smtClean="0"/>
                  <a:t>  already knew that right?)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  <a:blipFill rotWithShape="0">
                <a:blip r:embed="rId2"/>
                <a:stretch>
                  <a:fillRect l="-421" t="-3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Solution: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400" dirty="0" smtClean="0"/>
                  <a:t>Note</a:t>
                </a:r>
                <a:r>
                  <a:rPr lang="en-US" sz="3400" dirty="0"/>
                  <a:t>: You can find the limit with direct substitution 3(2) – 2 = </a:t>
                </a:r>
                <a:r>
                  <a:rPr lang="en-US" sz="3400" dirty="0" smtClean="0"/>
                  <a:t>4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400" dirty="0" smtClean="0"/>
                  <a:t>So using a limit was not necessary here… lets explore when it is necessary now…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 rotWithShape="0"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2: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11472472" cy="3740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Note: If you try and plug 2 in for now… you will get an error  (you can NOT divide by zero!!!)  So now we must check what the values really close to 2 are equal to and see if we can notice a pattern, or find a number that they are approaching!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Example 2</a:t>
                </a:r>
                <a:r>
                  <a:rPr lang="en-US" b="1" dirty="0" smtClean="0"/>
                  <a:t>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2998032"/>
            <a:ext cx="11472472" cy="385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r>
              <a:rPr lang="en-US" sz="3200" dirty="0" smtClean="0"/>
              <a:t>.</a:t>
            </a:r>
            <a:r>
              <a:rPr lang="en-US" sz="3200" dirty="0"/>
              <a:t>2564   .2506	</a:t>
            </a:r>
            <a:r>
              <a:rPr lang="en-US" sz="3200" dirty="0" smtClean="0"/>
              <a:t>.</a:t>
            </a:r>
            <a:r>
              <a:rPr lang="en-US" sz="3200" dirty="0"/>
              <a:t>25006   </a:t>
            </a:r>
            <a:r>
              <a:rPr lang="en-US" sz="3200" dirty="0" smtClean="0"/>
              <a:t>  </a:t>
            </a:r>
            <a:r>
              <a:rPr lang="en-US" sz="3200" b="1" dirty="0" smtClean="0"/>
              <a:t>_____</a:t>
            </a:r>
            <a:r>
              <a:rPr lang="en-US" sz="3200" dirty="0"/>
              <a:t> </a:t>
            </a:r>
            <a:r>
              <a:rPr lang="en-US" sz="3200" dirty="0" smtClean="0"/>
              <a:t>     .</a:t>
            </a:r>
            <a:r>
              <a:rPr lang="en-US" sz="3200" dirty="0"/>
              <a:t>2499	</a:t>
            </a:r>
            <a:r>
              <a:rPr lang="en-US" sz="3200" dirty="0" smtClean="0"/>
              <a:t>      .</a:t>
            </a:r>
            <a:r>
              <a:rPr lang="en-US" sz="3200" dirty="0"/>
              <a:t>2493 </a:t>
            </a:r>
            <a:r>
              <a:rPr lang="en-US" sz="3200" dirty="0" smtClean="0"/>
              <a:t>  </a:t>
            </a:r>
            <a:r>
              <a:rPr lang="en-US" sz="3200" dirty="0"/>
              <a:t>.2439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If you can’t tell what it is approaching… pick some numbers even closer to 2… like 1.999999999 and 2.00000001 and see what they equal.</a:t>
            </a:r>
          </a:p>
          <a:p>
            <a:pPr marL="0" indent="0">
              <a:buNone/>
            </a:pPr>
            <a:r>
              <a:rPr lang="en-US" sz="2400" dirty="0" smtClean="0"/>
              <a:t>It appears that the limit is approaching 0.25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8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420" y="1499016"/>
                <a:ext cx="11017770" cy="53589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Two </a:t>
                </a:r>
                <a:r>
                  <a:rPr lang="en-US" sz="3400" dirty="0"/>
                  <a:t>sets (one from both the left and the right) of x-values approach 0.25…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400" b="1" dirty="0"/>
                  <a:t>		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Even though x=2 is undefined we say the limit as x approaches 2 is </a:t>
                </a:r>
                <a:r>
                  <a:rPr lang="en-US" sz="3400" dirty="0" smtClean="0"/>
                  <a:t>0.25… in other words, we can’t plug in </a:t>
                </a:r>
                <a:br>
                  <a:rPr lang="en-US" sz="3400" dirty="0" smtClean="0"/>
                </a:br>
                <a:r>
                  <a:rPr lang="en-US" sz="3400" dirty="0" smtClean="0"/>
                  <a:t>x = 2, but if we could the answer would be 0.25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420" y="1499016"/>
                <a:ext cx="11017770" cy="5358984"/>
              </a:xfrm>
              <a:blipFill rotWithShape="0">
                <a:blip r:embed="rId2"/>
                <a:stretch>
                  <a:fillRect l="-1550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3: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/>
                  <a:t> x   |</a:t>
                </a:r>
                <a:r>
                  <a:rPr lang="en-US" sz="3400" u="sng" dirty="0"/>
                  <a:t>	2.9	    2.99	 2.999	</a:t>
                </a:r>
                <a:r>
                  <a:rPr lang="en-US" sz="3400" b="1" u="sng" dirty="0"/>
                  <a:t>3.0</a:t>
                </a:r>
                <a:r>
                  <a:rPr lang="en-US" sz="3400" u="sng" dirty="0"/>
                  <a:t>	</a:t>
                </a:r>
                <a:r>
                  <a:rPr lang="en-US" sz="3400" u="sng" dirty="0" smtClean="0"/>
                  <a:t>  3.001</a:t>
                </a:r>
                <a:r>
                  <a:rPr lang="en-US" sz="3400" u="sng" dirty="0"/>
                  <a:t>	3.01		3.1 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f(x) |	</a:t>
                </a:r>
                <a:r>
                  <a:rPr lang="en-US" sz="3400" dirty="0"/>
                  <a:t>-10	    -100	 -1000     </a:t>
                </a:r>
                <a:r>
                  <a:rPr lang="en-US" sz="3400" dirty="0" smtClean="0"/>
                  <a:t>____   1000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100</a:t>
                </a:r>
                <a:r>
                  <a:rPr lang="en-US" sz="3400" dirty="0"/>
                  <a:t>	          </a:t>
                </a:r>
                <a:r>
                  <a:rPr lang="en-US" sz="3400" dirty="0" smtClean="0"/>
                  <a:t>10</a:t>
                </a:r>
                <a:endParaRPr lang="en-US" dirty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  </a:t>
                </a:r>
                <a:r>
                  <a:rPr lang="en-US" sz="3000" dirty="0" smtClean="0"/>
                  <a:t>= ???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𝐴𝑟𝑒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𝑎𝑏𝑙𝑒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𝑠𝑒𝑒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𝑎𝑝𝑝𝑟𝑜𝑎𝑐h𝑖𝑛𝑔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  <a:blipFill rotWithShape="0">
                <a:blip r:embed="rId3"/>
                <a:stretch>
                  <a:fillRect l="-1528" t="-2707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3: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509" y="2286000"/>
                <a:ext cx="11442492" cy="4279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 x   |</a:t>
                </a:r>
                <a:r>
                  <a:rPr lang="en-US" sz="3400" u="sng" dirty="0"/>
                  <a:t>	2.9	    2.99	 2.999	</a:t>
                </a:r>
                <a:r>
                  <a:rPr lang="en-US" sz="3400" b="1" u="sng" dirty="0"/>
                  <a:t>3.0</a:t>
                </a:r>
                <a:r>
                  <a:rPr lang="en-US" sz="3400" u="sng" dirty="0"/>
                  <a:t>	</a:t>
                </a:r>
                <a:r>
                  <a:rPr lang="en-US" sz="3400" u="sng" dirty="0" smtClean="0"/>
                  <a:t>  3.001</a:t>
                </a:r>
                <a:r>
                  <a:rPr lang="en-US" sz="3400" u="sng" dirty="0"/>
                  <a:t>	3.01		3.1 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f(x) |	</a:t>
                </a:r>
                <a:r>
                  <a:rPr lang="en-US" sz="3400" dirty="0"/>
                  <a:t>-10	    -100	 -1000     </a:t>
                </a:r>
                <a:r>
                  <a:rPr lang="en-US" sz="3400" dirty="0" smtClean="0"/>
                  <a:t>____   1000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100</a:t>
                </a:r>
                <a:r>
                  <a:rPr lang="en-US" sz="3400" dirty="0"/>
                  <a:t>	          </a:t>
                </a:r>
                <a:r>
                  <a:rPr lang="en-US" sz="3400" dirty="0" smtClean="0"/>
                  <a:t>10</a:t>
                </a:r>
                <a:endParaRPr lang="en-US" dirty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𝑡𝑒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000" dirty="0" smtClean="0"/>
                  <a:t> Since it is not approaching a common number, we are forced to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quote </a:t>
                </a:r>
                <a:r>
                  <a:rPr lang="en-US" sz="3000" i="1" dirty="0" smtClean="0"/>
                  <a:t>Mean Girls</a:t>
                </a:r>
                <a:r>
                  <a:rPr lang="en-US" sz="3000" dirty="0" smtClean="0"/>
                  <a:t>… “the limit does not exist” for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→3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09" y="2286000"/>
                <a:ext cx="11442492" cy="4279692"/>
              </a:xfrm>
              <a:blipFill rotWithShape="0">
                <a:blip r:embed="rId3"/>
                <a:stretch>
                  <a:fillRect l="-1492" t="-270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5521" cy="1485900"/>
          </a:xfrm>
        </p:spPr>
        <p:txBody>
          <a:bodyPr/>
          <a:lstStyle/>
          <a:p>
            <a:r>
              <a:rPr lang="en-US" dirty="0" smtClean="0"/>
              <a:t>But what if we approached -3 instead of 3?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→−3</m:t>
                            </m:r>
                          </m:lim>
                        </m:limLow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67" y="68195"/>
            <a:ext cx="9601200" cy="1485900"/>
          </a:xfrm>
        </p:spPr>
        <p:txBody>
          <a:bodyPr/>
          <a:lstStyle/>
          <a:p>
            <a:r>
              <a:rPr lang="en-US" dirty="0" smtClean="0"/>
              <a:t>Answer:</a:t>
            </a:r>
            <a:br>
              <a:rPr lang="en-US" dirty="0" smtClean="0"/>
            </a:br>
            <a:r>
              <a:rPr lang="en-US" dirty="0" smtClean="0"/>
              <a:t>(5 – 7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1424066"/>
            <a:ext cx="11532433" cy="5433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Domain: All Real Numbers except 5</a:t>
            </a:r>
            <a:r>
              <a:rPr lang="en-US" sz="2800" dirty="0" smtClean="0"/>
              <a:t> </a:t>
            </a:r>
            <a:r>
              <a:rPr lang="en-US" sz="2400" dirty="0" smtClean="0"/>
              <a:t>(what makes denominator 0? Can’t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use it)</a:t>
            </a:r>
          </a:p>
          <a:p>
            <a:pPr marL="0" indent="0">
              <a:buNone/>
            </a:pPr>
            <a:r>
              <a:rPr lang="en-US" sz="3400" dirty="0" smtClean="0"/>
              <a:t>Range: All Real Numbers except 10 </a:t>
            </a:r>
            <a:r>
              <a:rPr lang="en-US" sz="2400" dirty="0" smtClean="0"/>
              <a:t>(10 would be answer if we could plug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in 5, but since we can’t plug in 5… we can’t get 10 as an answer)</a:t>
            </a:r>
          </a:p>
          <a:p>
            <a:pPr marL="0" indent="0">
              <a:buNone/>
            </a:pPr>
            <a:r>
              <a:rPr lang="en-US" sz="3400" dirty="0" smtClean="0"/>
              <a:t>X-intercept: (-5, 0)   </a:t>
            </a:r>
            <a:r>
              <a:rPr lang="en-US" sz="2400" dirty="0" smtClean="0"/>
              <a:t>(Calculator… F5 – Root)</a:t>
            </a:r>
          </a:p>
          <a:p>
            <a:pPr marL="0" indent="0">
              <a:buNone/>
            </a:pPr>
            <a:r>
              <a:rPr lang="en-US" sz="3400" dirty="0" smtClean="0"/>
              <a:t>Y-intercept: (0, -5)   </a:t>
            </a:r>
            <a:r>
              <a:rPr lang="en-US" sz="2400" dirty="0" smtClean="0"/>
              <a:t>(Calculator… F5 – y-intercept)</a:t>
            </a:r>
          </a:p>
          <a:p>
            <a:pPr marL="0" indent="0">
              <a:buNone/>
            </a:pPr>
            <a:r>
              <a:rPr lang="en-US" sz="3400" dirty="0" smtClean="0"/>
              <a:t>Vertical Asymptote: None   </a:t>
            </a:r>
            <a:r>
              <a:rPr lang="en-US" sz="2400" dirty="0" smtClean="0"/>
              <a:t>(it would have been at 5, but (x-5) cancels out so it  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becomes a hole instead)</a:t>
            </a:r>
          </a:p>
          <a:p>
            <a:pPr marL="0" indent="0">
              <a:buNone/>
            </a:pPr>
            <a:r>
              <a:rPr lang="en-US" sz="3400" dirty="0" smtClean="0"/>
              <a:t>Horizontal Asymptote: None   </a:t>
            </a:r>
            <a:r>
              <a:rPr lang="en-US" sz="2400" dirty="0" smtClean="0"/>
              <a:t>(review next slide from last class for H.A. rules)</a:t>
            </a:r>
          </a:p>
          <a:p>
            <a:pPr marL="0" indent="0">
              <a:buNone/>
            </a:pPr>
            <a:r>
              <a:rPr lang="en-US" sz="3400" dirty="0" smtClean="0"/>
              <a:t>Hole(s): 5  </a:t>
            </a:r>
            <a:r>
              <a:rPr lang="en-US" sz="2400" dirty="0" smtClean="0"/>
              <a:t>(this would have been an V.A. but since (x-5) canceled it becomes a hole)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26886" y="193540"/>
                <a:ext cx="7265114" cy="1235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+5)(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86" y="193540"/>
                <a:ext cx="7265114" cy="12352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2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5521" cy="1485900"/>
          </a:xfrm>
        </p:spPr>
        <p:txBody>
          <a:bodyPr/>
          <a:lstStyle/>
          <a:p>
            <a:r>
              <a:rPr lang="en-US" dirty="0" smtClean="0"/>
              <a:t>But what if we approached -3 instead of 3?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8957"/>
                <a:ext cx="10125856" cy="5269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→−3</m:t>
                            </m:r>
                          </m:lim>
                        </m:limLow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=−0.17</m:t>
                    </m:r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Take it further…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Therefore</a:t>
                </a:r>
                <a:r>
                  <a:rPr lang="en-US" sz="3400" dirty="0" smtClean="0"/>
                  <a:t>, a </a:t>
                </a:r>
                <a:r>
                  <a:rPr lang="en-US" sz="3400" dirty="0"/>
                  <a:t>hole </a:t>
                </a:r>
                <a:r>
                  <a:rPr lang="en-US" sz="3400" dirty="0" smtClean="0"/>
                  <a:t>exists at </a:t>
                </a:r>
                <a:r>
                  <a:rPr lang="en-US" sz="3400" dirty="0"/>
                  <a:t>-3 </a:t>
                </a:r>
                <a:r>
                  <a:rPr lang="en-US" sz="3400" dirty="0" smtClean="0"/>
                  <a:t>(the graph approaches the hole at (-3, -0.17) but won’t ever get there)</a:t>
                </a: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and </a:t>
                </a:r>
                <a:r>
                  <a:rPr lang="en-US" sz="3400" dirty="0"/>
                  <a:t>a vertical </a:t>
                </a:r>
                <a:r>
                  <a:rPr lang="en-US" sz="3400" dirty="0" smtClean="0"/>
                  <a:t>asymptote </a:t>
                </a:r>
                <a:r>
                  <a:rPr lang="en-US" sz="3400" dirty="0"/>
                  <a:t>at </a:t>
                </a:r>
                <a:r>
                  <a:rPr lang="en-US" sz="3400" dirty="0" smtClean="0"/>
                  <a:t>3 (the graph shoots of towards positive and negative infinity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8957"/>
                <a:ext cx="10125856" cy="5269043"/>
              </a:xfrm>
              <a:blipFill rotWithShape="0">
                <a:blip r:embed="rId2"/>
                <a:stretch>
                  <a:fillRect l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0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54558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Asymptote Rules (From Last Class)</a:t>
            </a:r>
            <a:br>
              <a:rPr lang="en-US" b="1" dirty="0" smtClean="0"/>
            </a:br>
            <a:r>
              <a:rPr lang="en-US" sz="3800" i="1" dirty="0" smtClean="0"/>
              <a:t>Get this copied into notes if you don’t have it!</a:t>
            </a:r>
            <a:endParaRPr lang="en-US" sz="3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1364105"/>
            <a:ext cx="11487462" cy="54938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Vertical Asymptote</a:t>
            </a:r>
            <a:r>
              <a:rPr lang="en-US" sz="3200" b="1" dirty="0"/>
              <a:t>: </a:t>
            </a:r>
            <a:r>
              <a:rPr lang="en-US" sz="3200" dirty="0"/>
              <a:t>set denominator equal to 0 and solve for </a:t>
            </a:r>
            <a:r>
              <a:rPr lang="en-US" sz="3200" dirty="0" smtClean="0"/>
              <a:t>x… if the expression (x - #) cancels out… it is actually a hole not a VA</a:t>
            </a:r>
            <a:endParaRPr lang="en-US" sz="3200" dirty="0"/>
          </a:p>
          <a:p>
            <a:endParaRPr lang="en-US" sz="3000" dirty="0" smtClean="0"/>
          </a:p>
          <a:p>
            <a:pPr marL="0" indent="0">
              <a:buNone/>
            </a:pPr>
            <a:r>
              <a:rPr lang="en-US" sz="3200" b="1" u="sng" dirty="0"/>
              <a:t>Horizontal Asymptote</a:t>
            </a:r>
            <a:r>
              <a:rPr lang="en-US" sz="3200" b="1" dirty="0"/>
              <a:t>: </a:t>
            </a:r>
            <a:br>
              <a:rPr lang="en-US" sz="3200" b="1" dirty="0"/>
            </a:br>
            <a:r>
              <a:rPr lang="en-US" sz="3200" b="1" dirty="0" smtClean="0"/>
              <a:t>-- </a:t>
            </a:r>
            <a:r>
              <a:rPr lang="en-US" sz="3200" dirty="0" smtClean="0"/>
              <a:t>if </a:t>
            </a:r>
            <a:r>
              <a:rPr lang="en-US" sz="3200" dirty="0"/>
              <a:t>degree in numerator is smaller </a:t>
            </a:r>
            <a:r>
              <a:rPr lang="en-US" sz="3200" dirty="0" smtClean="0"/>
              <a:t>than degree in </a:t>
            </a:r>
            <a:r>
              <a:rPr lang="en-US" sz="3200" dirty="0" smtClean="0"/>
              <a:t>the    </a:t>
            </a:r>
            <a:br>
              <a:rPr lang="en-US" sz="3200" dirty="0" smtClean="0"/>
            </a:br>
            <a:r>
              <a:rPr lang="en-US" sz="3200" dirty="0" smtClean="0"/>
              <a:t>   denominator</a:t>
            </a:r>
            <a:r>
              <a:rPr lang="en-US" sz="3200" dirty="0" smtClean="0"/>
              <a:t>:  </a:t>
            </a:r>
            <a:r>
              <a:rPr lang="en-US" sz="3200" b="1" dirty="0" smtClean="0"/>
              <a:t>H.A is at y</a:t>
            </a:r>
            <a:r>
              <a:rPr lang="en-US" sz="3200" b="1" dirty="0" smtClean="0"/>
              <a:t>=0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in numerator is bigger than degree in </a:t>
            </a:r>
            <a:r>
              <a:rPr lang="en-US" sz="3200" dirty="0" smtClean="0"/>
              <a:t>the </a:t>
            </a:r>
            <a:r>
              <a:rPr lang="en-US" sz="3200" dirty="0" smtClean="0"/>
              <a:t>denominator: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b="1" dirty="0" smtClean="0"/>
              <a:t>no </a:t>
            </a:r>
            <a:r>
              <a:rPr lang="en-US" sz="3200" b="1" dirty="0"/>
              <a:t>horizontal </a:t>
            </a:r>
            <a:r>
              <a:rPr lang="en-US" sz="3200" b="1" dirty="0" smtClean="0"/>
              <a:t>asymptote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-- if </a:t>
            </a:r>
            <a:r>
              <a:rPr lang="en-US" sz="3200" dirty="0"/>
              <a:t>degree is equal then horizontal </a:t>
            </a:r>
            <a:r>
              <a:rPr lang="en-US" sz="3200" dirty="0" smtClean="0"/>
              <a:t>asymptote is at </a:t>
            </a:r>
            <a:r>
              <a:rPr lang="en-US" sz="3200" b="1" dirty="0" smtClean="0"/>
              <a:t># you get when you divide the lead coefficients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341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smtClean="0"/>
              <a:t>up question… </a:t>
            </a:r>
            <a:r>
              <a:rPr lang="en-US" dirty="0" smtClean="0"/>
              <a:t>(5 – 7 minutes)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h𝑎𝑑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−25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+5)(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520908"/>
                <a:ext cx="9601200" cy="14859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520908"/>
                <a:ext cx="960120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38466"/>
                <a:ext cx="10080885" cy="4519534"/>
              </a:xfrm>
            </p:spPr>
            <p:txBody>
              <a:bodyPr>
                <a:normAutofit/>
              </a:bodyPr>
              <a:lstStyle/>
              <a:p>
                <a:r>
                  <a:rPr lang="en-US" sz="3300" dirty="0" smtClean="0"/>
                  <a:t>Since the </a:t>
                </a:r>
                <a14:m>
                  <m:oMath xmlns:m="http://schemas.openxmlformats.org/officeDocument/2006/math"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3300" dirty="0" smtClean="0"/>
                  <a:t> will still cancel,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sz="33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3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r>
                  <a:rPr lang="en-US" sz="3300" dirty="0" smtClean="0"/>
                  <a:t> remains a hole… but that leaves </a:t>
                </a:r>
                <a14:m>
                  <m:oMath xmlns:m="http://schemas.openxmlformats.org/officeDocument/2006/math"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3300" dirty="0" smtClean="0"/>
                  <a:t> in the denominator </a:t>
                </a:r>
                <a:r>
                  <a:rPr lang="en-US" sz="3300" dirty="0" smtClean="0">
                    <a:sym typeface="Wingdings" panose="05000000000000000000" pitchFamily="2" charset="2"/>
                  </a:rPr>
                  <a:t> which means we can’t use </a:t>
                </a:r>
                <a14:m>
                  <m:oMath xmlns:m="http://schemas.openxmlformats.org/officeDocument/2006/math">
                    <m:r>
                      <a:rPr lang="en-US" sz="3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−5</m:t>
                    </m:r>
                  </m:oMath>
                </a14:m>
                <a:r>
                  <a:rPr lang="en-US" sz="3300" dirty="0" smtClean="0">
                    <a:sym typeface="Wingdings" panose="05000000000000000000" pitchFamily="2" charset="2"/>
                  </a:rPr>
                  <a:t> either…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sz="33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33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r>
                  <a:rPr lang="en-US" sz="3300" dirty="0">
                    <a:sym typeface="Wingdings" panose="05000000000000000000" pitchFamily="2" charset="2"/>
                  </a:rPr>
                  <a:t> </a:t>
                </a:r>
                <a:r>
                  <a:rPr lang="en-US" sz="3300" dirty="0" smtClean="0">
                    <a:sym typeface="Wingdings" panose="05000000000000000000" pitchFamily="2" charset="2"/>
                  </a:rPr>
                  <a:t>did not cancel out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sz="33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3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−5</m:t>
                    </m:r>
                  </m:oMath>
                </a14:m>
                <a:r>
                  <a:rPr lang="en-US" sz="3300" dirty="0">
                    <a:sym typeface="Wingdings" panose="05000000000000000000" pitchFamily="2" charset="2"/>
                  </a:rPr>
                  <a:t> </a:t>
                </a:r>
                <a:r>
                  <a:rPr lang="en-US" sz="3300" dirty="0" smtClean="0">
                    <a:sym typeface="Wingdings" panose="05000000000000000000" pitchFamily="2" charset="2"/>
                  </a:rPr>
                  <a:t>is a Vertical Asymptote</a:t>
                </a:r>
              </a:p>
              <a:p>
                <a:r>
                  <a:rPr lang="en-US" sz="3300" dirty="0" smtClean="0">
                    <a:sym typeface="Wingdings" panose="05000000000000000000" pitchFamily="2" charset="2"/>
                  </a:rPr>
                  <a:t>Graph it, and look at where </a:t>
                </a:r>
                <a14:m>
                  <m:oMath xmlns:m="http://schemas.openxmlformats.org/officeDocument/2006/math">
                    <m:r>
                      <a:rPr lang="en-US" sz="3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3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−5 </m:t>
                    </m:r>
                  </m:oMath>
                </a14:m>
                <a:r>
                  <a:rPr lang="en-US" sz="3300" dirty="0" smtClean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sz="33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  <m:r>
                      <a:rPr lang="en-US" sz="33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300" dirty="0" smtClean="0">
                    <a:sym typeface="Wingdings" panose="05000000000000000000" pitchFamily="2" charset="2"/>
                  </a:rPr>
                  <a:t>trace to the points if needed and see what happens</a:t>
                </a:r>
              </a:p>
              <a:p>
                <a:r>
                  <a:rPr lang="en-US" sz="3300" dirty="0" smtClean="0">
                    <a:sym typeface="Wingdings" panose="05000000000000000000" pitchFamily="2" charset="2"/>
                  </a:rPr>
                  <a:t>What do you notice about the Vertical Asymptote now that the degree is larger in the denominator? </a:t>
                </a:r>
              </a:p>
              <a:p>
                <a:endParaRPr lang="en-US" sz="3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38466"/>
                <a:ext cx="10080885" cy="4519534"/>
              </a:xfrm>
              <a:blipFill rotWithShape="0">
                <a:blip r:embed="rId3"/>
                <a:stretch>
                  <a:fillRect l="-1451" t="-2564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267262"/>
          </a:xfrm>
        </p:spPr>
        <p:txBody>
          <a:bodyPr/>
          <a:lstStyle/>
          <a:p>
            <a:r>
              <a:rPr lang="en-US" dirty="0" smtClean="0"/>
              <a:t>For Last Time</a:t>
            </a:r>
            <a:r>
              <a:rPr lang="en-US" dirty="0" smtClean="0"/>
              <a:t>… Work in groups and finish this up, or any other missing work</a:t>
            </a:r>
            <a:br>
              <a:rPr lang="en-US" dirty="0" smtClean="0"/>
            </a:br>
            <a:r>
              <a:rPr lang="en-US" dirty="0" smtClean="0"/>
              <a:t>(12 – 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522" y="311045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#9-15(odd), 21, 25, 27, 41, 43, 79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4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12.1 Limits an Intro to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1"/>
            <a:ext cx="9601200" cy="357316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Objective</a:t>
            </a:r>
            <a:r>
              <a:rPr lang="en-US" sz="3600" dirty="0"/>
              <a:t>: Use definition of limits to determine if limits exist and evaluate </a:t>
            </a:r>
            <a:r>
              <a:rPr lang="en-US" sz="3600" dirty="0" smtClean="0"/>
              <a:t>them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b="1" dirty="0" smtClean="0"/>
              <a:t>HLQ</a:t>
            </a:r>
            <a:r>
              <a:rPr lang="en-US" sz="3600" dirty="0" smtClean="0"/>
              <a:t>: How would a limit that approaches infinity impact a rational expression with the only variable being located in the denominator?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Limit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626" y="4549676"/>
            <a:ext cx="11482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</a:p>
          <a:p>
            <a:r>
              <a:rPr lang="en-US" sz="2400" dirty="0" smtClean="0"/>
              <a:t>I know this is a bit wordy… basically… if you can’t plug in a number (c) because it would</a:t>
            </a:r>
          </a:p>
          <a:p>
            <a:r>
              <a:rPr lang="en-US" sz="2400" dirty="0" smtClean="0"/>
              <a:t>break the equation (f(x)) (see bell work) we still want to know what the answer (L) would</a:t>
            </a:r>
            <a:br>
              <a:rPr lang="en-US" sz="2400" dirty="0" smtClean="0"/>
            </a:br>
            <a:r>
              <a:rPr lang="en-US" sz="2400" dirty="0" smtClean="0"/>
              <a:t>be if we were allowed to plug (c) into f(x)…. </a:t>
            </a:r>
          </a:p>
          <a:p>
            <a:r>
              <a:rPr lang="en-US" sz="2400" dirty="0" smtClean="0"/>
              <a:t>So we are going to test points that are really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lose to the c # and see what happens…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3596</TotalTime>
  <Words>555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Franklin Gothic Book</vt:lpstr>
      <vt:lpstr>Times New Roman</vt:lpstr>
      <vt:lpstr>Wingdings</vt:lpstr>
      <vt:lpstr>Crop</vt:lpstr>
      <vt:lpstr>Bell Work (5 – 7 minutes) – Work in Groups</vt:lpstr>
      <vt:lpstr>Answer: (5 – 7 min)</vt:lpstr>
      <vt:lpstr>Asymptote Rules (From Last Class) Get this copied into notes if you don’t have it!</vt:lpstr>
      <vt:lpstr>Follow up question… (5 – 7 minutes)</vt:lpstr>
      <vt:lpstr>y=(x-5)/(x^2-25)=(x-5)/((x+5)(x-5))</vt:lpstr>
      <vt:lpstr>For Last Time… Work in groups and finish this up, or any other missing work (12 – 15 minutes)</vt:lpstr>
      <vt:lpstr>Pre-calc trig</vt:lpstr>
      <vt:lpstr>12.1 Limits an Intro to Calculus</vt:lpstr>
      <vt:lpstr>Definition of Limit </vt:lpstr>
      <vt:lpstr>Example 1: Evaluate     (lim)┬(x→2)⁡〖 (3x-2)〗</vt:lpstr>
      <vt:lpstr>Answer: We would plug in numbers that are really close to 2 on both sides, and see what those values are equal to… </vt:lpstr>
      <vt:lpstr>Estimating a Limit Numerically  (whether f(x) at x = c exists or not)</vt:lpstr>
      <vt:lpstr>Example 1 Solution: </vt:lpstr>
      <vt:lpstr>Example 2:    lim┬(x→2)⁡〖(x-2)/(x^2-4)〗 </vt:lpstr>
      <vt:lpstr>Example 2:    lim┬(x→2)⁡〖(x-2)/(x^2-4)〗 </vt:lpstr>
      <vt:lpstr>Example 2 Solution</vt:lpstr>
      <vt:lpstr>Example 3:    lim┬(x→3)⁡〖(x+3)/(x^2-9)=(x+3)/((x+3)(x-3))〗 </vt:lpstr>
      <vt:lpstr>Example 3:    lim┬(x→3)⁡〖(x+3)/(x^2-9)=(x+3)/((x+3)(x-3))〗 </vt:lpstr>
      <vt:lpstr>But what if we approached -3 instead of 3?</vt:lpstr>
      <vt:lpstr>But what if we approached -3 instead of 3?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105</cp:revision>
  <dcterms:created xsi:type="dcterms:W3CDTF">2017-08-21T18:28:24Z</dcterms:created>
  <dcterms:modified xsi:type="dcterms:W3CDTF">2018-10-18T19:05:07Z</dcterms:modified>
</cp:coreProperties>
</file>