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36" r:id="rId2"/>
    <p:sldId id="256" r:id="rId3"/>
    <p:sldId id="343" r:id="rId4"/>
    <p:sldId id="344" r:id="rId5"/>
    <p:sldId id="345" r:id="rId6"/>
    <p:sldId id="347" r:id="rId7"/>
    <p:sldId id="348" r:id="rId8"/>
    <p:sldId id="346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1" r:id="rId21"/>
    <p:sldId id="360" r:id="rId22"/>
    <p:sldId id="341" r:id="rId2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fBhTdsTMu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0375"/>
            <a:ext cx="9601200" cy="713907"/>
          </a:xfrm>
        </p:spPr>
        <p:txBody>
          <a:bodyPr/>
          <a:lstStyle/>
          <a:p>
            <a:r>
              <a:rPr lang="en-US" dirty="0" smtClean="0"/>
              <a:t>Bell Work: Unit Circle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48554" y="2286000"/>
                <a:ext cx="2983043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8554" y="2286000"/>
                <a:ext cx="2983043" cy="35814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597" y="1094282"/>
            <a:ext cx="5884003" cy="559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Worked Out…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135°=135°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rad</m:t>
                              </m:r>
                            </m:num>
                            <m:den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180°</m:t>
                              </m:r>
                            </m:den>
                          </m:f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rad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</a:rPr>
                            <m:t>rad</m:t>
                          </m:r>
                        </m:e>
                      </m:d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180°</m:t>
                              </m:r>
                            </m:num>
                            <m:den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rad</m:t>
                              </m:r>
                            </m:den>
                          </m:f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=810°</m:t>
                      </m:r>
                    </m:oMath>
                  </m:oMathPara>
                </a14:m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7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 Length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000" dirty="0"/>
                  <a:t>For a circle of radius, r, a central angle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/>
                  <a:t> intercepts an arc of length s given by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/>
                  <a:t>  (from radian definition above) where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/>
                  <a:t> is measured in radians. Note that if r = 1, then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/>
                  <a:t>, and the radian measure of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/>
                  <a:t> equals the arc length.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 t="-2891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00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 Length: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/>
              <a:t>A circle has a radius of 5 inches.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Find </a:t>
            </a:r>
            <a:r>
              <a:rPr lang="en-US" sz="3000" dirty="0"/>
              <a:t>the length of the arc, s, intercepted by a central angle of 200 degrees.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370" y="800099"/>
            <a:ext cx="9601200" cy="1485900"/>
          </a:xfrm>
        </p:spPr>
        <p:txBody>
          <a:bodyPr/>
          <a:lstStyle/>
          <a:p>
            <a:r>
              <a:rPr lang="en-US" dirty="0"/>
              <a:t>Arc Length: </a:t>
            </a:r>
            <a:r>
              <a:rPr lang="en-US" dirty="0" smtClean="0"/>
              <a:t>Example Worked Out…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59370" y="2285999"/>
                <a:ext cx="11077732" cy="43696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Use the formula, 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/>
                  <a:t>  but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/>
                  <a:t>  is in radians so covert first. </a:t>
                </a:r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200°=200°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rad</m:t>
                              </m:r>
                            </m:num>
                            <m:den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180°</m:t>
                              </m:r>
                            </m:den>
                          </m:f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rad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=5∗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rad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rad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3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𝟒𝟓𝟐</m:t>
                      </m:r>
                      <m:r>
                        <a:rPr lang="en-US" sz="3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𝐢𝐧𝐜𝐡𝐞𝐬</m:t>
                      </m:r>
                    </m:oMath>
                  </m:oMathPara>
                </a14:m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9370" y="2285999"/>
                <a:ext cx="11077732" cy="4369633"/>
              </a:xfrm>
              <a:blipFill rotWithShape="0">
                <a:blip r:embed="rId2"/>
                <a:stretch>
                  <a:fillRect l="-1265" t="-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1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236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Linear and Angular Speed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603948"/>
                <a:ext cx="10620531" cy="497673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3900" dirty="0"/>
                  <a:t>Consider a particle moving at a constant speed along a circular arc of radius </a:t>
                </a:r>
                <a:r>
                  <a:rPr lang="en-US" sz="3900" i="1" dirty="0"/>
                  <a:t>r</a:t>
                </a:r>
                <a:r>
                  <a:rPr lang="en-US" sz="3900" dirty="0"/>
                  <a:t>. If </a:t>
                </a:r>
                <a:r>
                  <a:rPr lang="en-US" sz="3900" i="1" dirty="0"/>
                  <a:t>s</a:t>
                </a:r>
                <a:r>
                  <a:rPr lang="en-US" sz="3900" dirty="0"/>
                  <a:t> is the length of the arc traveled in time </a:t>
                </a:r>
                <a:r>
                  <a:rPr lang="en-US" sz="3900" i="1" dirty="0"/>
                  <a:t>t</a:t>
                </a:r>
                <a:r>
                  <a:rPr lang="en-US" sz="3900" dirty="0"/>
                  <a:t>, then the linear speed</a:t>
                </a:r>
                <a:r>
                  <a:rPr lang="en-US" sz="3900" i="1" dirty="0"/>
                  <a:t> v</a:t>
                </a:r>
                <a:r>
                  <a:rPr lang="en-US" sz="3900" dirty="0"/>
                  <a:t> of the particle is: </a:t>
                </a:r>
              </a:p>
              <a:p>
                <a:endParaRPr lang="en-US" sz="3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𝑳𝒊𝒏𝒆𝒂𝒓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𝑺𝒑𝒆𝒆𝒅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9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b="1" i="1">
                              <a:latin typeface="Cambria Math" panose="02040503050406030204" pitchFamily="18" charset="0"/>
                            </a:rPr>
                            <m:t>𝒂𝒓𝒄</m:t>
                          </m:r>
                          <m:r>
                            <a:rPr lang="en-US" sz="39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900" b="1" i="1">
                              <a:latin typeface="Cambria Math" panose="02040503050406030204" pitchFamily="18" charset="0"/>
                            </a:rPr>
                            <m:t>𝒍𝒆𝒏𝒈𝒕𝒉</m:t>
                          </m:r>
                        </m:num>
                        <m:den>
                          <m:r>
                            <a:rPr lang="en-US" sz="3900" b="1" i="1">
                              <a:latin typeface="Cambria Math" panose="02040503050406030204" pitchFamily="18" charset="0"/>
                            </a:rPr>
                            <m:t>𝒕𝒊𝒎𝒆</m:t>
                          </m:r>
                        </m:den>
                      </m:f>
                      <m:r>
                        <a:rPr lang="en-US" sz="39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r>
                            <a:rPr lang="en-US" sz="39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r>
                  <a:rPr lang="en-US" sz="3900" dirty="0"/>
                  <a:t> </a:t>
                </a:r>
              </a:p>
              <a:p>
                <a:pPr marL="0" indent="0">
                  <a:buNone/>
                </a:pPr>
                <a:r>
                  <a:rPr lang="en-US" sz="3900" dirty="0"/>
                  <a:t>Moreover, if </a:t>
                </a:r>
                <a14:m>
                  <m:oMath xmlns:m="http://schemas.openxmlformats.org/officeDocument/2006/math">
                    <m:r>
                      <a:rPr lang="en-US" sz="39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900" dirty="0"/>
                  <a:t> is the angle (in radians) corresponding to the arc length </a:t>
                </a:r>
                <a:r>
                  <a:rPr lang="en-US" sz="3900" dirty="0" smtClean="0"/>
                  <a:t>s, then </a:t>
                </a:r>
                <a:r>
                  <a:rPr lang="en-US" sz="3900" dirty="0"/>
                  <a:t>the angular speed </a:t>
                </a:r>
                <a14:m>
                  <m:oMath xmlns:m="http://schemas.openxmlformats.org/officeDocument/2006/math">
                    <m:r>
                      <a:rPr lang="en-US" sz="39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39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𝑙𝑜𝑤𝑒𝑟𝑐𝑎𝑠𝑒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𝑜𝑚𝑒𝑔𝑎</m:t>
                        </m:r>
                      </m:e>
                    </m:d>
                    <m:r>
                      <a:rPr lang="en-US" sz="39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900" dirty="0"/>
                  <a:t>of the particle is: </a:t>
                </a:r>
              </a:p>
              <a:p>
                <a:pPr marL="0" indent="0">
                  <a:buNone/>
                </a:pPr>
                <a:r>
                  <a:rPr lang="en-US" sz="3900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𝑨𝒏𝒈𝒖𝒍𝒂𝒓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𝑺𝒑𝒆𝒆𝒅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9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b="1" i="1">
                              <a:latin typeface="Cambria Math" panose="02040503050406030204" pitchFamily="18" charset="0"/>
                            </a:rPr>
                            <m:t>𝒄𝒆𝒏𝒕𝒓𝒂𝒍</m:t>
                          </m:r>
                          <m:r>
                            <a:rPr lang="en-US" sz="39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900" b="1" i="1">
                              <a:latin typeface="Cambria Math" panose="02040503050406030204" pitchFamily="18" charset="0"/>
                            </a:rPr>
                            <m:t>𝒂𝒏𝒈𝒍𝒆</m:t>
                          </m:r>
                        </m:num>
                        <m:den>
                          <m:r>
                            <a:rPr lang="en-US" sz="3900" b="1" i="1">
                              <a:latin typeface="Cambria Math" panose="02040503050406030204" pitchFamily="18" charset="0"/>
                            </a:rPr>
                            <m:t>𝒕𝒊𝒎𝒆</m:t>
                          </m:r>
                        </m:den>
                      </m:f>
                      <m:r>
                        <a:rPr lang="en-US" sz="39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num>
                        <m:den>
                          <m:r>
                            <a:rPr lang="en-US" sz="39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603948"/>
                <a:ext cx="10620531" cy="4976734"/>
              </a:xfrm>
              <a:blipFill rotWithShape="0">
                <a:blip r:embed="rId2"/>
                <a:stretch>
                  <a:fillRect l="-1091" t="-3305" r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83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Area of a Sector of a </a:t>
            </a:r>
            <a:r>
              <a:rPr lang="en-US" b="1" u="sng" dirty="0" smtClean="0"/>
              <a:t>Circle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000" dirty="0"/>
                  <a:t>For any circle of radius r, the area A of a sector of the circle with central angle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/>
                  <a:t> is given by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/>
                  <a:t> where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/>
                  <a:t> is measured in radians.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 t="-2891" r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94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99016"/>
            <a:ext cx="10500610" cy="5066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The second hand of a clock is 12.4 cm long. Find the linear speed of the tip of the second hand as it moves around the clock. 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Worked Out…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99016"/>
                <a:ext cx="10500610" cy="50666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The second hand of a clock is 12.4 cm long. Find the linear speed of the tip of the second hand as it moves around the clock.  </a:t>
                </a:r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r>
                  <a:rPr lang="en-US" sz="3000" dirty="0"/>
                  <a:t>Arc of one revolution =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12.4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=24.8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3000" dirty="0"/>
              </a:p>
              <a:p>
                <a:r>
                  <a:rPr lang="en-US" sz="3000" dirty="0"/>
                  <a:t>The time it takes is 60 </a:t>
                </a:r>
                <a:r>
                  <a:rPr lang="en-US" sz="3000" dirty="0" smtClean="0"/>
                  <a:t>seconds</a:t>
                </a:r>
              </a:p>
              <a:p>
                <a:endParaRPr lang="en-US" sz="3000" dirty="0"/>
              </a:p>
              <a:p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𝑙𝑖𝑛𝑒𝑎𝑟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𝑠𝑝𝑒𝑒𝑑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30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24.8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a:rPr lang="en-US" sz="3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𝟐𝟗𝟗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𝒄𝒎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𝒑𝒆𝒓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𝒔𝒆𝒄𝒐𝒏𝒅</m:t>
                    </m:r>
                  </m:oMath>
                </a14:m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99016"/>
                <a:ext cx="10500610" cy="5066676"/>
              </a:xfrm>
              <a:blipFill rotWithShape="0">
                <a:blip r:embed="rId2"/>
                <a:stretch>
                  <a:fillRect l="-1335" t="-2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96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369" y="1409075"/>
            <a:ext cx="11002781" cy="5171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The blades of a wind turbine are 250 feet long. The propeller rotates at 12 revolutions per minute.</a:t>
            </a:r>
          </a:p>
          <a:p>
            <a:pPr marL="0" indent="0">
              <a:buNone/>
            </a:pPr>
            <a:r>
              <a:rPr lang="en-US" sz="3200" dirty="0"/>
              <a:t> </a:t>
            </a:r>
          </a:p>
          <a:p>
            <a:pPr marL="0" lv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1.) Find </a:t>
            </a:r>
            <a:r>
              <a:rPr lang="en-US" sz="3200" dirty="0"/>
              <a:t>the angular speed of the propeller in radians per </a:t>
            </a:r>
            <a:r>
              <a:rPr lang="en-US" sz="3200" dirty="0" smtClean="0"/>
              <a:t>min</a:t>
            </a:r>
          </a:p>
          <a:p>
            <a:pPr marL="0" lvl="0" indent="0">
              <a:buNone/>
            </a:pPr>
            <a:r>
              <a:rPr lang="en-US" sz="3200" dirty="0" smtClean="0"/>
              <a:t> 2.) Find the linear speed of the tips of the blades.</a:t>
            </a:r>
          </a:p>
          <a:p>
            <a:pPr marL="0" indent="0">
              <a:buNone/>
            </a:pPr>
            <a:r>
              <a:rPr lang="en-US" sz="3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9386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369" y="146154"/>
            <a:ext cx="9601200" cy="843197"/>
          </a:xfrm>
        </p:spPr>
        <p:txBody>
          <a:bodyPr/>
          <a:lstStyle/>
          <a:p>
            <a:r>
              <a:rPr lang="en-US" dirty="0" smtClean="0"/>
              <a:t>Example: Worked Out…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4479" y="989351"/>
                <a:ext cx="11167671" cy="559133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The blades of a wind turbine are 250 feet long. The propeller rotates at 12 revolutions per minute.</a:t>
                </a:r>
                <a:endParaRPr lang="en-US" sz="3200" dirty="0"/>
              </a:p>
              <a:p>
                <a:pPr marL="0" lvl="0" indent="0">
                  <a:buNone/>
                </a:pPr>
                <a:r>
                  <a:rPr lang="en-US" sz="3200" dirty="0"/>
                  <a:t> </a:t>
                </a:r>
                <a:r>
                  <a:rPr lang="en-US" sz="3200" dirty="0" smtClean="0"/>
                  <a:t>1.) Find </a:t>
                </a:r>
                <a:r>
                  <a:rPr lang="en-US" sz="3200" dirty="0"/>
                  <a:t>the angular speed of the propeller in radians per </a:t>
                </a:r>
                <a:r>
                  <a:rPr lang="en-US" sz="3200" dirty="0" smtClean="0"/>
                  <a:t>min</a:t>
                </a:r>
              </a:p>
              <a:p>
                <a:pPr marL="0" lvl="0" indent="0">
                  <a:buNone/>
                </a:pPr>
                <a:r>
                  <a:rPr lang="en-US" sz="3200" dirty="0" smtClean="0"/>
                  <a:t> 2.) Find the linear speed of the tips of the blades.</a:t>
                </a:r>
                <a:br>
                  <a:rPr lang="en-US" sz="3200" dirty="0" smtClean="0"/>
                </a:b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Because each revolution generates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200" dirty="0"/>
                  <a:t> radians, it follows that the propeller turns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=24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𝑟𝑎𝑑𝑖𝑎𝑛𝑠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𝑚𝑖𝑛𝑢𝑡𝑒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 </a:t>
                </a:r>
              </a:p>
              <a:p>
                <a:pPr marL="0" indent="0">
                  <a:buNone/>
                </a:pPr>
                <a:r>
                  <a:rPr lang="en-US" sz="3200" dirty="0"/>
                  <a:t>In other words,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𝑎𝑛𝑔𝑢𝑙𝑎𝑟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𝑠𝑝𝑒𝑒𝑑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𝑟𝑎𝑑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𝑚𝑖𝑛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=24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𝑟𝑎𝑑𝑖𝑎𝑛𝑠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 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smtClean="0"/>
                  <a:t>The </a:t>
                </a:r>
                <a:r>
                  <a:rPr lang="en-US" sz="3200" dirty="0"/>
                  <a:t>linear speed is: 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𝑙𝑖𝑛𝑒𝑎𝑟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𝑠𝑝𝑒𝑒𝑑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250∗24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𝑚𝑖𝑛𝑢𝑡𝑒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6000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=18,849.556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𝑓𝑒𝑒𝑡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sz="32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4479" y="989351"/>
                <a:ext cx="11167671" cy="5591331"/>
              </a:xfrm>
              <a:blipFill rotWithShape="0">
                <a:blip r:embed="rId2"/>
                <a:stretch>
                  <a:fillRect l="-1037" t="-2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3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98820"/>
                <a:ext cx="9601200" cy="45032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000" dirty="0"/>
                  <a:t>Example: A sprinkler on a golf course sprays water a distance of 50 feet and rotates through an angle of 140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3000" dirty="0"/>
                  <a:t>. Find the area of the course watered by the sprinkler. </a:t>
                </a:r>
              </a:p>
              <a:p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98820"/>
                <a:ext cx="9601200" cy="4503295"/>
              </a:xfrm>
              <a:blipFill rotWithShape="0">
                <a:blip r:embed="rId2"/>
                <a:stretch>
                  <a:fillRect l="-1460" t="-2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69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Worked Out…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98820"/>
                <a:ext cx="10140846" cy="45032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Example: A sprinkler on a golf course sprays water a distance of 50 feet and rotates through an angle of 140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3000" dirty="0"/>
                  <a:t>. Find the area of the course watered by the sprinkler. </a:t>
                </a:r>
              </a:p>
              <a:p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>Covert 140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° </m:t>
                    </m:r>
                  </m:oMath>
                </a14:m>
                <a:r>
                  <a:rPr lang="en-US" sz="3000" dirty="0"/>
                  <a:t>to radians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50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8750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sz="30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𝟑𝟎𝟓𝟒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𝟑𝟐𝟔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𝒔𝒒𝒖𝒂𝒓𝒆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𝒇𝒆𝒆𝒕</m:t>
                    </m:r>
                  </m:oMath>
                </a14:m>
                <a:r>
                  <a:rPr lang="en-US" sz="30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98820"/>
                <a:ext cx="10140846" cy="4503295"/>
              </a:xfrm>
              <a:blipFill rotWithShape="0">
                <a:blip r:embed="rId2"/>
                <a:stretch>
                  <a:fillRect l="-1382" t="-2300" r="-2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05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15977"/>
            <a:ext cx="9601200" cy="1485900"/>
          </a:xfrm>
        </p:spPr>
        <p:txBody>
          <a:bodyPr/>
          <a:lstStyle/>
          <a:p>
            <a:r>
              <a:rPr lang="en-US" dirty="0" smtClean="0"/>
              <a:t>For Next Time: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213" y="1416570"/>
            <a:ext cx="10992787" cy="5441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Page </a:t>
            </a:r>
            <a:r>
              <a:rPr lang="en-US" sz="3600" dirty="0"/>
              <a:t>288	#17, 23-24, 27, 29, 31 </a:t>
            </a:r>
            <a:r>
              <a:rPr lang="en-US" sz="3600" dirty="0">
                <a:sym typeface="Wingdings" panose="05000000000000000000" pitchFamily="2" charset="2"/>
              </a:rPr>
              <a:t></a:t>
            </a:r>
            <a:r>
              <a:rPr lang="en-US" sz="3600" dirty="0"/>
              <a:t> Radian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dirty="0" smtClean="0"/>
              <a:t>	</a:t>
            </a:r>
            <a:r>
              <a:rPr lang="en-US" sz="3600" dirty="0"/>
              <a:t>	#41, 45-46, 49, 51, 53 </a:t>
            </a:r>
            <a:r>
              <a:rPr lang="en-US" sz="3600" dirty="0">
                <a:sym typeface="Wingdings" panose="05000000000000000000" pitchFamily="2" charset="2"/>
              </a:rPr>
              <a:t></a:t>
            </a:r>
            <a:r>
              <a:rPr lang="en-US" sz="3600" dirty="0"/>
              <a:t> Degree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	</a:t>
            </a:r>
            <a:r>
              <a:rPr lang="en-US" sz="3600" dirty="0" smtClean="0"/>
              <a:t>	#</a:t>
            </a:r>
            <a:r>
              <a:rPr lang="en-US" sz="3600" dirty="0"/>
              <a:t>57-58, 61-62, 65-66, 73-74 </a:t>
            </a:r>
            <a:r>
              <a:rPr lang="en-US" sz="3600" dirty="0">
                <a:sym typeface="Wingdings" panose="05000000000000000000" pitchFamily="2" charset="2"/>
              </a:rPr>
              <a:t></a:t>
            </a:r>
            <a:r>
              <a:rPr lang="en-US" sz="3600" dirty="0"/>
              <a:t> Convert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	</a:t>
            </a:r>
            <a:r>
              <a:rPr lang="en-US" sz="3600" dirty="0" smtClean="0"/>
              <a:t>	#</a:t>
            </a:r>
            <a:r>
              <a:rPr lang="en-US" sz="3600" dirty="0"/>
              <a:t>89-90, 93-94, 98-99, 109-110,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		 	 112</a:t>
            </a:r>
            <a:r>
              <a:rPr lang="en-US" sz="3600" dirty="0"/>
              <a:t>, 118-119 </a:t>
            </a:r>
            <a:r>
              <a:rPr lang="en-US" sz="3600" dirty="0">
                <a:sym typeface="Wingdings" panose="05000000000000000000" pitchFamily="2" charset="2"/>
              </a:rPr>
              <a:t></a:t>
            </a:r>
            <a:r>
              <a:rPr lang="en-US" sz="3600" dirty="0"/>
              <a:t>Applied</a:t>
            </a:r>
          </a:p>
          <a:p>
            <a:pPr marL="0" indent="0"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9095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4.1 Radian and Degree Measure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1443"/>
            <a:ext cx="9601200" cy="3581400"/>
          </a:xfrm>
        </p:spPr>
        <p:txBody>
          <a:bodyPr/>
          <a:lstStyle/>
          <a:p>
            <a:r>
              <a:rPr lang="en-US" sz="3400" b="1" dirty="0"/>
              <a:t>Objective: Describe angles using radian and degree measure</a:t>
            </a:r>
            <a:r>
              <a:rPr lang="en-US" sz="3400" b="1" dirty="0" smtClean="0"/>
              <a:t>.</a:t>
            </a:r>
          </a:p>
          <a:p>
            <a:endParaRPr lang="en-US" sz="3400" b="1" dirty="0"/>
          </a:p>
          <a:p>
            <a:r>
              <a:rPr lang="en-US" sz="3400" b="1" dirty="0" smtClean="0"/>
              <a:t>HLQ: How are radians and degree measures similar </a:t>
            </a:r>
            <a:r>
              <a:rPr lang="en-US" sz="3400" b="1" smtClean="0"/>
              <a:t>and different? </a:t>
            </a:r>
            <a:endParaRPr lang="en-US" sz="3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7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Vocabulary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4565"/>
            <a:ext cx="9601200" cy="5243435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Trigonometry: </a:t>
            </a:r>
            <a:r>
              <a:rPr lang="en-US" sz="3000" dirty="0" smtClean="0"/>
              <a:t>measure of triangles</a:t>
            </a:r>
          </a:p>
          <a:p>
            <a:r>
              <a:rPr lang="en-US" sz="3000" b="1" dirty="0" smtClean="0"/>
              <a:t>Initial Side</a:t>
            </a:r>
            <a:r>
              <a:rPr lang="en-US" sz="3000" dirty="0" smtClean="0"/>
              <a:t>: starting position of the ray</a:t>
            </a:r>
          </a:p>
          <a:p>
            <a:r>
              <a:rPr lang="en-US" sz="3000" b="1" dirty="0" smtClean="0"/>
              <a:t>Terminal Side</a:t>
            </a:r>
            <a:r>
              <a:rPr lang="en-US" sz="3000" dirty="0" smtClean="0"/>
              <a:t>: position after the rotation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  <a:p>
            <a:r>
              <a:rPr lang="en-US" sz="3200" b="1" dirty="0"/>
              <a:t>Positive Angles (</a:t>
            </a:r>
            <a:r>
              <a:rPr lang="en-US" sz="3200" dirty="0"/>
              <a:t>counter-clockwise</a:t>
            </a:r>
            <a:r>
              <a:rPr lang="en-US" sz="3200" b="1" dirty="0"/>
              <a:t>) and Negative Angles (</a:t>
            </a:r>
            <a:r>
              <a:rPr lang="en-US" sz="3200" dirty="0"/>
              <a:t>clockwise</a:t>
            </a:r>
            <a:r>
              <a:rPr lang="en-US" sz="3200" b="1" dirty="0"/>
              <a:t>)</a:t>
            </a:r>
            <a:endParaRPr lang="en-US" sz="3200" dirty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562975"/>
            <a:ext cx="5643797" cy="190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272" y="685800"/>
            <a:ext cx="9601200" cy="1485900"/>
          </a:xfrm>
        </p:spPr>
        <p:txBody>
          <a:bodyPr/>
          <a:lstStyle/>
          <a:p>
            <a:r>
              <a:rPr lang="en-US" dirty="0" smtClean="0"/>
              <a:t>More Vocabulary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72" y="685800"/>
            <a:ext cx="5996417" cy="56700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55272" y="1734288"/>
                <a:ext cx="4800600" cy="4955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400" b="1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Coterminal</a:t>
                </a:r>
                <a:r>
                  <a:rPr lang="en-US" sz="340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3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have the same terminal </a:t>
                </a:r>
                <a:r>
                  <a:rPr lang="en-US" sz="340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angle</a:t>
                </a:r>
              </a:p>
              <a:p>
                <a:endParaRPr lang="en-US" sz="3400" dirty="0">
                  <a:latin typeface="Times New Roman" panose="02020603050405020304" pitchFamily="18" charset="0"/>
                </a:endParaRPr>
              </a:p>
              <a:p>
                <a:r>
                  <a:rPr lang="en-US" sz="3600" b="1" dirty="0"/>
                  <a:t>Complementary: </a:t>
                </a:r>
                <a:r>
                  <a:rPr lang="en-US" sz="3600" dirty="0"/>
                  <a:t>sum to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3600" dirty="0"/>
                  <a:t>		(90 degrees)</a:t>
                </a:r>
              </a:p>
              <a:p>
                <a:r>
                  <a:rPr lang="en-US" sz="3600" b="1" dirty="0"/>
                  <a:t> </a:t>
                </a:r>
                <a:endParaRPr lang="en-US" sz="3600" dirty="0"/>
              </a:p>
              <a:p>
                <a:r>
                  <a:rPr lang="en-US" sz="3600" b="1" dirty="0"/>
                  <a:t>Supplementary: </a:t>
                </a:r>
                <a:r>
                  <a:rPr lang="en-US" sz="3600" dirty="0"/>
                  <a:t>sum to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600" dirty="0"/>
                  <a:t>			(180 degrees)</a:t>
                </a:r>
              </a:p>
              <a:p>
                <a:endParaRPr lang="en-US" sz="3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72" y="1734288"/>
                <a:ext cx="4800600" cy="4955203"/>
              </a:xfrm>
              <a:prstGeom prst="rect">
                <a:avLst/>
              </a:prstGeom>
              <a:blipFill rotWithShape="0">
                <a:blip r:embed="rId3"/>
                <a:stretch>
                  <a:fillRect l="-3939" t="-1845" r="-5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943161" y="3520815"/>
            <a:ext cx="63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-315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52352" y="5259644"/>
            <a:ext cx="63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-315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381301" y="3890147"/>
            <a:ext cx="877876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4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Coterminal</a:t>
            </a:r>
            <a:r>
              <a:rPr lang="en-US" dirty="0" smtClean="0"/>
              <a:t> Angles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000" dirty="0" smtClean="0"/>
                  <a:t>Find </a:t>
                </a:r>
                <a:r>
                  <a:rPr lang="en-US" sz="3000" dirty="0" err="1"/>
                  <a:t>coterminal</a:t>
                </a:r>
                <a:r>
                  <a:rPr lang="en-US" sz="3000" dirty="0"/>
                  <a:t> </a:t>
                </a:r>
                <a:r>
                  <a:rPr lang="en-US" sz="3000" dirty="0" smtClean="0"/>
                  <a:t>angle of 3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000" dirty="0" smtClean="0"/>
                  <a:t>/4 </a:t>
                </a: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 smtClean="0"/>
                  <a:t>	3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000" dirty="0" smtClean="0"/>
                  <a:t>/4 </a:t>
                </a:r>
                <a:r>
                  <a:rPr lang="en-US" sz="3000" dirty="0"/>
                  <a:t>– </a:t>
                </a:r>
                <a:r>
                  <a:rPr lang="en-US" sz="3000" dirty="0" smtClean="0"/>
                  <a:t>2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en-US" sz="3000" dirty="0"/>
                  <a:t>= -</a:t>
                </a:r>
                <a:r>
                  <a:rPr lang="en-US" sz="3000" b="1" dirty="0"/>
                  <a:t> </a:t>
                </a:r>
                <a:r>
                  <a:rPr lang="en-US" sz="3000" b="1" dirty="0" smtClean="0"/>
                  <a:t>5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000" b="1" dirty="0" smtClean="0"/>
                  <a:t>/4</a:t>
                </a:r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 smtClean="0"/>
                  <a:t>Find </a:t>
                </a:r>
                <a:r>
                  <a:rPr lang="en-US" sz="3000" dirty="0" err="1"/>
                  <a:t>coterminal</a:t>
                </a:r>
                <a:r>
                  <a:rPr lang="en-US" sz="3000" dirty="0"/>
                  <a:t> </a:t>
                </a:r>
                <a:r>
                  <a:rPr lang="en-US" sz="3000" dirty="0" smtClean="0"/>
                  <a:t>angle of -3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000" dirty="0" smtClean="0"/>
                  <a:t>/4 </a:t>
                </a: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 smtClean="0"/>
                  <a:t>	-3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000" dirty="0" smtClean="0"/>
                  <a:t>/4 </a:t>
                </a:r>
                <a:r>
                  <a:rPr lang="en-US" sz="3000" dirty="0"/>
                  <a:t>+ </a:t>
                </a:r>
                <a:r>
                  <a:rPr lang="en-US" sz="3000" dirty="0" smtClean="0"/>
                  <a:t>2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en-US" sz="3000" dirty="0"/>
                  <a:t>= </a:t>
                </a:r>
                <a:r>
                  <a:rPr lang="en-US" sz="3000" b="1" dirty="0" smtClean="0"/>
                  <a:t>5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000" b="1" dirty="0" smtClean="0"/>
                  <a:t>/4</a:t>
                </a:r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2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heck is a radian?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000" dirty="0"/>
                  <a:t>One radian is the measure of a central angle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/>
                  <a:t> that intercepts an arc s equal in length to the radius r of a circle. [Watch </a:t>
                </a:r>
                <a:r>
                  <a:rPr lang="en-US" sz="3000" dirty="0" err="1"/>
                  <a:t>youtube</a:t>
                </a:r>
                <a:r>
                  <a:rPr lang="en-US" sz="3000" dirty="0"/>
                  <a:t> video] Algebraically, this means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3000" dirty="0"/>
                  <a:t>   where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/>
                  <a:t> is measured in radians.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 t="-2891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371600" y="5867400"/>
            <a:ext cx="5163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https://www.youtube.com/watch?v=ifBhTdsTMuE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Degrees to Radians </a:t>
            </a:r>
            <a:br>
              <a:rPr lang="en-US" dirty="0" smtClean="0"/>
            </a:br>
            <a:r>
              <a:rPr lang="en-US" dirty="0" smtClean="0"/>
              <a:t>and vice versa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993691"/>
                <a:ext cx="10650511" cy="4721901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2800" b="1" u="sng" dirty="0"/>
                  <a:t>Degree </a:t>
                </a:r>
                <a:r>
                  <a:rPr lang="en-US" sz="2800" b="1" u="sng" dirty="0" smtClean="0"/>
                  <a:t>Measure</a:t>
                </a:r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360°=2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rad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                         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                                 180°=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rad</m:t>
                    </m:r>
                  </m:oMath>
                </a14:m>
                <a:r>
                  <a:rPr lang="en-US" sz="28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1°=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rad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                                  1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rad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180°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sz="2800" dirty="0"/>
                  <a:t>                          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Therefore: </a:t>
                </a:r>
              </a:p>
              <a:p>
                <a:pPr marL="0" indent="0">
                  <a:buNone/>
                </a:pPr>
                <a:r>
                  <a:rPr lang="en-US" sz="2800" dirty="0"/>
                  <a:t>-- To covert degrees to radians, multiply degrees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rad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180°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 </a:t>
                </a: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-- To covert radians to degrees, multiply degrees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180°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rad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993691"/>
                <a:ext cx="10650511" cy="4721901"/>
              </a:xfrm>
              <a:blipFill rotWithShape="0">
                <a:blip r:embed="rId2"/>
                <a:stretch>
                  <a:fillRect l="-859" t="-2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8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Convert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135°=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rad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78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5124</TotalTime>
  <Words>614</Words>
  <Application>Microsoft Office PowerPoint</Application>
  <PresentationFormat>Widescreen</PresentationFormat>
  <Paragraphs>115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Cambria Math</vt:lpstr>
      <vt:lpstr>Franklin Gothic Book</vt:lpstr>
      <vt:lpstr>Times New Roman</vt:lpstr>
      <vt:lpstr>Wingdings</vt:lpstr>
      <vt:lpstr>Crop</vt:lpstr>
      <vt:lpstr>Bell Work: Unit Circle Review</vt:lpstr>
      <vt:lpstr>Pre-calc trig</vt:lpstr>
      <vt:lpstr>4.1 Radian and Degree Measure </vt:lpstr>
      <vt:lpstr>Important Vocabulary </vt:lpstr>
      <vt:lpstr>More Vocabulary </vt:lpstr>
      <vt:lpstr>Example of Coterminal Angles </vt:lpstr>
      <vt:lpstr>What the heck is a radian? </vt:lpstr>
      <vt:lpstr>Converting Degrees to Radians  and vice versa </vt:lpstr>
      <vt:lpstr>Example: Convert</vt:lpstr>
      <vt:lpstr>Example: Worked Out…</vt:lpstr>
      <vt:lpstr>Arc Length</vt:lpstr>
      <vt:lpstr>Arc Length: Example</vt:lpstr>
      <vt:lpstr>Arc Length: Example Worked Out… </vt:lpstr>
      <vt:lpstr>Linear and Angular Speed </vt:lpstr>
      <vt:lpstr>Area of a Sector of a Circle</vt:lpstr>
      <vt:lpstr>Example: </vt:lpstr>
      <vt:lpstr>Example: Worked Out…  </vt:lpstr>
      <vt:lpstr>Example: </vt:lpstr>
      <vt:lpstr>Example: Worked Out… </vt:lpstr>
      <vt:lpstr>Example:</vt:lpstr>
      <vt:lpstr>Example: Worked Out… </vt:lpstr>
      <vt:lpstr>For Next Time: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142</cp:revision>
  <cp:lastPrinted>2017-10-18T18:14:06Z</cp:lastPrinted>
  <dcterms:created xsi:type="dcterms:W3CDTF">2017-08-21T18:28:24Z</dcterms:created>
  <dcterms:modified xsi:type="dcterms:W3CDTF">2018-11-26T16:31:58Z</dcterms:modified>
</cp:coreProperties>
</file>