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56" r:id="rId3"/>
    <p:sldId id="324" r:id="rId4"/>
    <p:sldId id="325" r:id="rId5"/>
    <p:sldId id="326" r:id="rId6"/>
    <p:sldId id="327" r:id="rId7"/>
    <p:sldId id="331" r:id="rId8"/>
    <p:sldId id="329" r:id="rId9"/>
    <p:sldId id="330" r:id="rId10"/>
    <p:sldId id="328" r:id="rId11"/>
    <p:sldId id="332" r:id="rId12"/>
    <p:sldId id="28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81378"/>
                <a:ext cx="9182559" cy="9669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400" i="1" dirty="0" smtClean="0"/>
                  <a:t>Find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400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81378"/>
                <a:ext cx="9182559" cy="966950"/>
              </a:xfrm>
              <a:blipFill rotWithShape="0">
                <a:blip r:embed="rId2"/>
                <a:stretch>
                  <a:fillRect l="-1859" t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61992" y="2720946"/>
                <a:ext cx="4212307" cy="536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+20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992" y="2720946"/>
                <a:ext cx="4212307" cy="5360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2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Page 868 #5, 7, 9, 11, 49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Page 878 #5, 6, 9, 10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07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Example: Find Derivative. Find the slope of the tangent at the given point. Write the equation of the line through the given point.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3178098"/>
                <a:ext cx="9601200" cy="2689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+3                         (−0.5, 1.5)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3178098"/>
                <a:ext cx="9601200" cy="268930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4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Page 878 #8, 43, </a:t>
            </a:r>
            <a:r>
              <a:rPr lang="en-US" sz="3200" b="1" dirty="0" smtClean="0"/>
              <a:t>46,  59, 62, </a:t>
            </a:r>
            <a:r>
              <a:rPr lang="en-US" sz="3200" b="1" dirty="0" smtClean="0"/>
              <a:t>71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2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12.3 The Tangent Line Problem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(From last time…)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10425659" cy="3581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b="1" u="sng" dirty="0" smtClean="0"/>
                  <a:t>Definition of Derivative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The derivative of f at x is given by</a:t>
                </a:r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sz="3600" b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600" b="1" dirty="0"/>
                  <a:t>        </a:t>
                </a:r>
                <a:r>
                  <a:rPr lang="en-US" sz="3600" dirty="0"/>
                  <a:t>provided this limit exists.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10425659" cy="3581400"/>
              </a:xfrm>
              <a:blipFill rotWithShape="0">
                <a:blip r:embed="rId2"/>
                <a:stretch>
                  <a:fillRect l="-1754" t="-3571" r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3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/>
              <a:t>Example: </a:t>
            </a:r>
            <a:r>
              <a:rPr lang="en-US" dirty="0"/>
              <a:t/>
            </a:r>
            <a:br>
              <a:rPr lang="en-US" dirty="0"/>
            </a:br>
            <a:r>
              <a:rPr lang="en-US" sz="3800" i="1" dirty="0"/>
              <a:t>Find the derivative and use it to identify the slope of the tangent through the given point. </a:t>
            </a:r>
            <a:r>
              <a:rPr lang="en-US" sz="3800" i="1" dirty="0" smtClean="0"/>
              <a:t/>
            </a:r>
            <a:br>
              <a:rPr lang="en-US" sz="3800" i="1" dirty="0" smtClean="0"/>
            </a:br>
            <a:r>
              <a:rPr lang="en-US" sz="3800" i="1" dirty="0"/>
              <a:t/>
            </a:r>
            <a:br>
              <a:rPr lang="en-US" sz="3800" i="1" dirty="0"/>
            </a:br>
            <a:r>
              <a:rPr lang="en-US" sz="3800" i="1" dirty="0" smtClean="0"/>
              <a:t>(Use the alternative way we learned today)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3147934"/>
                <a:ext cx="9601200" cy="24046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    (3, 9) </m:t>
                      </m:r>
                    </m:oMath>
                  </m:oMathPara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3147934"/>
                <a:ext cx="9601200" cy="240467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0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36491" y="0"/>
                <a:ext cx="9601200" cy="86943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sng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u="sng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u="sng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u="sng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u="sng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     (2, 0)</m:t>
                      </m:r>
                    </m:oMath>
                  </m:oMathPara>
                </a14:m>
                <a:endParaRPr lang="en-US" u="sng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36491" y="0"/>
                <a:ext cx="9601200" cy="86943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4379" y="1026827"/>
                <a:ext cx="10628027" cy="562880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9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9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sz="39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[3</m:t>
                              </m:r>
                              <m:d>
                                <m:dPr>
                                  <m:endChr m:val="]"/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sSup>
                                    <m:sSup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  <m:d>
                                    <m:d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r>
                                <a:rPr lang="en-US" sz="39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900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sz="3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39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9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sz="3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3900" dirty="0"/>
              </a:p>
              <a:p>
                <a:endParaRPr lang="en-US" sz="3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39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9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sz="3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3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−6)</m:t>
                          </m:r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3900" dirty="0"/>
              </a:p>
              <a:p>
                <a:endParaRPr lang="en-US" sz="3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39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9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sz="390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−6     =       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4379" y="1026827"/>
                <a:ext cx="10628027" cy="56288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1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i="1" dirty="0" smtClean="0"/>
              <a:t>Since the </a:t>
            </a:r>
            <a:r>
              <a:rPr lang="en-US" sz="3000" i="1" dirty="0"/>
              <a:t>derivative is </a:t>
            </a:r>
            <a:r>
              <a:rPr lang="en-US" sz="3000" i="1" dirty="0" smtClean="0"/>
              <a:t>6x-6</a:t>
            </a:r>
            <a:r>
              <a:rPr lang="en-US" sz="3000" dirty="0" smtClean="0"/>
              <a:t>… </a:t>
            </a:r>
          </a:p>
          <a:p>
            <a:pPr marL="0" indent="0">
              <a:buNone/>
            </a:pPr>
            <a:r>
              <a:rPr lang="en-US" sz="3000" i="1" dirty="0" smtClean="0"/>
              <a:t>Therefore the </a:t>
            </a:r>
            <a:r>
              <a:rPr lang="en-US" sz="3000" i="1" dirty="0"/>
              <a:t>slope of the tangent through </a:t>
            </a:r>
            <a:r>
              <a:rPr lang="en-US" sz="3000" i="1" dirty="0" smtClean="0"/>
              <a:t>(3,9) </a:t>
            </a:r>
            <a:r>
              <a:rPr lang="en-US" sz="3000" i="1" dirty="0"/>
              <a:t>is at f</a:t>
            </a:r>
            <a:r>
              <a:rPr lang="en-US" sz="3000" i="1" dirty="0" smtClean="0"/>
              <a:t>’(3)=6(3) </a:t>
            </a:r>
            <a:r>
              <a:rPr lang="en-US" sz="3000" i="1" dirty="0" smtClean="0"/>
              <a:t>– 6 …</a:t>
            </a:r>
          </a:p>
          <a:p>
            <a:pPr marL="0" indent="0">
              <a:buNone/>
            </a:pPr>
            <a:r>
              <a:rPr lang="en-US" sz="3000" i="1" dirty="0"/>
              <a:t>f</a:t>
            </a:r>
            <a:r>
              <a:rPr lang="en-US" sz="3000" i="1" dirty="0" smtClean="0"/>
              <a:t>’(3) </a:t>
            </a:r>
            <a:r>
              <a:rPr lang="en-US" sz="3000" i="1" dirty="0" smtClean="0"/>
              <a:t>= </a:t>
            </a:r>
            <a:r>
              <a:rPr lang="en-US" sz="3000" i="1" dirty="0" smtClean="0"/>
              <a:t>12</a:t>
            </a: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Graph to see.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299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10284246" cy="1969265"/>
          </a:xfrm>
        </p:spPr>
        <p:txBody>
          <a:bodyPr>
            <a:normAutofit/>
          </a:bodyPr>
          <a:lstStyle/>
          <a:p>
            <a:r>
              <a:rPr lang="en-US" dirty="0" smtClean="0"/>
              <a:t>Could we find the equation of the line (not just the slope) through the point </a:t>
            </a:r>
            <a:r>
              <a:rPr lang="en-US" dirty="0" smtClean="0"/>
              <a:t>(3,9)?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3294962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if we wanted to find the slope through the point </a:t>
            </a:r>
            <a:r>
              <a:rPr lang="en-US" dirty="0" smtClean="0"/>
              <a:t>(2,0)?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5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find the derivative…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For each term, multiply the exponent of each variable with it’s coefficient (creating a new coefficient) and subtract one from the given exponent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6727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   (2, 0) </m:t>
                      </m:r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46353"/>
                <a:ext cx="9601200" cy="51116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=(2)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400" i="1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400" b="1" i="1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3400" b="1" dirty="0" smtClean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Slope of tangent at the point… 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=6</m:t>
                    </m:r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−6 →</m:t>
                    </m:r>
                    <m:sSup>
                      <m:sSup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Do you like this process better than….</a:t>
                </a:r>
                <a:endParaRPr lang="en-US" sz="3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46353"/>
                <a:ext cx="9601200" cy="5111647"/>
              </a:xfrm>
              <a:blipFill rotWithShape="0">
                <a:blip r:embed="rId3"/>
                <a:stretch>
                  <a:fillRect l="-1778" b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9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3599</TotalTime>
  <Words>213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Cambria Math</vt:lpstr>
      <vt:lpstr>Franklin Gothic Book</vt:lpstr>
      <vt:lpstr>Crop</vt:lpstr>
      <vt:lpstr>Bell Work</vt:lpstr>
      <vt:lpstr>Pre-calc trig</vt:lpstr>
      <vt:lpstr>12.3 The Tangent Line Problem (From last time…)</vt:lpstr>
      <vt:lpstr>Example:  Find the derivative and use it to identify the slope of the tangent through the given point.   (Use the alternative way we learned today)   </vt:lpstr>
      <vt:lpstr>f(x)=〖3x〗^2-6x      (2, 0)</vt:lpstr>
      <vt:lpstr>Solution</vt:lpstr>
      <vt:lpstr>Could we find the equation of the line (not just the slope) through the point (3,9)?</vt:lpstr>
      <vt:lpstr>Another way to find the derivative… </vt:lpstr>
      <vt:lpstr>f(x)=〖3x〗^2-6x      (2, 0) </vt:lpstr>
      <vt:lpstr>From last time…</vt:lpstr>
      <vt:lpstr>Another Example: Find Derivative. Find the slope of the tangent at the given point. Write the equation of the line through the given point. </vt:lpstr>
      <vt:lpstr>For next time…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108</cp:revision>
  <dcterms:created xsi:type="dcterms:W3CDTF">2017-08-21T18:28:24Z</dcterms:created>
  <dcterms:modified xsi:type="dcterms:W3CDTF">2018-04-24T14:51:09Z</dcterms:modified>
</cp:coreProperties>
</file>