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06" r:id="rId2"/>
    <p:sldId id="256" r:id="rId3"/>
    <p:sldId id="305" r:id="rId4"/>
    <p:sldId id="287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>
      <p:cViewPr varScale="1">
        <p:scale>
          <a:sx n="57" d="100"/>
          <a:sy n="57" d="100"/>
        </p:scale>
        <p:origin x="52" y="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 Work:</a:t>
            </a:r>
            <a:br>
              <a:rPr lang="en-US" dirty="0" smtClean="0"/>
            </a:br>
            <a:r>
              <a:rPr lang="en-US" dirty="0" smtClean="0"/>
              <a:t>What do we need to talk about?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Quiz Today: </a:t>
            </a:r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>Evaluate Limit</a:t>
            </a:r>
          </a:p>
          <a:p>
            <a:pPr marL="0" indent="0">
              <a:buNone/>
            </a:pPr>
            <a:r>
              <a:rPr lang="en-US" sz="3000" dirty="0" smtClean="0"/>
              <a:t>Find Derivative (both ways)</a:t>
            </a:r>
          </a:p>
          <a:p>
            <a:pPr marL="0" indent="0">
              <a:buNone/>
            </a:pPr>
            <a:r>
              <a:rPr lang="en-US" sz="3000" dirty="0" smtClean="0"/>
              <a:t>Write equation of a line tangent to a given point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77959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</a:t>
            </a:r>
            <a:r>
              <a:rPr lang="en-US" dirty="0"/>
              <a:t>Find the </a:t>
            </a:r>
            <a:r>
              <a:rPr lang="en-US" dirty="0" smtClean="0"/>
              <a:t>limit</a:t>
            </a:r>
            <a:br>
              <a:rPr lang="en-US" dirty="0" smtClean="0"/>
            </a:br>
            <a:r>
              <a:rPr lang="en-US" sz="3100" dirty="0" smtClean="0"/>
              <a:t>[Hint: Divide everything by the highest powered term in denominator]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69073" y="2286000"/>
                <a:ext cx="11522927" cy="35814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0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000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𝐥𝐢𝐦</m:t>
                            </m:r>
                          </m:e>
                          <m:lim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3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den>
                        </m:f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000" dirty="0"/>
                  <a:t>	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0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000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𝐥𝐢𝐦</m:t>
                            </m:r>
                          </m:e>
                          <m:lim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3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den>
                        </m:f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000" dirty="0"/>
                  <a:t>	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0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000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𝐥𝐢𝐦</m:t>
                            </m:r>
                          </m:e>
                          <m:lim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3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p>
                            </m:sSup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den>
                        </m:f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000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9073" y="2286000"/>
                <a:ext cx="11522927" cy="35814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661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69073" y="0"/>
                <a:ext cx="11522927" cy="68580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0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000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𝐥𝐢𝐦</m:t>
                            </m:r>
                          </m:e>
                          <m:lim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3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3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30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0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sz="3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sz="30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den>
                        </m:f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000" dirty="0" smtClean="0"/>
                  <a:t>	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0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000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𝐥𝐢𝐦</m:t>
                            </m:r>
                          </m:e>
                          <m:lim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3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den>
                        </m:f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000" dirty="0" smtClean="0"/>
                  <a:t>	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0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000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𝐥𝐢𝐦</m:t>
                            </m:r>
                          </m:e>
                          <m:lim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3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sz="30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p>
                            </m:sSup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den>
                        </m:f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000" dirty="0" smtClean="0"/>
              </a:p>
              <a:p>
                <a:pPr marL="0" indent="0">
                  <a:buNone/>
                </a:pPr>
                <a:r>
                  <a:rPr lang="en-US" sz="3000" dirty="0" smtClean="0"/>
                  <a:t/>
                </a:r>
                <a:br>
                  <a:rPr lang="en-US" sz="3000" dirty="0" smtClean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sz="30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000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𝐥𝐢𝐦</m:t>
                            </m:r>
                          </m:e>
                          <m:lim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3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num>
                              <m:den>
                                <m:r>
                                  <a:rPr lang="en-US" sz="3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den>
                            </m:f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0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3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0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sz="30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den>
                            </m:f>
                          </m:num>
                          <m:den>
                            <m:r>
                              <a:rPr lang="en-US" sz="30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3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3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sz="30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den>
                            </m:f>
                          </m:den>
                        </m:f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000" dirty="0"/>
                  <a:t>	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0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000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𝐥𝐢𝐦</m:t>
                            </m:r>
                          </m:e>
                          <m:lim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3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3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0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sz="30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den>
                            </m:f>
                          </m:num>
                          <m:den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3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0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sz="30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den>
                            </m:f>
                          </m:den>
                        </m:f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000" dirty="0"/>
                  <a:t>		</a:t>
                </a:r>
                <a:r>
                  <a:rPr lang="en-US" sz="3000" dirty="0" smtClean="0"/>
                  <a:t>	</a:t>
                </a:r>
                <a:r>
                  <a:rPr lang="en-US" sz="3000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0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000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𝐥𝐢𝐦</m:t>
                            </m:r>
                          </m:e>
                          <m:lim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3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3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3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0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sz="30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den>
                            </m:f>
                          </m:num>
                          <m:den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3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0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sz="30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den>
                            </m:f>
                          </m:den>
                        </m:f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000" dirty="0"/>
                  <a:t>	</a:t>
                </a:r>
                <a:endParaRPr lang="en-US" sz="3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num>
                      <m:den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den>
                    </m:f>
                  </m:oMath>
                </a14:m>
                <a:r>
                  <a:rPr lang="en-US" sz="3000" dirty="0" smtClean="0"/>
                  <a:t>	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𝟎</m:t>
                        </m:r>
                      </m:num>
                      <m:den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𝟎</m:t>
                        </m:r>
                      </m:den>
                    </m:f>
                  </m:oMath>
                </a14:m>
                <a:r>
                  <a:rPr lang="en-US" sz="3000" dirty="0" smtClean="0"/>
                  <a:t>		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num>
                      <m:den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endParaRPr lang="en-US" sz="3000" dirty="0" smtClean="0"/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 smtClean="0"/>
                  <a:t>0		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sz="3000" dirty="0" smtClean="0"/>
                  <a:t>			    Limit does not exist</a:t>
                </a:r>
              </a:p>
              <a:p>
                <a:pPr marL="0" indent="0">
                  <a:buNone/>
                </a:pPr>
                <a:r>
                  <a:rPr lang="en-US" sz="3000" dirty="0" smtClean="0"/>
                  <a:t>								</a:t>
                </a:r>
                <a:r>
                  <a:rPr lang="en-US" sz="3000" dirty="0"/>
                  <a:t> </a:t>
                </a:r>
                <a:r>
                  <a:rPr lang="en-US" sz="3000" dirty="0" smtClean="0"/>
                  <a:t>  The numerator has no 								    bound as denominator </a:t>
                </a:r>
                <a:br>
                  <a:rPr lang="en-US" sz="3000" dirty="0" smtClean="0"/>
                </a:br>
                <a:r>
                  <a:rPr lang="en-US" sz="3000" dirty="0" smtClean="0"/>
                  <a:t>	                                                                            becomes 3</a:t>
                </a:r>
                <a:endParaRPr lang="en-US" sz="3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9073" y="0"/>
                <a:ext cx="11522927" cy="6858000"/>
              </a:xfrm>
              <a:blipFill rotWithShape="0"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467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Page 887 # 9, 13, 17, 23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113038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Pre-</a:t>
            </a:r>
            <a:r>
              <a:rPr lang="en-US" dirty="0" err="1" smtClean="0"/>
              <a:t>calc</a:t>
            </a:r>
            <a:r>
              <a:rPr lang="en-US" dirty="0" smtClean="0"/>
              <a:t> trig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74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4570" y="997859"/>
                <a:ext cx="9818915" cy="203562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3000" i="1" dirty="0" smtClean="0">
                    <a:latin typeface="Cambria Math" panose="02040503050406030204" pitchFamily="18" charset="0"/>
                  </a:rPr>
                  <a:t>Evaluate the limit.</a:t>
                </a:r>
              </a:p>
              <a:p>
                <a:pPr marL="0" indent="0">
                  <a:buNone/>
                </a:pPr>
                <a:r>
                  <a:rPr lang="en-US" sz="3000" dirty="0" smtClean="0"/>
                  <a:t>1.)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𝑙𝑖𝑚</m:t>
                        </m:r>
                      </m:e>
                      <m:lim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→−2</m:t>
                        </m:r>
                      </m:lim>
                    </m:limLow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 8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+10                                2.) </m:t>
                    </m:r>
                    <m:limLow>
                      <m:limLow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𝑙𝑖𝑚</m:t>
                        </m:r>
                      </m:e>
                      <m:lim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→6</m:t>
                        </m:r>
                      </m:lim>
                    </m:limLow>
                    <m:f>
                      <m:f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+2)(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−6)</m:t>
                        </m:r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−6)</m:t>
                        </m:r>
                      </m:den>
                    </m:f>
                  </m:oMath>
                </a14:m>
                <a:endParaRPr lang="en-US" sz="3000" dirty="0" smtClean="0"/>
              </a:p>
              <a:p>
                <a:pPr marL="0" indent="0">
                  <a:buNone/>
                </a:pPr>
                <a:endParaRPr lang="en-US" sz="3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4570" y="997859"/>
                <a:ext cx="9818915" cy="2035628"/>
              </a:xfrm>
              <a:blipFill rotWithShape="0">
                <a:blip r:embed="rId2"/>
                <a:stretch>
                  <a:fillRect l="-1490" t="-5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117771" y="3280007"/>
                <a:ext cx="5138057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000" i="1" dirty="0" smtClean="0"/>
                  <a:t>5.) Write the equation of the line tangent to f(x) at (1,6).</a:t>
                </a:r>
              </a:p>
              <a:p>
                <a:r>
                  <a:rPr lang="en-US" sz="3000" i="1" dirty="0" smtClean="0"/>
                  <a:t> </a:t>
                </a:r>
                <a:endParaRPr lang="en-US" sz="30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−6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000" i="1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+8</m:t>
                      </m:r>
                    </m:oMath>
                  </m:oMathPara>
                </a14:m>
                <a:endParaRPr lang="en-US" sz="3000" i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771" y="3280007"/>
                <a:ext cx="5138057" cy="1938992"/>
              </a:xfrm>
              <a:prstGeom prst="rect">
                <a:avLst/>
              </a:prstGeom>
              <a:blipFill rotWithShape="0">
                <a:blip r:embed="rId3"/>
                <a:stretch>
                  <a:fillRect l="-2850" t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913263" y="433475"/>
            <a:ext cx="1571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Unit 11 Quiz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834570" y="3280007"/>
                <a:ext cx="5181600" cy="34666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000" dirty="0"/>
                  <a:t>Find the derivative.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−6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000" i="1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+8</m:t>
                      </m:r>
                    </m:oMath>
                  </m:oMathPara>
                </a14:m>
                <a:endParaRPr lang="en-US" sz="3000" dirty="0"/>
              </a:p>
              <a:p>
                <a:endParaRPr lang="en-US" sz="3000" dirty="0"/>
              </a:p>
              <a:p>
                <a:r>
                  <a:rPr lang="en-US" sz="3000" dirty="0" smtClean="0"/>
                  <a:t>3.)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𝑙𝑖𝑚</m:t>
                        </m:r>
                      </m:e>
                      <m:lim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r>
                      <a:rPr lang="en-US" sz="3000" i="1">
                        <a:latin typeface="Cambria Math" panose="02040503050406030204" pitchFamily="18" charset="0"/>
                      </a:rPr>
                      <m:t> __________________</m:t>
                    </m:r>
                  </m:oMath>
                </a14:m>
                <a:endParaRPr lang="en-US" sz="3000" dirty="0"/>
              </a:p>
              <a:p>
                <a:endParaRPr lang="en-US" sz="3000" dirty="0"/>
              </a:p>
              <a:p>
                <a:r>
                  <a:rPr lang="en-US" sz="3000" dirty="0" smtClean="0"/>
                  <a:t>4.)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)=__________________</m:t>
                    </m:r>
                  </m:oMath>
                </a14:m>
                <a:endParaRPr lang="en-US" sz="3000" dirty="0"/>
              </a:p>
              <a:p>
                <a:endParaRPr lang="en-US" sz="3000" dirty="0" smtClean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70" y="3280007"/>
                <a:ext cx="5181600" cy="3466655"/>
              </a:xfrm>
              <a:prstGeom prst="rect">
                <a:avLst/>
              </a:prstGeom>
              <a:blipFill rotWithShape="0">
                <a:blip r:embed="rId4"/>
                <a:stretch>
                  <a:fillRect l="-2824" t="-2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716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Page 878 #8, 43</a:t>
            </a:r>
            <a:r>
              <a:rPr lang="en-US" sz="3200" b="1" smtClean="0"/>
              <a:t>, 59, 71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727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12.4 Limits at Infinity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171700"/>
                <a:ext cx="7036420" cy="3581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 smtClean="0"/>
                  <a:t>Remember:</a:t>
                </a:r>
                <a:br>
                  <a:rPr lang="en-US" sz="3000" dirty="0" smtClean="0"/>
                </a:br>
                <a:r>
                  <a:rPr lang="en-US" sz="3000" dirty="0" smtClean="0"/>
                  <a:t>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sz="3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0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000">
                        <a:latin typeface="Cambria Math" panose="02040503050406030204" pitchFamily="18" charset="0"/>
                      </a:rPr>
                      <m:t>becomes</m:t>
                    </m:r>
                    <m:r>
                      <a:rPr lang="en-US" sz="30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000">
                        <a:latin typeface="Cambria Math" panose="02040503050406030204" pitchFamily="18" charset="0"/>
                      </a:rPr>
                      <m:t>arbitrarily</m:t>
                    </m:r>
                    <m:r>
                      <a:rPr lang="en-US" sz="3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3000" dirty="0" smtClean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000">
                          <a:latin typeface="Cambria Math" panose="02040503050406030204" pitchFamily="18" charset="0"/>
                        </a:rPr>
                        <m:t>close</m:t>
                      </m:r>
                      <m:r>
                        <a:rPr lang="en-US" sz="3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00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sz="3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00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3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000">
                          <a:latin typeface="Cambria Math" panose="02040503050406030204" pitchFamily="18" charset="0"/>
                        </a:rPr>
                        <m:t>unique</m:t>
                      </m:r>
                      <m:r>
                        <a:rPr lang="en-US" sz="3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000">
                          <a:latin typeface="Cambria Math" panose="02040503050406030204" pitchFamily="18" charset="0"/>
                        </a:rPr>
                        <m:t>number</m:t>
                      </m:r>
                      <m:r>
                        <a:rPr lang="en-US" sz="3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00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US" sz="300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000">
                          <a:latin typeface="Cambria Math" panose="02040503050406030204" pitchFamily="18" charset="0"/>
                        </a:rPr>
                        <m:t>as</m:t>
                      </m:r>
                      <m:r>
                        <a:rPr lang="en-US" sz="3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00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30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𝑎𝑝𝑝𝑟𝑜𝑎𝑐h𝑒𝑠</m:t>
                      </m:r>
                      <m:r>
                        <a:rPr lang="en-US" sz="30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0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sz="30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𝑒𝑖𝑡h𝑒𝑟</m:t>
                      </m:r>
                      <m:r>
                        <a:rPr lang="en-US" sz="30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𝑠𝑖𝑑𝑒</m:t>
                      </m:r>
                      <m:r>
                        <a:rPr lang="en-US" sz="300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3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30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𝑙𝑖𝑚𝑖𝑡</m:t>
                      </m:r>
                      <m:r>
                        <a:rPr lang="en-US" sz="30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0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000">
                          <a:latin typeface="Cambria Math" panose="02040503050406030204" pitchFamily="18" charset="0"/>
                        </a:rPr>
                        <m:t>as</m:t>
                      </m:r>
                      <m:r>
                        <a:rPr lang="en-US" sz="3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00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3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000">
                          <a:latin typeface="Cambria Math" panose="02040503050406030204" pitchFamily="18" charset="0"/>
                        </a:rPr>
                        <m:t>approaches</m:t>
                      </m:r>
                      <m:r>
                        <a:rPr lang="en-US" sz="3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00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3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00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3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00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US" sz="300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/>
                  <a:t/>
                </a:r>
                <a:br>
                  <a:rPr lang="en-US" sz="3000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e>
                            <m:lim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lim>
                          </m:limLow>
                        </m:fName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func>
                    </m:oMath>
                  </m:oMathPara>
                </a14:m>
                <a:endParaRPr lang="en-US" sz="300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171700"/>
                <a:ext cx="7036420" cy="3581400"/>
              </a:xfrm>
              <a:blipFill rotWithShape="0">
                <a:blip r:embed="rId2"/>
                <a:stretch>
                  <a:fillRect l="-1993" t="-2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891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Limits at Infinity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171700"/>
                <a:ext cx="3133493" cy="18607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→−∞</m:t>
                              </m:r>
                            </m:lim>
                          </m:limLow>
                        </m:fName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3000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3000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0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171700"/>
                <a:ext cx="3133493" cy="186076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37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 at Infinity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000" dirty="0" smtClean="0"/>
                  <a:t>If r is a positive real number, then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0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000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𝐥𝐢𝐦</m:t>
                            </m:r>
                          </m:e>
                          <m:lim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3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sz="3000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sup>
                            </m:sSup>
                          </m:den>
                        </m:f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func>
                  </m:oMath>
                </a14:m>
                <a:r>
                  <a:rPr lang="en-US" sz="3000" dirty="0" smtClean="0"/>
                  <a:t>				[limit toward the right]</a:t>
                </a:r>
                <a:endParaRPr lang="en-US" sz="3000" dirty="0"/>
              </a:p>
              <a:p>
                <a:endParaRPr lang="en-US" dirty="0" smtClean="0"/>
              </a:p>
              <a:p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 smtClean="0"/>
                  <a:t>Also,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sz="3000" dirty="0" smtClean="0"/>
                  <a:t> is defined when x &lt; 0, then  </a:t>
                </a:r>
                <a:endParaRPr lang="en-US" sz="3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0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000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𝐥𝐢𝐦</m:t>
                            </m:r>
                          </m:e>
                          <m:lim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→−∞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3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sup>
                            </m:sSup>
                          </m:den>
                        </m:f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func>
                  </m:oMath>
                </a14:m>
                <a:r>
                  <a:rPr lang="en-US" sz="3000" dirty="0"/>
                  <a:t>			[limit toward the </a:t>
                </a:r>
                <a:r>
                  <a:rPr lang="en-US" sz="3000" dirty="0" smtClean="0"/>
                  <a:t>left]</a:t>
                </a:r>
                <a:endParaRPr lang="en-US" sz="3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60" t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226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/>
              <a:t>Find the limit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0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000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𝐥𝐢𝐦</m:t>
                            </m:r>
                          </m:e>
                          <m:lim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𝟖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sz="3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459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6000"/>
                <a:ext cx="9601200" cy="4572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 smtClean="0"/>
                  <a:t>Find the limit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3000" b="0" i="1">
                                <a:latin typeface="Cambria Math" panose="02040503050406030204" pitchFamily="18" charset="0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sz="30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000" b="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(8−</m:t>
                        </m:r>
                        <m:f>
                          <m:f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3000" b="1" i="1" smtClean="0">
                        <a:latin typeface="Cambria Math" panose="02040503050406030204" pitchFamily="18" charset="0"/>
                      </a:rPr>
                      <m:t> →</m:t>
                    </m:r>
                    <m:limLow>
                      <m:limLow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sz="3000" b="0" i="1">
                            <a:latin typeface="Cambria Math" panose="02040503050406030204" pitchFamily="18" charset="0"/>
                          </a:rPr>
                          <m:t>𝑙𝑖𝑚</m:t>
                        </m:r>
                      </m:e>
                      <m:lim>
                        <m:r>
                          <a:rPr lang="en-US" sz="3000" b="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000" b="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8−</m:t>
                    </m:r>
                    <m:d>
                      <m:d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limLow>
                          <m:limLow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3000" b="0" i="1">
                                <a:latin typeface="Cambria Math" panose="02040503050406030204" pitchFamily="18" charset="0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sz="30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000" b="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  <m:f>
                          <m:f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3000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→</m:t>
                    </m:r>
                    <m:limLow>
                      <m:limLow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sz="3000" b="0" i="1">
                            <a:latin typeface="Cambria Math" panose="02040503050406030204" pitchFamily="18" charset="0"/>
                          </a:rPr>
                          <m:t>𝑙𝑖𝑚</m:t>
                        </m:r>
                      </m:e>
                      <m:lim>
                        <m:r>
                          <a:rPr lang="en-US" sz="3000" b="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000" b="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r>
                      <a:rPr lang="en-US" sz="3000" b="0" i="1">
                        <a:latin typeface="Cambria Math" panose="02040503050406030204" pitchFamily="18" charset="0"/>
                      </a:rPr>
                      <m:t>8−5(</m:t>
                    </m:r>
                    <m:limLow>
                      <m:limLow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sz="3000" b="0" i="1">
                            <a:latin typeface="Cambria Math" panose="02040503050406030204" pitchFamily="18" charset="0"/>
                          </a:rPr>
                          <m:t>𝑙𝑖𝑚</m:t>
                        </m:r>
                      </m:e>
                      <m:lim>
                        <m:r>
                          <a:rPr lang="en-US" sz="3000" b="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000" b="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0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0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dirty="0" smtClean="0"/>
                  <a:t>	 </a:t>
                </a:r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r>
                  <a:rPr lang="en-US" sz="300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3000" i="1" dirty="0" smtClean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8−5</m:t>
                      </m:r>
                      <m:d>
                        <m:d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sz="3000" dirty="0" smtClean="0"/>
              </a:p>
              <a:p>
                <a:pPr marL="0" indent="0">
                  <a:buNone/>
                </a:pPr>
                <a:endParaRPr lang="en-US" sz="3000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3000" b="0" i="1"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e>
                            <m:lim>
                              <m:r>
                                <a:rPr lang="en-US" sz="30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000" b="0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3000" b="0" i="1">
                              <a:latin typeface="Cambria Math" panose="02040503050406030204" pitchFamily="18" charset="0"/>
                            </a:rPr>
                            <m:t>(8−</m:t>
                          </m:r>
                          <m:f>
                            <m:f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0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0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3000" b="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6000"/>
                <a:ext cx="9601200" cy="4572000"/>
              </a:xfrm>
              <a:blipFill rotWithShape="0">
                <a:blip r:embed="rId2"/>
                <a:stretch>
                  <a:fillRect l="-1460" t="-2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745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3709</TotalTime>
  <Words>126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Cambria Math</vt:lpstr>
      <vt:lpstr>Franklin Gothic Book</vt:lpstr>
      <vt:lpstr>Crop</vt:lpstr>
      <vt:lpstr>Bell Work: What do we need to talk about? </vt:lpstr>
      <vt:lpstr>Pre-calc trig</vt:lpstr>
      <vt:lpstr>PowerPoint Presentation</vt:lpstr>
      <vt:lpstr>From Last Time</vt:lpstr>
      <vt:lpstr>12.4 Limits at Infinity</vt:lpstr>
      <vt:lpstr>Definition of Limits at Infinity</vt:lpstr>
      <vt:lpstr>Limits at Infinity</vt:lpstr>
      <vt:lpstr>Example: Find the limit </vt:lpstr>
      <vt:lpstr>Example</vt:lpstr>
      <vt:lpstr>Example: Find the limit [Hint: Divide everything by the highest powered term in denominator] </vt:lpstr>
      <vt:lpstr>PowerPoint Presentation</vt:lpstr>
      <vt:lpstr>For Next Time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118</cp:revision>
  <dcterms:created xsi:type="dcterms:W3CDTF">2017-08-21T18:28:24Z</dcterms:created>
  <dcterms:modified xsi:type="dcterms:W3CDTF">2018-04-30T14:09:08Z</dcterms:modified>
</cp:coreProperties>
</file>