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p:scale>
          <a:sx n="70" d="100"/>
          <a:sy n="70" d="100"/>
        </p:scale>
        <p:origin x="3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pGlZi2SwET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6555641"/>
          </a:xfrm>
          <a:prstGeom prst="rect">
            <a:avLst/>
          </a:prstGeom>
        </p:spPr>
        <p:txBody>
          <a:bodyPr wrap="square">
            <a:spAutoFit/>
          </a:bodyPr>
          <a:lstStyle/>
          <a:p>
            <a:r>
              <a:rPr lang="en-US" sz="3000" b="1" u="sng" dirty="0" smtClean="0">
                <a:latin typeface="Times New Roman" charset="0"/>
                <a:ea typeface="Times New Roman" charset="0"/>
              </a:rPr>
              <a:t>Pre-</a:t>
            </a:r>
            <a:r>
              <a:rPr lang="en-US" sz="3000" b="1" u="sng" dirty="0" err="1" smtClean="0">
                <a:latin typeface="Times New Roman" charset="0"/>
                <a:ea typeface="Times New Roman" charset="0"/>
              </a:rPr>
              <a:t>Calc</a:t>
            </a:r>
            <a:r>
              <a:rPr lang="en-US" sz="3000" b="1" u="sng" dirty="0" smtClean="0">
                <a:latin typeface="Times New Roman" charset="0"/>
                <a:ea typeface="Times New Roman" charset="0"/>
              </a:rPr>
              <a:t> Trig Standards</a:t>
            </a:r>
          </a:p>
          <a:p>
            <a:endParaRPr lang="en-US" sz="3000" dirty="0">
              <a:latin typeface="Times New Roman" charset="0"/>
              <a:ea typeface="Times New Roman" charset="0"/>
            </a:endParaRPr>
          </a:p>
          <a:p>
            <a:r>
              <a:rPr lang="en-US" sz="2400" i="1" u="sng" dirty="0"/>
              <a:t>Semester 1</a:t>
            </a:r>
            <a:r>
              <a:rPr lang="en-US" sz="2400" i="1" dirty="0"/>
              <a:t> </a:t>
            </a:r>
            <a:endParaRPr lang="en-US" sz="2400" dirty="0"/>
          </a:p>
          <a:p>
            <a:r>
              <a:rPr lang="en-US" sz="2400" dirty="0"/>
              <a:t>Functions and Graphs from a Calculus Perspective			Chapter 1	</a:t>
            </a:r>
            <a:br>
              <a:rPr lang="en-US" sz="2400" dirty="0"/>
            </a:br>
            <a:r>
              <a:rPr lang="en-US" sz="2400" dirty="0"/>
              <a:t>Power, Polynomials, &amp; Rational Functions 				</a:t>
            </a:r>
            <a:r>
              <a:rPr lang="en-US" sz="2400" dirty="0" smtClean="0"/>
              <a:t>		Chapter </a:t>
            </a:r>
            <a:r>
              <a:rPr lang="en-US" sz="2400" dirty="0"/>
              <a:t>2</a:t>
            </a:r>
            <a:br>
              <a:rPr lang="en-US" sz="2400" dirty="0"/>
            </a:br>
            <a:r>
              <a:rPr lang="en-US" sz="2400" dirty="0"/>
              <a:t>Exponential &amp; Logarithmic Functions 				</a:t>
            </a:r>
            <a:r>
              <a:rPr lang="en-US" sz="2400" dirty="0" smtClean="0"/>
              <a:t>			Chapter </a:t>
            </a:r>
            <a:r>
              <a:rPr lang="en-US" sz="2400" dirty="0"/>
              <a:t>3</a:t>
            </a:r>
            <a:br>
              <a:rPr lang="en-US" sz="2400" dirty="0"/>
            </a:br>
            <a:r>
              <a:rPr lang="en-US" sz="2400" dirty="0"/>
              <a:t>Trigonometric Functions and Identities				</a:t>
            </a:r>
            <a:r>
              <a:rPr lang="en-US" sz="2400" dirty="0" smtClean="0"/>
              <a:t>			Chapter </a:t>
            </a:r>
            <a:r>
              <a:rPr lang="en-US" sz="2400" dirty="0"/>
              <a:t>4</a:t>
            </a:r>
          </a:p>
          <a:p>
            <a:r>
              <a:rPr lang="en-US" sz="2400" dirty="0"/>
              <a:t>Analytic Trigonometry						</a:t>
            </a:r>
            <a:r>
              <a:rPr lang="en-US" sz="2400" dirty="0" smtClean="0"/>
              <a:t>						Chapter </a:t>
            </a:r>
            <a:r>
              <a:rPr lang="en-US" sz="2400" dirty="0"/>
              <a:t>5</a:t>
            </a:r>
            <a:br>
              <a:rPr lang="en-US" sz="2400" dirty="0"/>
            </a:br>
            <a:r>
              <a:rPr lang="en-US" sz="2400" dirty="0" smtClean="0"/>
              <a:t>Additional </a:t>
            </a:r>
            <a:r>
              <a:rPr lang="en-US" sz="2400" dirty="0"/>
              <a:t>Topics in Trigonometry					</a:t>
            </a:r>
            <a:r>
              <a:rPr lang="en-US" sz="2400" dirty="0" smtClean="0"/>
              <a:t>			Chapter </a:t>
            </a:r>
            <a:r>
              <a:rPr lang="en-US" sz="2400" dirty="0"/>
              <a:t>6</a:t>
            </a:r>
          </a:p>
          <a:p>
            <a:endParaRPr lang="en-US" sz="2400" u="sng" dirty="0"/>
          </a:p>
          <a:p>
            <a:r>
              <a:rPr lang="en-US" sz="2400" i="1" u="sng" dirty="0"/>
              <a:t>Semester 2  </a:t>
            </a:r>
            <a:endParaRPr lang="en-US" sz="2400" u="sng" dirty="0"/>
          </a:p>
          <a:p>
            <a:r>
              <a:rPr lang="en-US" sz="2400" dirty="0" smtClean="0"/>
              <a:t>Systems </a:t>
            </a:r>
            <a:r>
              <a:rPr lang="en-US" sz="2400" dirty="0"/>
              <a:t>of Equations &amp; Inequalities					</a:t>
            </a:r>
            <a:r>
              <a:rPr lang="en-US" sz="2400" dirty="0" smtClean="0"/>
              <a:t>		Chapter </a:t>
            </a:r>
            <a:r>
              <a:rPr lang="en-US" sz="2400" dirty="0"/>
              <a:t>7</a:t>
            </a:r>
          </a:p>
          <a:p>
            <a:r>
              <a:rPr lang="en-US" sz="2400" dirty="0"/>
              <a:t>Matrices and Determinants						</a:t>
            </a:r>
            <a:r>
              <a:rPr lang="en-US" sz="2400" dirty="0" smtClean="0"/>
              <a:t>				Chapter </a:t>
            </a:r>
            <a:r>
              <a:rPr lang="en-US" sz="2400" dirty="0"/>
              <a:t>8</a:t>
            </a:r>
          </a:p>
          <a:p>
            <a:r>
              <a:rPr lang="en-US" sz="2400" dirty="0"/>
              <a:t>Sequence, Series, and Probability					</a:t>
            </a:r>
            <a:r>
              <a:rPr lang="en-US" sz="2400" dirty="0" smtClean="0"/>
              <a:t>			Chapter </a:t>
            </a:r>
            <a:r>
              <a:rPr lang="en-US" sz="2400" dirty="0"/>
              <a:t>9</a:t>
            </a:r>
          </a:p>
          <a:p>
            <a:r>
              <a:rPr lang="en-US" sz="2400" dirty="0"/>
              <a:t>Topics in Analytic Geometry						</a:t>
            </a:r>
            <a:r>
              <a:rPr lang="en-US" sz="2400" dirty="0" smtClean="0"/>
              <a:t>				Chapter </a:t>
            </a:r>
            <a:r>
              <a:rPr lang="en-US" sz="2400" dirty="0"/>
              <a:t>10</a:t>
            </a:r>
          </a:p>
          <a:p>
            <a:r>
              <a:rPr lang="en-US" sz="2400" dirty="0"/>
              <a:t>Analytic Geometry in Three Dimensions				</a:t>
            </a:r>
            <a:r>
              <a:rPr lang="en-US" sz="2400" dirty="0" smtClean="0"/>
              <a:t>			Chapter </a:t>
            </a:r>
            <a:r>
              <a:rPr lang="en-US" sz="2400" dirty="0"/>
              <a:t>11</a:t>
            </a:r>
          </a:p>
          <a:p>
            <a:r>
              <a:rPr lang="en-US" sz="2400" dirty="0"/>
              <a:t>Limits &amp; Intro to Calculus						</a:t>
            </a:r>
            <a:r>
              <a:rPr lang="en-US" sz="2400" dirty="0" smtClean="0"/>
              <a:t>				Chapter </a:t>
            </a:r>
            <a:r>
              <a:rPr lang="en-US" sz="2400" dirty="0"/>
              <a:t>12</a:t>
            </a:r>
          </a:p>
        </p:txBody>
      </p:sp>
    </p:spTree>
    <p:extLst>
      <p:ext uri="{BB962C8B-B14F-4D97-AF65-F5344CB8AC3E}">
        <p14:creationId xmlns:p14="http://schemas.microsoft.com/office/powerpoint/2010/main" val="6285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1.76 (C) 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2816352" cy="1485900"/>
          </a:xfrm>
        </p:spPr>
        <p:txBody>
          <a:bodyPr/>
          <a:lstStyle/>
          <a:p>
            <a:r>
              <a:rPr lang="en-US" dirty="0" smtClean="0"/>
              <a:t>Unit Circle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904" y="0"/>
            <a:ext cx="6864096" cy="6864096"/>
          </a:xfrm>
        </p:spPr>
      </p:pic>
      <p:sp>
        <p:nvSpPr>
          <p:cNvPr id="5" name="TextBox 4"/>
          <p:cNvSpPr txBox="1"/>
          <p:nvPr/>
        </p:nvSpPr>
        <p:spPr>
          <a:xfrm flipH="1">
            <a:off x="1563624" y="2231719"/>
            <a:ext cx="2432304" cy="2400657"/>
          </a:xfrm>
          <a:prstGeom prst="rect">
            <a:avLst/>
          </a:prstGeom>
          <a:noFill/>
        </p:spPr>
        <p:txBody>
          <a:bodyPr wrap="square" rtlCol="0">
            <a:spAutoFit/>
          </a:bodyPr>
          <a:lstStyle/>
          <a:p>
            <a:r>
              <a:rPr lang="en-US" sz="3000" smtClean="0"/>
              <a:t>What are some things that you notice about this circle? </a:t>
            </a:r>
            <a:endParaRPr lang="en-US" sz="3000"/>
          </a:p>
        </p:txBody>
      </p:sp>
    </p:spTree>
    <p:extLst>
      <p:ext uri="{BB962C8B-B14F-4D97-AF65-F5344CB8AC3E}">
        <p14:creationId xmlns:p14="http://schemas.microsoft.com/office/powerpoint/2010/main" val="589403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t>
            </a:r>
            <a:r>
              <a:rPr lang="en-US" sz="3000" smtClean="0"/>
              <a:t>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Pre-</a:t>
            </a:r>
            <a:r>
              <a:rPr lang="en-US" dirty="0" err="1" smtClean="0"/>
              <a:t>Calc</a:t>
            </a:r>
            <a:r>
              <a:rPr lang="en-US" dirty="0" smtClean="0"/>
              <a:t> and Trig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600" y="1938528"/>
            <a:ext cx="9601200" cy="3581400"/>
          </a:xfrm>
        </p:spPr>
        <p:txBody>
          <a:bodyPr>
            <a:noAutofit/>
          </a:bodyPr>
          <a:lstStyle/>
          <a:p>
            <a:r>
              <a:rPr lang="en-US" sz="3000" dirty="0" smtClean="0"/>
              <a:t>Grab a calculator as you come in to the room</a:t>
            </a:r>
          </a:p>
          <a:p>
            <a:r>
              <a:rPr lang="en-US" sz="3000" dirty="0" smtClean="0"/>
              <a:t>Find your seat</a:t>
            </a:r>
          </a:p>
          <a:p>
            <a:r>
              <a:rPr lang="en-US" sz="3000" smtClean="0"/>
              <a:t>Begin to </a:t>
            </a:r>
            <a:r>
              <a:rPr lang="en-US" sz="3000" dirty="0" smtClean="0"/>
              <a:t>work on Bell Work</a:t>
            </a:r>
          </a:p>
          <a:p>
            <a:r>
              <a:rPr lang="en-US" sz="3000" dirty="0" smtClean="0"/>
              <a:t>If finished before we start going over it, get out your notebook and homework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969264" y="1593342"/>
            <a:ext cx="11222736" cy="3581400"/>
          </a:xfrm>
        </p:spPr>
        <p:txBody>
          <a:bodyPr>
            <a:noAutofit/>
          </a:bodyPr>
          <a:lstStyle/>
          <a:p>
            <a:r>
              <a:rPr lang="en-US" sz="3000" dirty="0" smtClean="0"/>
              <a:t>Bell Work (mixed review, preview, or general math concepts)</a:t>
            </a:r>
          </a:p>
          <a:p>
            <a:r>
              <a:rPr lang="en-US" sz="3000" dirty="0" smtClean="0"/>
              <a:t>Address unanswered homework questions, comments, concerns from day before</a:t>
            </a:r>
          </a:p>
          <a:p>
            <a:r>
              <a:rPr lang="en-US" sz="3000" dirty="0" smtClean="0"/>
              <a:t>Begin/finish new section with notes, discussions, projects</a:t>
            </a:r>
          </a:p>
          <a:p>
            <a:r>
              <a:rPr lang="en-US" sz="3000" dirty="0" smtClean="0"/>
              <a:t>In class problems (individual, partner, groups)</a:t>
            </a:r>
          </a:p>
          <a:p>
            <a:r>
              <a:rPr lang="en-US" sz="3000" dirty="0" smtClean="0"/>
              <a:t>Homework to be completed in class if time permits (individual, partner, groups)</a:t>
            </a:r>
          </a:p>
          <a:p>
            <a:endParaRPr lang="en-US" sz="3000" dirty="0"/>
          </a:p>
          <a:p>
            <a:r>
              <a:rPr lang="en-US" sz="3000" dirty="0" smtClean="0"/>
              <a:t>Quizzes every 3-4 class periods, and a unit test at end of each unit</a:t>
            </a:r>
            <a:endParaRPr lang="en-US" sz="3000" dirty="0"/>
          </a:p>
        </p:txBody>
      </p:sp>
    </p:spTree>
    <p:extLst>
      <p:ext uri="{BB962C8B-B14F-4D97-AF65-F5344CB8AC3E}">
        <p14:creationId xmlns:p14="http://schemas.microsoft.com/office/powerpoint/2010/main" val="18463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smtClean="0">
                          <a:solidFill>
                            <a:schemeClr val="tx1"/>
                          </a:solidFill>
                          <a:effectLst/>
                        </a:rPr>
                        <a:t>www.ops.org/high/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en-US" altLang="x-none" sz="2400" b="1" dirty="0" smtClean="0">
                <a:latin typeface="Arial" charset="0"/>
              </a:rPr>
              <a:t>Honors Pre-</a:t>
            </a:r>
            <a:r>
              <a:rPr lang="en-US" altLang="x-none" sz="2400" b="1" dirty="0" err="1" smtClean="0">
                <a:latin typeface="Arial" charset="0"/>
              </a:rPr>
              <a:t>Calc</a:t>
            </a:r>
            <a:r>
              <a:rPr lang="en-US" altLang="x-none" sz="2400" b="1" smtClean="0">
                <a:latin typeface="Arial" charset="0"/>
              </a:rPr>
              <a:t> Trig</a:t>
            </a:r>
            <a:endParaRPr lang="x-none" altLang="x-none" sz="2400" b="1" dirty="0">
              <a:latin typeface="Arial" charset="0"/>
            </a:endParaRP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477036"/>
            <a:ext cx="10460736" cy="6001643"/>
          </a:xfrm>
          <a:prstGeom prst="rect">
            <a:avLst/>
          </a:prstGeom>
        </p:spPr>
        <p:txBody>
          <a:bodyPr wrap="square">
            <a:spAutoFit/>
          </a:bodyPr>
          <a:lstStyle/>
          <a:p>
            <a:r>
              <a:rPr lang="en-US" sz="3200" b="1" u="sng" dirty="0"/>
              <a:t>Class Overview</a:t>
            </a:r>
            <a:endParaRPr lang="en-US" sz="3200" dirty="0"/>
          </a:p>
          <a:p>
            <a:r>
              <a:rPr lang="en-US" sz="3200" dirty="0" smtClean="0"/>
              <a:t>This </a:t>
            </a:r>
            <a:r>
              <a:rPr lang="en-US" sz="3200" dirty="0"/>
              <a:t>year we will cover several different areas typically covered in a Pre-Calculus and Trigonometry course. We will focus on topics such as functions and their graphs. Specifically: polynomials and rational, exponential and logarithmic functions.  We will also dive into trigonometric functions, identities and equations.  Second semester we’ll look more at systems, matrices, vectors, polar coordinates and analytical geometry. </a:t>
            </a:r>
          </a:p>
          <a:p>
            <a:r>
              <a:rPr lang="en-US" sz="3200" dirty="0"/>
              <a:t> </a:t>
            </a:r>
          </a:p>
          <a:p>
            <a:r>
              <a:rPr lang="en-US" sz="3200" b="1" u="sng" dirty="0"/>
              <a:t>Texts </a:t>
            </a:r>
            <a:endParaRPr lang="en-US" sz="3200" dirty="0"/>
          </a:p>
          <a:p>
            <a:pPr lvl="0"/>
            <a:r>
              <a:rPr lang="en-US" sz="3200" dirty="0"/>
              <a:t>Pre-</a:t>
            </a:r>
            <a:r>
              <a:rPr lang="en-US" sz="3200" dirty="0" err="1"/>
              <a:t>Calc</a:t>
            </a:r>
            <a:r>
              <a:rPr lang="en-US" sz="3200" dirty="0"/>
              <a:t>, Larson</a:t>
            </a:r>
          </a:p>
        </p:txBody>
      </p:sp>
    </p:spTree>
    <p:extLst>
      <p:ext uri="{BB962C8B-B14F-4D97-AF65-F5344CB8AC3E}">
        <p14:creationId xmlns:p14="http://schemas.microsoft.com/office/powerpoint/2010/main" val="150851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135</TotalTime>
  <Words>1448</Words>
  <Application>Microsoft Macintosh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Cambria Math</vt:lpstr>
      <vt:lpstr>Franklin Gothic Book</vt:lpstr>
      <vt:lpstr>Times New Roman</vt:lpstr>
      <vt:lpstr>Arial</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Unit Circle</vt:lpstr>
      <vt:lpstr>Bell Work Revisited</vt:lpstr>
      <vt:lpstr>Bell Work Revisited</vt:lpstr>
      <vt:lpstr>Exit Slip</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Charlie Cuddy</cp:lastModifiedBy>
  <cp:revision>15</cp:revision>
  <dcterms:created xsi:type="dcterms:W3CDTF">2017-08-20T19:00:27Z</dcterms:created>
  <dcterms:modified xsi:type="dcterms:W3CDTF">2017-08-20T21:25:05Z</dcterms:modified>
</cp:coreProperties>
</file>