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56" r:id="rId3"/>
    <p:sldId id="267" r:id="rId4"/>
    <p:sldId id="273" r:id="rId5"/>
    <p:sldId id="278" r:id="rId6"/>
    <p:sldId id="274" r:id="rId7"/>
    <p:sldId id="275" r:id="rId8"/>
    <p:sldId id="276"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68" d="100"/>
          <a:sy n="68" d="100"/>
        </p:scale>
        <p:origin x="96"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9/7/2017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9/7/2017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9/7/2017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72678"/>
            <a:ext cx="9601200" cy="1604914"/>
          </a:xfrm>
        </p:spPr>
        <p:txBody>
          <a:bodyPr>
            <a:normAutofit/>
          </a:bodyPr>
          <a:lstStyle/>
          <a:p>
            <a:r>
              <a:rPr lang="en-US" dirty="0" smtClean="0"/>
              <a:t>Bell Work: </a:t>
            </a:r>
            <a:br>
              <a:rPr lang="en-US" dirty="0" smtClean="0"/>
            </a:br>
            <a:r>
              <a:rPr lang="en-US" sz="3100" dirty="0" smtClean="0"/>
              <a:t>Take </a:t>
            </a:r>
            <a:r>
              <a:rPr lang="en-US" sz="3100" dirty="0" smtClean="0"/>
              <a:t>15ish minutes </a:t>
            </a:r>
            <a:r>
              <a:rPr lang="en-US" sz="3100" dirty="0" smtClean="0"/>
              <a:t>to finish up what you weren’t able to get to last time…. </a:t>
            </a:r>
            <a:endParaRPr lang="en-US" sz="3100" dirty="0"/>
          </a:p>
        </p:txBody>
      </p:sp>
      <p:sp>
        <p:nvSpPr>
          <p:cNvPr id="3" name="Content Placeholder 2"/>
          <p:cNvSpPr>
            <a:spLocks noGrp="1"/>
          </p:cNvSpPr>
          <p:nvPr>
            <p:ph idx="1"/>
          </p:nvPr>
        </p:nvSpPr>
        <p:spPr>
          <a:xfrm>
            <a:off x="1371600" y="2558199"/>
            <a:ext cx="9601200" cy="4048699"/>
          </a:xfrm>
        </p:spPr>
        <p:txBody>
          <a:bodyPr/>
          <a:lstStyle/>
          <a:p>
            <a:pPr marL="0" indent="0">
              <a:buNone/>
            </a:pPr>
            <a:r>
              <a:rPr lang="en-US" dirty="0" smtClean="0"/>
              <a:t>Working in groups of 1 – 3 people (everyone needs their own paper) work through the following:</a:t>
            </a:r>
          </a:p>
          <a:p>
            <a:pPr marL="0" indent="0">
              <a:buNone/>
            </a:pPr>
            <a:endParaRPr lang="en-US" dirty="0"/>
          </a:p>
          <a:p>
            <a:pPr marL="0" indent="0">
              <a:buNone/>
            </a:pPr>
            <a:r>
              <a:rPr lang="en-US" sz="2400" dirty="0" err="1" smtClean="0"/>
              <a:t>Pg</a:t>
            </a:r>
            <a:r>
              <a:rPr lang="en-US" sz="2400" dirty="0" smtClean="0"/>
              <a:t> 116 #1, 3, 5, 11 (what assumption do we need to make?), </a:t>
            </a:r>
            <a:br>
              <a:rPr lang="en-US" sz="2400" dirty="0" smtClean="0"/>
            </a:br>
            <a:r>
              <a:rPr lang="en-US" sz="2400" dirty="0" smtClean="0"/>
              <a:t>               15, 17, 43, 44, 45, 47,  </a:t>
            </a:r>
            <a:br>
              <a:rPr lang="en-US" sz="2400" dirty="0" smtClean="0"/>
            </a:br>
            <a:r>
              <a:rPr lang="en-US" sz="2400" dirty="0" smtClean="0"/>
              <a:t>               49, 53, 56, 58, 63, 71, </a:t>
            </a:r>
            <a:br>
              <a:rPr lang="en-US" sz="2400" dirty="0" smtClean="0"/>
            </a:br>
            <a:r>
              <a:rPr lang="en-US" sz="2400" dirty="0" smtClean="0"/>
              <a:t>               72, 75, 79, 81, 86, 89, </a:t>
            </a:r>
            <a:br>
              <a:rPr lang="en-US" sz="2400" dirty="0" smtClean="0"/>
            </a:br>
            <a:r>
              <a:rPr lang="en-US" sz="2400" dirty="0" smtClean="0"/>
              <a:t>               137, 162</a:t>
            </a:r>
            <a:r>
              <a:rPr lang="en-US" dirty="0" smtClean="0"/>
              <a:t>	</a:t>
            </a:r>
          </a:p>
          <a:p>
            <a:pPr marL="0" indent="0">
              <a:buNone/>
            </a:pPr>
            <a:r>
              <a:rPr lang="en-US" dirty="0" smtClean="0"/>
              <a:t/>
            </a:r>
            <a:br>
              <a:rPr lang="en-US" dirty="0" smtClean="0"/>
            </a:br>
            <a:r>
              <a:rPr lang="en-US" dirty="0" smtClean="0"/>
              <a:t>Remember, ODD, answers are in the back. </a:t>
            </a:r>
            <a:r>
              <a:rPr lang="en-US" b="1" i="1" dirty="0" smtClean="0"/>
              <a:t>Check your work!</a:t>
            </a:r>
            <a:endParaRPr lang="en-US" b="1" i="1" dirty="0"/>
          </a:p>
          <a:p>
            <a:pPr marL="0" indent="0">
              <a:buNone/>
            </a:pPr>
            <a:endParaRPr lang="en-US" dirty="0"/>
          </a:p>
        </p:txBody>
      </p:sp>
    </p:spTree>
    <p:extLst>
      <p:ext uri="{BB962C8B-B14F-4D97-AF65-F5344CB8AC3E}">
        <p14:creationId xmlns:p14="http://schemas.microsoft.com/office/powerpoint/2010/main" val="45557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7</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r>
              <a:rPr lang="en-US" sz="2400" dirty="0" smtClean="0"/>
              <a:t>Identify main concepts from the review that we want to take notes on before our first unit test</a:t>
            </a:r>
          </a:p>
          <a:p>
            <a:r>
              <a:rPr lang="en-US" sz="2400" dirty="0" smtClean="0"/>
              <a:t>Create our Review/Unit 1 Notes</a:t>
            </a:r>
          </a:p>
          <a:p>
            <a:r>
              <a:rPr lang="en-US" sz="2400" dirty="0" smtClean="0"/>
              <a:t>Take Quiz</a:t>
            </a:r>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2613581"/>
          </a:xfrm>
        </p:spPr>
        <p:txBody>
          <a:bodyPr>
            <a:normAutofit fontScale="90000"/>
          </a:bodyPr>
          <a:lstStyle/>
          <a:p>
            <a:r>
              <a:rPr lang="en-US" dirty="0" smtClean="0"/>
              <a:t>What do we need to review?</a:t>
            </a:r>
            <a:br>
              <a:rPr lang="en-US" dirty="0" smtClean="0"/>
            </a:br>
            <a:r>
              <a:rPr lang="en-US" dirty="0" smtClean="0"/>
              <a:t/>
            </a:r>
            <a:br>
              <a:rPr lang="en-US" dirty="0" smtClean="0"/>
            </a:br>
            <a:r>
              <a:rPr lang="en-US" sz="2800" dirty="0" smtClean="0"/>
              <a:t/>
            </a:r>
            <a:br>
              <a:rPr lang="en-US" sz="2800" dirty="0" smtClean="0"/>
            </a:br>
            <a:r>
              <a:rPr lang="en-US" sz="2800" dirty="0"/>
              <a:t/>
            </a:r>
            <a:br>
              <a:rPr lang="en-US" sz="2800" dirty="0"/>
            </a:br>
            <a:r>
              <a:rPr lang="en-US" sz="2800" dirty="0" smtClean="0"/>
              <a:t>Note: this will dictate how in depth we need to go with notes for our first test… as well as prepare us for our quiz</a:t>
            </a:r>
            <a:endParaRPr lang="en-US" sz="2800" dirty="0"/>
          </a:p>
        </p:txBody>
      </p:sp>
    </p:spTree>
    <p:extLst>
      <p:ext uri="{BB962C8B-B14F-4D97-AF65-F5344CB8AC3E}">
        <p14:creationId xmlns:p14="http://schemas.microsoft.com/office/powerpoint/2010/main" val="3095596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5394490"/>
          </a:xfrm>
        </p:spPr>
        <p:txBody>
          <a:bodyPr>
            <a:normAutofit/>
          </a:bodyPr>
          <a:lstStyle/>
          <a:p>
            <a:r>
              <a:rPr lang="en-US" dirty="0" smtClean="0"/>
              <a:t>What do we need to review?</a:t>
            </a:r>
            <a:br>
              <a:rPr lang="en-US" dirty="0" smtClean="0"/>
            </a:br>
            <a:r>
              <a:rPr lang="en-US" dirty="0" smtClean="0"/>
              <a:t/>
            </a:r>
            <a:br>
              <a:rPr lang="en-US" dirty="0" smtClean="0"/>
            </a:br>
            <a:r>
              <a:rPr lang="en-US" sz="2800" dirty="0" smtClean="0"/>
              <a:t/>
            </a:r>
            <a:br>
              <a:rPr lang="en-US" sz="2800" dirty="0" smtClean="0"/>
            </a:br>
            <a:r>
              <a:rPr lang="en-US" sz="2800" dirty="0"/>
              <a:t/>
            </a:r>
            <a:br>
              <a:rPr lang="en-US" sz="2800" dirty="0"/>
            </a:br>
            <a:r>
              <a:rPr lang="en-US" sz="2800" dirty="0" smtClean="0"/>
              <a:t>Note: this will dictate how in depth we need to go with notes for our first test… as well as prepare us for our quiz</a:t>
            </a:r>
            <a:br>
              <a:rPr lang="en-US" sz="2800" dirty="0" smtClean="0"/>
            </a:br>
            <a:r>
              <a:rPr lang="en-US" sz="2800" dirty="0"/>
              <a:t/>
            </a:r>
            <a:br>
              <a:rPr lang="en-US" sz="2800" dirty="0"/>
            </a:br>
            <a:r>
              <a:rPr lang="en-US" sz="2800" dirty="0" smtClean="0"/>
              <a:t/>
            </a:r>
            <a:br>
              <a:rPr lang="en-US" sz="2800" dirty="0" smtClean="0"/>
            </a:br>
            <a:r>
              <a:rPr lang="en-US" sz="2800" dirty="0" smtClean="0"/>
              <a:t>A1: Story problems, linear equations (slope intercept, </a:t>
            </a:r>
            <a:r>
              <a:rPr lang="en-US" sz="2800" smtClean="0"/>
              <a:t>point </a:t>
            </a:r>
            <a:br>
              <a:rPr lang="en-US" sz="2800" smtClean="0"/>
            </a:br>
            <a:r>
              <a:rPr lang="en-US" sz="2800" smtClean="0"/>
              <a:t>       slope</a:t>
            </a:r>
            <a:r>
              <a:rPr lang="en-US" sz="2800" dirty="0" smtClean="0"/>
              <a:t>, </a:t>
            </a:r>
            <a:r>
              <a:rPr lang="en-US" sz="2800" dirty="0" err="1" smtClean="0"/>
              <a:t>etc</a:t>
            </a:r>
            <a:r>
              <a:rPr lang="en-US" sz="2800" dirty="0" smtClean="0"/>
              <a:t>) and their graphs, functions f(x) and g(x)</a:t>
            </a:r>
            <a:br>
              <a:rPr lang="en-US" sz="2800" dirty="0" smtClean="0"/>
            </a:br>
            <a:endParaRPr lang="en-US" sz="2800" dirty="0"/>
          </a:p>
        </p:txBody>
      </p:sp>
    </p:spTree>
    <p:extLst>
      <p:ext uri="{BB962C8B-B14F-4D97-AF65-F5344CB8AC3E}">
        <p14:creationId xmlns:p14="http://schemas.microsoft.com/office/powerpoint/2010/main" val="3211003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a:t>
            </a:r>
            <a:r>
              <a:rPr lang="en-US" dirty="0" err="1"/>
              <a:t>Calc</a:t>
            </a:r>
            <a:r>
              <a:rPr lang="en-US" dirty="0"/>
              <a:t>/Trig Quiz 1	</a:t>
            </a:r>
            <a:r>
              <a:rPr lang="en-US" dirty="0" smtClean="0"/>
              <a:t/>
            </a:r>
            <a:br>
              <a:rPr lang="en-US" dirty="0" smtClean="0"/>
            </a:br>
            <a:r>
              <a:rPr lang="en-US" dirty="0" smtClean="0"/>
              <a:t>Level 2: Evaluate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9601200" cy="4572000"/>
              </a:xfrm>
            </p:spPr>
            <p:txBody>
              <a:bodyPr/>
              <a:lstStyle/>
              <a:p>
                <a:pPr marL="0" lvl="0" indent="0">
                  <a:buNone/>
                </a:pPr>
                <a14:m>
                  <m:oMath xmlns:m="http://schemas.openxmlformats.org/officeDocument/2006/math">
                    <m:r>
                      <a:rPr lang="en-US" sz="2600" b="0" i="1" smtClean="0">
                        <a:latin typeface="Cambria Math" panose="02040503050406030204" pitchFamily="18" charset="0"/>
                      </a:rPr>
                      <m:t>1.)  </m:t>
                    </m:r>
                    <m:sSup>
                      <m:sSupPr>
                        <m:ctrlPr>
                          <a:rPr lang="en-US" sz="2600" i="1">
                            <a:latin typeface="Cambria Math" panose="02040503050406030204" pitchFamily="18" charset="0"/>
                          </a:rPr>
                        </m:ctrlPr>
                      </m:sSupPr>
                      <m:e>
                        <m:r>
                          <a:rPr lang="en-US" sz="2600" i="1">
                            <a:latin typeface="Cambria Math" panose="02040503050406030204" pitchFamily="18" charset="0"/>
                          </a:rPr>
                          <m:t>  </m:t>
                        </m:r>
                        <m:r>
                          <a:rPr lang="en-US" sz="2600" b="0" i="1" smtClean="0">
                            <a:latin typeface="Cambria Math" panose="02040503050406030204" pitchFamily="18" charset="0"/>
                          </a:rPr>
                          <m:t>(−</m:t>
                        </m:r>
                        <m:r>
                          <a:rPr lang="en-US" sz="2600" i="1">
                            <a:latin typeface="Cambria Math" panose="02040503050406030204" pitchFamily="18" charset="0"/>
                          </a:rPr>
                          <m:t>2</m:t>
                        </m:r>
                        <m:r>
                          <a:rPr lang="en-US" sz="2600" b="0" i="1" smtClean="0">
                            <a:latin typeface="Cambria Math" panose="02040503050406030204" pitchFamily="18" charset="0"/>
                          </a:rPr>
                          <m:t>)</m:t>
                        </m:r>
                      </m:e>
                      <m:sup>
                        <m:r>
                          <a:rPr lang="en-US" sz="2600" b="0" i="1" smtClean="0">
                            <a:latin typeface="Cambria Math" panose="02040503050406030204" pitchFamily="18" charset="0"/>
                          </a:rPr>
                          <m:t>12</m:t>
                        </m:r>
                      </m:sup>
                    </m:sSup>
                  </m:oMath>
                </a14:m>
                <a:r>
                  <a:rPr lang="en-US" sz="2600" dirty="0"/>
                  <a:t>      </a:t>
                </a:r>
                <a:br>
                  <a:rPr lang="en-US" sz="2600" dirty="0"/>
                </a:br>
                <a:r>
                  <a:rPr lang="en-US" sz="2600" dirty="0" smtClean="0"/>
                  <a:t>   </a:t>
                </a:r>
                <a:endParaRPr lang="en-US" sz="2600" i="1" dirty="0" smtClean="0"/>
              </a:p>
              <a:p>
                <a:pPr marL="0" lvl="0" indent="0">
                  <a:buNone/>
                </a:pPr>
                <a14:m>
                  <m:oMath xmlns:m="http://schemas.openxmlformats.org/officeDocument/2006/math">
                    <m:r>
                      <a:rPr lang="en-US" sz="2600" i="1">
                        <a:latin typeface="Cambria Math" panose="02040503050406030204" pitchFamily="18" charset="0"/>
                      </a:rPr>
                      <m:t>2. </m:t>
                    </m:r>
                    <m:r>
                      <a:rPr lang="en-US" sz="2600" b="0" i="1" smtClean="0">
                        <a:latin typeface="Cambria Math" panose="02040503050406030204" pitchFamily="18" charset="0"/>
                      </a:rPr>
                      <m:t>)  </m:t>
                    </m:r>
                    <m:r>
                      <a:rPr lang="en-US" sz="2600" i="1">
                        <a:latin typeface="Cambria Math" panose="02040503050406030204" pitchFamily="18" charset="0"/>
                      </a:rPr>
                      <m:t>   </m:t>
                    </m:r>
                    <m:f>
                      <m:fPr>
                        <m:ctrlPr>
                          <a:rPr lang="en-US" sz="2600" i="1">
                            <a:latin typeface="Cambria Math" panose="02040503050406030204" pitchFamily="18" charset="0"/>
                          </a:rPr>
                        </m:ctrlPr>
                      </m:fPr>
                      <m:num>
                        <m:r>
                          <a:rPr lang="en-US" sz="2600" i="1">
                            <a:latin typeface="Cambria Math" panose="02040503050406030204" pitchFamily="18" charset="0"/>
                          </a:rPr>
                          <m:t>5−2∙3+</m:t>
                        </m:r>
                        <m:sSup>
                          <m:sSupPr>
                            <m:ctrlPr>
                              <a:rPr lang="en-US" sz="2600" i="1">
                                <a:latin typeface="Cambria Math" panose="02040503050406030204" pitchFamily="18" charset="0"/>
                              </a:rPr>
                            </m:ctrlPr>
                          </m:sSupPr>
                          <m:e>
                            <m:r>
                              <a:rPr lang="en-US" sz="2600" i="1">
                                <a:latin typeface="Cambria Math" panose="02040503050406030204" pitchFamily="18" charset="0"/>
                              </a:rPr>
                              <m:t>3</m:t>
                            </m:r>
                          </m:e>
                          <m:sup>
                            <m:r>
                              <a:rPr lang="en-US" sz="2600" i="1">
                                <a:latin typeface="Cambria Math" panose="02040503050406030204" pitchFamily="18" charset="0"/>
                              </a:rPr>
                              <m:t>2</m:t>
                            </m:r>
                          </m:sup>
                        </m:sSup>
                      </m:num>
                      <m:den>
                        <m:r>
                          <a:rPr lang="en-US" sz="2600" i="1">
                            <a:latin typeface="Cambria Math" panose="02040503050406030204" pitchFamily="18" charset="0"/>
                          </a:rPr>
                          <m:t>4</m:t>
                        </m:r>
                      </m:den>
                    </m:f>
                  </m:oMath>
                </a14:m>
                <a:r>
                  <a:rPr lang="en-US" sz="2600" dirty="0"/>
                  <a:t>	     </a:t>
                </a:r>
                <a:endParaRPr lang="en-US" sz="2600" i="1" dirty="0" smtClean="0"/>
              </a:p>
              <a:p>
                <a:pPr marL="0" lvl="0" indent="0">
                  <a:buNone/>
                </a:pPr>
                <a:endParaRPr lang="en-US" sz="2600" i="1" dirty="0" smtClean="0"/>
              </a:p>
              <a:p>
                <a:pPr marL="0" lvl="0" indent="0">
                  <a:buNone/>
                </a:pPr>
                <a14:m>
                  <m:oMathPara xmlns:m="http://schemas.openxmlformats.org/officeDocument/2006/math">
                    <m:oMathParaPr>
                      <m:jc m:val="left"/>
                    </m:oMathParaPr>
                    <m:oMath xmlns:m="http://schemas.openxmlformats.org/officeDocument/2006/math">
                      <m:r>
                        <a:rPr lang="en-US" sz="2600" i="1">
                          <a:latin typeface="Cambria Math" panose="02040503050406030204" pitchFamily="18" charset="0"/>
                        </a:rPr>
                        <m:t>3. </m:t>
                      </m:r>
                      <m:r>
                        <a:rPr lang="en-US" sz="2600" b="0" i="1" smtClean="0">
                          <a:latin typeface="Cambria Math" panose="02040503050406030204" pitchFamily="18" charset="0"/>
                        </a:rPr>
                        <m:t>)</m:t>
                      </m:r>
                      <m:r>
                        <a:rPr lang="en-US" sz="2600" i="1">
                          <a:latin typeface="Cambria Math" panose="02040503050406030204" pitchFamily="18" charset="0"/>
                        </a:rPr>
                        <m:t>   6</m:t>
                      </m:r>
                      <m:rad>
                        <m:radPr>
                          <m:degHide m:val="on"/>
                          <m:ctrlPr>
                            <a:rPr lang="en-US" sz="2600" i="1">
                              <a:latin typeface="Cambria Math" panose="02040503050406030204" pitchFamily="18" charset="0"/>
                            </a:rPr>
                          </m:ctrlPr>
                        </m:radPr>
                        <m:deg/>
                        <m:e>
                          <m:r>
                            <a:rPr lang="en-US" sz="2600" i="1">
                              <a:latin typeface="Cambria Math" panose="02040503050406030204" pitchFamily="18" charset="0"/>
                            </a:rPr>
                            <m:t>25</m:t>
                          </m:r>
                        </m:e>
                      </m:rad>
                      <m:r>
                        <a:rPr lang="en-US" sz="2600" i="1">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(9</m:t>
                          </m:r>
                        </m:e>
                        <m:sup>
                          <m:r>
                            <a:rPr lang="en-US" sz="2600" i="1">
                              <a:latin typeface="Cambria Math" panose="02040503050406030204" pitchFamily="18" charset="0"/>
                            </a:rPr>
                            <m:t>2</m:t>
                          </m:r>
                        </m:sup>
                      </m:sSup>
                      <m:r>
                        <a:rPr lang="en-US" sz="2600" i="1">
                          <a:latin typeface="Cambria Math" panose="02040503050406030204" pitchFamily="18" charset="0"/>
                        </a:rPr>
                        <m:t>−6)</m:t>
                      </m:r>
                    </m:oMath>
                  </m:oMathPara>
                </a14:m>
                <a:endParaRPr lang="en-US" sz="2600" dirty="0"/>
              </a:p>
              <a:p>
                <a:pPr marL="0" indent="0">
                  <a:buNone/>
                </a:pPr>
                <a:endParaRPr lang="en-US" dirty="0"/>
              </a:p>
              <a:p>
                <a:pPr marL="0" indent="0">
                  <a:buNone/>
                </a:pPr>
                <a:r>
                  <a:rPr lang="en-US" sz="2600" dirty="0" smtClean="0"/>
                  <a:t>4.)  </a:t>
                </a:r>
                <a:r>
                  <a:rPr lang="en-US" sz="2600" dirty="0"/>
                  <a:t>How can you identify the x and y intercept of any </a:t>
                </a:r>
                <a:br>
                  <a:rPr lang="en-US" sz="2600" dirty="0"/>
                </a:br>
                <a:r>
                  <a:rPr lang="en-US" sz="2600" dirty="0"/>
                  <a:t>   </a:t>
                </a:r>
                <a:r>
                  <a:rPr lang="en-US" sz="2600" dirty="0" smtClean="0"/>
                  <a:t>    equation without </a:t>
                </a:r>
                <a:r>
                  <a:rPr lang="en-US" sz="2600" dirty="0"/>
                  <a:t>using </a:t>
                </a:r>
                <a:r>
                  <a:rPr lang="en-US" sz="2600" dirty="0" smtClean="0"/>
                  <a:t>a graphing </a:t>
                </a:r>
                <a:r>
                  <a:rPr lang="en-US" sz="2600" dirty="0"/>
                  <a:t>calculator.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9601200" cy="4572000"/>
              </a:xfrm>
              <a:blipFill rotWithShape="0">
                <a:blip r:embed="rId2"/>
                <a:stretch>
                  <a:fillRect l="-1143"/>
                </a:stretch>
              </a:blipFill>
            </p:spPr>
            <p:txBody>
              <a:bodyPr/>
              <a:lstStyle/>
              <a:p>
                <a:r>
                  <a:rPr lang="en-US">
                    <a:noFill/>
                  </a:rPr>
                  <a:t> </a:t>
                </a:r>
              </a:p>
            </p:txBody>
          </p:sp>
        </mc:Fallback>
      </mc:AlternateContent>
    </p:spTree>
    <p:extLst>
      <p:ext uri="{BB962C8B-B14F-4D97-AF65-F5344CB8AC3E}">
        <p14:creationId xmlns:p14="http://schemas.microsoft.com/office/powerpoint/2010/main" val="586394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a:t>
            </a:r>
            <a:r>
              <a:rPr lang="en-US" dirty="0" err="1"/>
              <a:t>Calc</a:t>
            </a:r>
            <a:r>
              <a:rPr lang="en-US" dirty="0"/>
              <a:t>/Trig Quiz 1	</a:t>
            </a:r>
            <a:br>
              <a:rPr lang="en-US" dirty="0"/>
            </a:br>
            <a:r>
              <a:rPr lang="en-US" dirty="0"/>
              <a:t>Level </a:t>
            </a:r>
            <a:r>
              <a:rPr lang="en-US" dirty="0" smtClean="0"/>
              <a:t>3: Answer the following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600" dirty="0" smtClean="0"/>
                  <a:t>5.) </a:t>
                </a:r>
                <a:r>
                  <a:rPr lang="en-US" sz="2600" dirty="0"/>
                  <a:t>Where do the following two equations intersect and what does it </a:t>
                </a:r>
                <a:r>
                  <a:rPr lang="en-US" sz="2600" dirty="0" smtClean="0"/>
                  <a:t>that mean in regards to the given equations (in other words don’t define intersection, but describe what an intersection tells us)? </a:t>
                </a:r>
                <a:endParaRPr lang="en-US" sz="2600" dirty="0"/>
              </a:p>
              <a:p>
                <a:pPr marL="0" indent="0">
                  <a:buNone/>
                </a:pPr>
                <a:endParaRPr lang="en-US" sz="2600" i="1" dirty="0"/>
              </a:p>
              <a:p>
                <a:pPr marL="0" indent="0">
                  <a:buNone/>
                </a:pPr>
                <a:r>
                  <a:rPr lang="en-US" sz="2600" i="1" dirty="0" smtClean="0"/>
                  <a:t>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m:t>
                        </m:r>
                        <m:r>
                          <a:rPr lang="en-US" sz="2600" i="1">
                            <a:latin typeface="Cambria Math" panose="02040503050406030204" pitchFamily="18" charset="0"/>
                          </a:rPr>
                          <m:t>𝑥</m:t>
                        </m:r>
                      </m:e>
                      <m:sup>
                        <m:r>
                          <a:rPr lang="en-US" sz="2600" i="1">
                            <a:latin typeface="Cambria Math" panose="02040503050406030204" pitchFamily="18" charset="0"/>
                          </a:rPr>
                          <m:t>2</m:t>
                        </m:r>
                      </m:sup>
                    </m:sSup>
                    <m:r>
                      <a:rPr lang="en-US" sz="2600" i="1">
                        <a:latin typeface="Cambria Math" panose="02040503050406030204" pitchFamily="18" charset="0"/>
                      </a:rPr>
                      <m:t>+2</m:t>
                    </m:r>
                    <m:r>
                      <a:rPr lang="en-US" sz="2600" i="1">
                        <a:latin typeface="Cambria Math" panose="02040503050406030204" pitchFamily="18" charset="0"/>
                      </a:rPr>
                      <m:t>𝑥</m:t>
                    </m:r>
                    <m:r>
                      <a:rPr lang="en-US" sz="2600" i="1">
                        <a:latin typeface="Cambria Math" panose="02040503050406030204" pitchFamily="18" charset="0"/>
                      </a:rPr>
                      <m:t>+4      </m:t>
                    </m:r>
                    <m:r>
                      <a:rPr lang="en-US" sz="2600" b="0" i="1" smtClean="0">
                        <a:latin typeface="Cambria Math" panose="02040503050406030204" pitchFamily="18" charset="0"/>
                      </a:rPr>
                      <m:t>𝑎𝑛𝑑</m:t>
                    </m:r>
                    <m:r>
                      <a:rPr lang="en-US" sz="2600" i="1">
                        <a:latin typeface="Cambria Math" panose="02040503050406030204" pitchFamily="18" charset="0"/>
                      </a:rPr>
                      <m:t>              </m:t>
                    </m:r>
                    <m:r>
                      <a:rPr lang="en-US" sz="2600" i="1">
                        <a:latin typeface="Cambria Math" panose="02040503050406030204" pitchFamily="18" charset="0"/>
                      </a:rPr>
                      <m:t>𝑦</m:t>
                    </m:r>
                    <m:r>
                      <a:rPr lang="en-US" sz="2600" i="1">
                        <a:latin typeface="Cambria Math" panose="02040503050406030204" pitchFamily="18" charset="0"/>
                      </a:rPr>
                      <m:t>=4−</m:t>
                    </m:r>
                    <m:r>
                      <a:rPr lang="en-US" sz="2600" i="1">
                        <a:latin typeface="Cambria Math" panose="02040503050406030204" pitchFamily="18" charset="0"/>
                      </a:rPr>
                      <m:t>𝑥</m:t>
                    </m:r>
                  </m:oMath>
                </a14:m>
                <a:endParaRPr lang="en-US" sz="2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43" t="-2041" r="-1143"/>
                </a:stretch>
              </a:blipFill>
            </p:spPr>
            <p:txBody>
              <a:bodyPr/>
              <a:lstStyle/>
              <a:p>
                <a:r>
                  <a:rPr lang="en-US">
                    <a:noFill/>
                  </a:rPr>
                  <a:t> </a:t>
                </a:r>
              </a:p>
            </p:txBody>
          </p:sp>
        </mc:Fallback>
      </mc:AlternateContent>
    </p:spTree>
    <p:extLst>
      <p:ext uri="{BB962C8B-B14F-4D97-AF65-F5344CB8AC3E}">
        <p14:creationId xmlns:p14="http://schemas.microsoft.com/office/powerpoint/2010/main" val="1978553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a:t>
            </a:r>
            <a:r>
              <a:rPr lang="en-US" dirty="0" err="1"/>
              <a:t>Calc</a:t>
            </a:r>
            <a:r>
              <a:rPr lang="en-US" dirty="0"/>
              <a:t>/Trig Quiz 1	</a:t>
            </a:r>
            <a:br>
              <a:rPr lang="en-US" dirty="0"/>
            </a:br>
            <a:r>
              <a:rPr lang="en-US" dirty="0"/>
              <a:t>Level </a:t>
            </a:r>
            <a:r>
              <a:rPr lang="en-US" dirty="0" smtClean="0"/>
              <a:t>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6839146" cy="3581400"/>
              </a:xfrm>
            </p:spPr>
            <p:txBody>
              <a:bodyPr/>
              <a:lstStyle/>
              <a:p>
                <a:pPr marL="0" indent="0">
                  <a:buNone/>
                </a:pPr>
                <a:r>
                  <a:rPr lang="en-US" sz="2600" dirty="0"/>
                  <a:t>6</a:t>
                </a:r>
                <a:r>
                  <a:rPr lang="en-US" sz="2600" dirty="0" smtClean="0"/>
                  <a:t>.) </a:t>
                </a:r>
                <a:r>
                  <a:rPr lang="en-US" sz="2600" dirty="0"/>
                  <a:t>Explain to me how the unit circle creates the sine and cosine </a:t>
                </a:r>
                <a:r>
                  <a:rPr lang="en-US" sz="2600" dirty="0" smtClean="0"/>
                  <a:t>graphs. </a:t>
                </a:r>
                <a:r>
                  <a:rPr lang="en-US" sz="2600" dirty="0"/>
                  <a:t>Talk about the importance of </a:t>
                </a:r>
                <a14:m>
                  <m:oMath xmlns:m="http://schemas.openxmlformats.org/officeDocument/2006/math">
                    <m:r>
                      <a:rPr lang="en-US" sz="2600" i="1">
                        <a:latin typeface="Cambria Math" panose="02040503050406030204" pitchFamily="18" charset="0"/>
                      </a:rPr>
                      <m:t>𝜋</m:t>
                    </m:r>
                  </m:oMath>
                </a14:m>
                <a:r>
                  <a:rPr lang="en-US" sz="2600" dirty="0"/>
                  <a:t>, and the connection to the degrees of a circle. Mention the role the radius of the unit circle plays in the </a:t>
                </a:r>
                <a:r>
                  <a:rPr lang="en-US" sz="2600" dirty="0" smtClean="0"/>
                  <a:t>graph of sine and cosine </a:t>
                </a:r>
                <a:r>
                  <a:rPr lang="en-US" sz="2600" dirty="0"/>
                  <a:t>along with the (x, y) coordinates </a:t>
                </a:r>
                <a:r>
                  <a:rPr lang="en-US" sz="2600" dirty="0" smtClean="0"/>
                  <a:t>on the </a:t>
                </a:r>
                <a:r>
                  <a:rPr lang="en-US" sz="2600" dirty="0"/>
                  <a:t>exterior of the unit circle in regards to domain and range. </a:t>
                </a:r>
                <a:r>
                  <a:rPr lang="en-US" sz="2600" dirty="0" smtClean="0"/>
                  <a:t>Additional thoughts are encouraged.</a:t>
                </a:r>
                <a:endParaRPr lang="en-US" sz="26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6839146" cy="3581400"/>
              </a:xfrm>
              <a:blipFill rotWithShape="0">
                <a:blip r:embed="rId2"/>
                <a:stretch>
                  <a:fillRect l="-1604" t="-2041" r="-1872"/>
                </a:stretch>
              </a:blipFill>
            </p:spPr>
            <p:txBody>
              <a:bodyPr/>
              <a:lstStyle/>
              <a:p>
                <a:r>
                  <a:rPr lang="en-US">
                    <a:noFill/>
                  </a:rPr>
                  <a:t> </a:t>
                </a:r>
              </a:p>
            </p:txBody>
          </p:sp>
        </mc:Fallback>
      </mc:AlternateContent>
    </p:spTree>
    <p:extLst>
      <p:ext uri="{BB962C8B-B14F-4D97-AF65-F5344CB8AC3E}">
        <p14:creationId xmlns:p14="http://schemas.microsoft.com/office/powerpoint/2010/main" val="504036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Ticket</a:t>
            </a:r>
            <a:endParaRPr lang="en-US" dirty="0"/>
          </a:p>
        </p:txBody>
      </p:sp>
      <p:sp>
        <p:nvSpPr>
          <p:cNvPr id="3" name="Content Placeholder 2"/>
          <p:cNvSpPr>
            <a:spLocks noGrp="1"/>
          </p:cNvSpPr>
          <p:nvPr>
            <p:ph idx="1"/>
          </p:nvPr>
        </p:nvSpPr>
        <p:spPr/>
        <p:txBody>
          <a:bodyPr>
            <a:normAutofit/>
          </a:bodyPr>
          <a:lstStyle/>
          <a:p>
            <a:r>
              <a:rPr lang="en-US" sz="2400" dirty="0" smtClean="0"/>
              <a:t>On a scrap of paper describe how you felt you did on the quiz today, and explain what you intend to do differently in the future, or what you plan to continue to do going forward to prepare for this class. </a:t>
            </a:r>
            <a:endParaRPr lang="en-US" sz="2400" dirty="0"/>
          </a:p>
        </p:txBody>
      </p:sp>
    </p:spTree>
    <p:extLst>
      <p:ext uri="{BB962C8B-B14F-4D97-AF65-F5344CB8AC3E}">
        <p14:creationId xmlns:p14="http://schemas.microsoft.com/office/powerpoint/2010/main" val="2582321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1814</TotalTime>
  <Words>264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Cambria Math</vt:lpstr>
      <vt:lpstr>Franklin Gothic Book</vt:lpstr>
      <vt:lpstr>Crop</vt:lpstr>
      <vt:lpstr>Bell Work:  Take 15ish minutes to finish up what you weren’t able to get to last time…. </vt:lpstr>
      <vt:lpstr>Pre-calc trig</vt:lpstr>
      <vt:lpstr>Objective</vt:lpstr>
      <vt:lpstr>What do we need to review?    Note: this will dictate how in depth we need to go with notes for our first test… as well as prepare us for our quiz</vt:lpstr>
      <vt:lpstr>What do we need to review?    Note: this will dictate how in depth we need to go with notes for our first test… as well as prepare us for our quiz   A1: Story problems, linear equations (slope intercept, point         slope, etc) and their graphs, functions f(x) and g(x) </vt:lpstr>
      <vt:lpstr>Pre-Calc/Trig Quiz 1  Level 2: Evaluate</vt:lpstr>
      <vt:lpstr>Pre-Calc/Trig Quiz 1  Level 3: Answer the following</vt:lpstr>
      <vt:lpstr>Pre-Calc/Trig Quiz 1  Level 4</vt:lpstr>
      <vt:lpstr>Exit Ticket</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37</cp:revision>
  <dcterms:created xsi:type="dcterms:W3CDTF">2017-08-21T18:28:24Z</dcterms:created>
  <dcterms:modified xsi:type="dcterms:W3CDTF">2017-09-08T14:13:10Z</dcterms:modified>
</cp:coreProperties>
</file>