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56" r:id="rId3"/>
    <p:sldId id="267" r:id="rId4"/>
    <p:sldId id="273" r:id="rId5"/>
    <p:sldId id="280" r:id="rId6"/>
    <p:sldId id="278" r:id="rId7"/>
    <p:sldId id="279" r:id="rId8"/>
    <p:sldId id="274" r:id="rId9"/>
    <p:sldId id="282" r:id="rId10"/>
    <p:sldId id="281"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87" d="100"/>
          <a:sy n="87" d="100"/>
        </p:scale>
        <p:origin x="68" y="3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9/11/2017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9/11/2017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9/11/2017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72678"/>
            <a:ext cx="9601200" cy="1604914"/>
          </a:xfrm>
        </p:spPr>
        <p:txBody>
          <a:bodyPr>
            <a:normAutofit/>
          </a:bodyPr>
          <a:lstStyle/>
          <a:p>
            <a:r>
              <a:rPr lang="en-US" dirty="0" smtClean="0"/>
              <a:t>Bell Work: </a:t>
            </a:r>
            <a:br>
              <a:rPr lang="en-US" dirty="0" smtClean="0"/>
            </a:br>
            <a:endParaRPr lang="en-US" sz="3100" dirty="0"/>
          </a:p>
        </p:txBody>
      </p:sp>
      <p:sp>
        <p:nvSpPr>
          <p:cNvPr id="3" name="Content Placeholder 2"/>
          <p:cNvSpPr>
            <a:spLocks noGrp="1"/>
          </p:cNvSpPr>
          <p:nvPr>
            <p:ph idx="1"/>
          </p:nvPr>
        </p:nvSpPr>
        <p:spPr>
          <a:xfrm>
            <a:off x="1371600" y="1762813"/>
            <a:ext cx="9601200" cy="4844086"/>
          </a:xfrm>
        </p:spPr>
        <p:txBody>
          <a:bodyPr>
            <a:normAutofit/>
          </a:bodyPr>
          <a:lstStyle/>
          <a:p>
            <a:pPr marL="0" indent="0">
              <a:buNone/>
            </a:pPr>
            <a:r>
              <a:rPr lang="en-US" sz="3000" dirty="0" smtClean="0"/>
              <a:t>Given:</a:t>
            </a:r>
          </a:p>
          <a:p>
            <a:pPr marL="0" indent="0">
              <a:buNone/>
            </a:pPr>
            <a:r>
              <a:rPr lang="en-US" sz="3000" dirty="0" smtClean="0"/>
              <a:t>f(x) = 4x – 12 </a:t>
            </a:r>
          </a:p>
          <a:p>
            <a:pPr marL="0" indent="0">
              <a:buNone/>
            </a:pPr>
            <a:r>
              <a:rPr lang="en-US" sz="3000" dirty="0" smtClean="0"/>
              <a:t>g(x) = ½ x + 8</a:t>
            </a:r>
          </a:p>
          <a:p>
            <a:pPr marL="0" indent="0">
              <a:buNone/>
            </a:pPr>
            <a:endParaRPr lang="en-US" sz="3000" dirty="0" smtClean="0"/>
          </a:p>
          <a:p>
            <a:pPr marL="0" indent="0">
              <a:buNone/>
            </a:pPr>
            <a:r>
              <a:rPr lang="en-US" sz="3000" dirty="0" smtClean="0"/>
              <a:t>Simplify the following: </a:t>
            </a:r>
          </a:p>
          <a:p>
            <a:pPr marL="0" indent="0">
              <a:buNone/>
            </a:pPr>
            <a:r>
              <a:rPr lang="en-US" sz="3000" dirty="0" smtClean="0"/>
              <a:t>1.)  g(6)</a:t>
            </a:r>
          </a:p>
          <a:p>
            <a:pPr marL="0" indent="0">
              <a:buNone/>
            </a:pPr>
            <a:r>
              <a:rPr lang="en-US" sz="3000" dirty="0" smtClean="0"/>
              <a:t>2.)  g(f(x))</a:t>
            </a:r>
          </a:p>
          <a:p>
            <a:pPr marL="0" indent="0">
              <a:buNone/>
            </a:pPr>
            <a:r>
              <a:rPr lang="en-US" sz="3000" dirty="0" smtClean="0"/>
              <a:t>3.)  f(f(-2))</a:t>
            </a:r>
            <a:endParaRPr lang="en-US" sz="3000" dirty="0"/>
          </a:p>
          <a:p>
            <a:pPr marL="0" indent="0">
              <a:buNone/>
            </a:pPr>
            <a:endParaRPr lang="en-US" dirty="0"/>
          </a:p>
        </p:txBody>
      </p:sp>
    </p:spTree>
    <p:extLst>
      <p:ext uri="{BB962C8B-B14F-4D97-AF65-F5344CB8AC3E}">
        <p14:creationId xmlns:p14="http://schemas.microsoft.com/office/powerpoint/2010/main" val="45557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composite functions?</a:t>
            </a:r>
            <a:endParaRPr lang="en-US" dirty="0"/>
          </a:p>
        </p:txBody>
      </p:sp>
      <p:sp>
        <p:nvSpPr>
          <p:cNvPr id="3" name="Content Placeholder 2"/>
          <p:cNvSpPr>
            <a:spLocks noGrp="1"/>
          </p:cNvSpPr>
          <p:nvPr>
            <p:ph idx="1"/>
          </p:nvPr>
        </p:nvSpPr>
        <p:spPr>
          <a:xfrm>
            <a:off x="1371600" y="1647825"/>
            <a:ext cx="9601200" cy="4886325"/>
          </a:xfrm>
        </p:spPr>
        <p:txBody>
          <a:bodyPr/>
          <a:lstStyle/>
          <a:p>
            <a:pPr marL="0" indent="0">
              <a:buNone/>
            </a:pPr>
            <a:r>
              <a:rPr lang="en-US" sz="3000" dirty="0"/>
              <a:t>Given:</a:t>
            </a:r>
          </a:p>
          <a:p>
            <a:pPr marL="0" indent="0">
              <a:buNone/>
            </a:pPr>
            <a:r>
              <a:rPr lang="en-US" sz="3000" dirty="0"/>
              <a:t>f(x) = 4x – 12 </a:t>
            </a:r>
          </a:p>
          <a:p>
            <a:pPr marL="0" indent="0">
              <a:buNone/>
            </a:pPr>
            <a:r>
              <a:rPr lang="en-US" sz="3000" dirty="0"/>
              <a:t>g(x) = ½ x + 8</a:t>
            </a:r>
          </a:p>
          <a:p>
            <a:endParaRPr lang="en-US" sz="3000" dirty="0" smtClean="0"/>
          </a:p>
          <a:p>
            <a:pPr marL="0" indent="0">
              <a:buNone/>
            </a:pPr>
            <a:r>
              <a:rPr lang="en-US" sz="3000" dirty="0" smtClean="0"/>
              <a:t>Simplify and describe the domain and range:</a:t>
            </a:r>
          </a:p>
          <a:p>
            <a:pPr marL="0" indent="0">
              <a:buNone/>
            </a:pPr>
            <a:r>
              <a:rPr lang="en-US" sz="3000" dirty="0" smtClean="0"/>
              <a:t>1.)  g(g(x))</a:t>
            </a:r>
          </a:p>
          <a:p>
            <a:pPr marL="0" indent="0">
              <a:buNone/>
            </a:pPr>
            <a:endParaRPr lang="en-US" sz="3000" dirty="0"/>
          </a:p>
          <a:p>
            <a:pPr marL="0" indent="0">
              <a:buNone/>
            </a:pPr>
            <a:r>
              <a:rPr lang="en-US" sz="3000" dirty="0" smtClean="0"/>
              <a:t>2.) f(g(m))</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16459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Page 23 #86</a:t>
            </a:r>
          </a:p>
          <a:p>
            <a:pPr marL="0" indent="0">
              <a:buNone/>
            </a:pPr>
            <a:r>
              <a:rPr lang="en-US" sz="2400" dirty="0" smtClean="0"/>
              <a:t>Page 33 #33, 57, 65, 120</a:t>
            </a:r>
          </a:p>
          <a:p>
            <a:pPr marL="0" indent="0">
              <a:buNone/>
            </a:pPr>
            <a:r>
              <a:rPr lang="en-US" sz="2400" dirty="0" smtClean="0"/>
              <a:t>Page 49 #37, 51, 75, 79, 97</a:t>
            </a:r>
          </a:p>
          <a:p>
            <a:pPr marL="0" indent="0">
              <a:buNone/>
            </a:pPr>
            <a:r>
              <a:rPr lang="en-US" sz="2400" smtClean="0"/>
              <a:t>Page 61 #9-11</a:t>
            </a:r>
            <a:endParaRPr lang="en-US" sz="2400" dirty="0" smtClean="0"/>
          </a:p>
          <a:p>
            <a:pPr marL="0" indent="0">
              <a:buNone/>
            </a:pPr>
            <a:endParaRPr lang="en-US" sz="2400" dirty="0"/>
          </a:p>
          <a:p>
            <a:pPr marL="0" indent="0">
              <a:buNone/>
            </a:pPr>
            <a:endParaRPr lang="en-US" sz="2400" dirty="0" smtClean="0"/>
          </a:p>
        </p:txBody>
      </p:sp>
    </p:spTree>
    <p:extLst>
      <p:ext uri="{BB962C8B-B14F-4D97-AF65-F5344CB8AC3E}">
        <p14:creationId xmlns:p14="http://schemas.microsoft.com/office/powerpoint/2010/main" val="2582321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calc</a:t>
            </a:r>
            <a:r>
              <a:rPr lang="en-US" dirty="0" smtClean="0"/>
              <a:t> trig</a:t>
            </a:r>
            <a:endParaRPr lang="en-US" dirty="0"/>
          </a:p>
        </p:txBody>
      </p:sp>
      <p:sp>
        <p:nvSpPr>
          <p:cNvPr id="3" name="Subtitle 2"/>
          <p:cNvSpPr>
            <a:spLocks noGrp="1"/>
          </p:cNvSpPr>
          <p:nvPr>
            <p:ph type="subTitle" idx="1"/>
          </p:nvPr>
        </p:nvSpPr>
        <p:spPr/>
        <p:txBody>
          <a:bodyPr/>
          <a:lstStyle/>
          <a:p>
            <a:r>
              <a:rPr lang="en-US" dirty="0" smtClean="0"/>
              <a:t>Day 8</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371600" y="2286000"/>
            <a:ext cx="8312227" cy="3581400"/>
          </a:xfrm>
        </p:spPr>
        <p:txBody>
          <a:bodyPr>
            <a:normAutofit/>
          </a:bodyPr>
          <a:lstStyle/>
          <a:p>
            <a:r>
              <a:rPr lang="en-US" sz="2400" dirty="0" smtClean="0"/>
              <a:t>Get comfortable doing math within story problems</a:t>
            </a:r>
          </a:p>
          <a:p>
            <a:r>
              <a:rPr lang="en-US" sz="2400" dirty="0"/>
              <a:t>Continue to work with linear </a:t>
            </a:r>
            <a:r>
              <a:rPr lang="en-US" sz="2400" dirty="0" smtClean="0"/>
              <a:t>functions and their formulas</a:t>
            </a:r>
          </a:p>
          <a:p>
            <a:r>
              <a:rPr lang="en-US" sz="2400" dirty="0" smtClean="0"/>
              <a:t>Manipulate functions and discuss their domain and range</a:t>
            </a:r>
          </a:p>
          <a:p>
            <a:pPr marL="0" indent="0">
              <a:buNone/>
            </a:pPr>
            <a:endParaRPr lang="en-US" sz="2400" i="1" dirty="0" smtClean="0"/>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093509" y="685799"/>
                <a:ext cx="10765411" cy="5922391"/>
              </a:xfrm>
            </p:spPr>
            <p:txBody>
              <a:bodyPr>
                <a:normAutofit/>
              </a:bodyPr>
              <a:lstStyle/>
              <a:p>
                <a:r>
                  <a:rPr lang="en-US" dirty="0" smtClean="0"/>
                  <a:t>What are we able to explain/understand/do </a:t>
                </a:r>
                <a:br>
                  <a:rPr lang="en-US" dirty="0" smtClean="0"/>
                </a:br>
                <a:r>
                  <a:rPr lang="en-US" dirty="0" smtClean="0"/>
                  <a:t>with this information?</a:t>
                </a:r>
                <a:br>
                  <a:rPr lang="en-US" dirty="0" smtClean="0"/>
                </a:br>
                <a:r>
                  <a:rPr lang="en-US" dirty="0"/>
                  <a:t/>
                </a:r>
                <a:br>
                  <a:rPr lang="en-US" dirty="0"/>
                </a:br>
                <a:r>
                  <a:rPr lang="en-US" sz="2800" dirty="0" smtClean="0"/>
                  <a:t/>
                </a:r>
                <a:br>
                  <a:rPr lang="en-US" sz="2800" dirty="0" smtClean="0"/>
                </a:br>
                <a:r>
                  <a:rPr lang="en-US" sz="2800" dirty="0" smtClean="0"/>
                  <a:t>The </a:t>
                </a:r>
                <a:r>
                  <a:rPr lang="en-US" sz="2800" dirty="0"/>
                  <a:t>profit </a:t>
                </a:r>
                <a:r>
                  <a:rPr lang="en-US" sz="2800" i="1" dirty="0"/>
                  <a:t>P</a:t>
                </a:r>
                <a:r>
                  <a:rPr lang="en-US" sz="2800" dirty="0"/>
                  <a:t> (in hundreds of dollars) that a company makes depends on the amount </a:t>
                </a:r>
                <a:r>
                  <a:rPr lang="en-US" sz="2800" i="1" dirty="0" smtClean="0"/>
                  <a:t>a</a:t>
                </a:r>
                <a:r>
                  <a:rPr lang="en-US" sz="2800" dirty="0" smtClean="0"/>
                  <a:t> </a:t>
                </a:r>
                <a:r>
                  <a:rPr lang="en-US" sz="2800" dirty="0"/>
                  <a:t>(in hundreds of dollars) the company spends on advertising according to the model: </a:t>
                </a:r>
                <a:r>
                  <a:rPr lang="en-US" sz="2800" dirty="0" smtClean="0"/>
                  <a:t/>
                </a:r>
                <a:br>
                  <a:rPr lang="en-US" sz="2800" dirty="0" smtClean="0"/>
                </a:br>
                <a:r>
                  <a:rPr lang="en-US" sz="2800" dirty="0"/>
                  <a:t/>
                </a:r>
                <a:br>
                  <a:rPr lang="en-US" sz="2800" dirty="0"/>
                </a:br>
                <a:r>
                  <a:rPr lang="en-US" sz="2800" dirty="0" smtClean="0"/>
                  <a:t> </a:t>
                </a:r>
                <a14:m>
                  <m:oMath xmlns:m="http://schemas.openxmlformats.org/officeDocument/2006/math">
                    <m:r>
                      <a:rPr lang="en-US" sz="2800" i="1">
                        <a:latin typeface="Cambria Math" panose="02040503050406030204" pitchFamily="18" charset="0"/>
                      </a:rPr>
                      <m:t>𝑃</m:t>
                    </m:r>
                    <m:r>
                      <a:rPr lang="en-US" sz="2800" i="1">
                        <a:latin typeface="Cambria Math" panose="02040503050406030204" pitchFamily="18" charset="0"/>
                      </a:rPr>
                      <m:t>=230+20</m:t>
                    </m:r>
                    <m:r>
                      <a:rPr lang="en-US" sz="2800" b="0" i="1" smtClean="0">
                        <a:latin typeface="Cambria Math" panose="02040503050406030204" pitchFamily="18" charset="0"/>
                      </a:rPr>
                      <m:t>𝑎</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sSup>
                      <m:sSupPr>
                        <m:ctrlPr>
                          <a:rPr lang="en-US" sz="2800" i="1">
                            <a:latin typeface="Cambria Math" panose="02040503050406030204" pitchFamily="18" charset="0"/>
                          </a:rPr>
                        </m:ctrlPr>
                      </m:sSupPr>
                      <m:e>
                        <m:r>
                          <a:rPr lang="en-US" sz="2800" b="0" i="1" smtClean="0">
                            <a:latin typeface="Cambria Math" panose="02040503050406030204" pitchFamily="18" charset="0"/>
                          </a:rPr>
                          <m:t>𝑎</m:t>
                        </m:r>
                      </m:e>
                      <m:sup>
                        <m:r>
                          <a:rPr lang="en-US" sz="2800" i="1">
                            <a:latin typeface="Cambria Math" panose="02040503050406030204" pitchFamily="18" charset="0"/>
                          </a:rPr>
                          <m:t>2</m:t>
                        </m:r>
                      </m:sup>
                    </m:sSup>
                  </m:oMath>
                </a14:m>
                <a:r>
                  <a:rPr lang="en-US" sz="2800" i="1" dirty="0"/>
                  <a:t>. </a:t>
                </a:r>
                <a:endParaRPr lang="en-US" sz="28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093509" y="685799"/>
                <a:ext cx="10765411" cy="5922391"/>
              </a:xfrm>
              <a:blipFill rotWithShape="0">
                <a:blip r:embed="rId2"/>
                <a:stretch>
                  <a:fillRect l="-2265" t="-3292" r="-1019"/>
                </a:stretch>
              </a:blipFill>
            </p:spPr>
            <p:txBody>
              <a:bodyPr/>
              <a:lstStyle/>
              <a:p>
                <a:r>
                  <a:rPr lang="en-US">
                    <a:noFill/>
                  </a:rPr>
                  <a:t> </a:t>
                </a:r>
              </a:p>
            </p:txBody>
          </p:sp>
        </mc:Fallback>
      </mc:AlternateContent>
    </p:spTree>
    <p:extLst>
      <p:ext uri="{BB962C8B-B14F-4D97-AF65-F5344CB8AC3E}">
        <p14:creationId xmlns:p14="http://schemas.microsoft.com/office/powerpoint/2010/main" val="3095596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093509" y="200025"/>
                <a:ext cx="10898466" cy="6657975"/>
              </a:xfrm>
            </p:spPr>
            <p:txBody>
              <a:bodyPr>
                <a:norm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𝑃</m:t>
                      </m:r>
                      <m:r>
                        <a:rPr lang="en-US" i="1" smtClean="0">
                          <a:latin typeface="Cambria Math" panose="02040503050406030204" pitchFamily="18" charset="0"/>
                        </a:rPr>
                        <m:t>=230+20</m:t>
                      </m:r>
                      <m:r>
                        <a:rPr lang="en-US" b="0" i="1" smtClean="0">
                          <a:latin typeface="Cambria Math" panose="02040503050406030204" pitchFamily="18" charset="0"/>
                        </a:rPr>
                        <m:t>𝑎</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oMath>
                  </m:oMathPara>
                </a14:m>
                <a:r>
                  <a:rPr lang="en-US" dirty="0" smtClean="0"/>
                  <a:t/>
                </a:r>
                <a:br>
                  <a:rPr lang="en-US" dirty="0" smtClean="0"/>
                </a:br>
                <a:r>
                  <a:rPr lang="en-US" dirty="0"/>
                  <a:t/>
                </a:r>
                <a:br>
                  <a:rPr lang="en-US" dirty="0"/>
                </a:br>
                <a:r>
                  <a:rPr lang="en-US" sz="3000" dirty="0" smtClean="0"/>
                  <a:t>We can find profit given the amount spent on advertising.</a:t>
                </a:r>
                <a:br>
                  <a:rPr lang="en-US" sz="3000" dirty="0" smtClean="0"/>
                </a:br>
                <a:r>
                  <a:rPr lang="en-US" sz="3000" dirty="0" smtClean="0"/>
                  <a:t>We can find the amount spent on advertising given the profit.</a:t>
                </a:r>
                <a:br>
                  <a:rPr lang="en-US" sz="3000" dirty="0" smtClean="0"/>
                </a:br>
                <a:r>
                  <a:rPr lang="en-US" sz="3000" dirty="0" smtClean="0"/>
                  <a:t>We can find the maximum profit, and amount spent on advertising needed to reach it. </a:t>
                </a:r>
                <a:br>
                  <a:rPr lang="en-US" sz="3000" dirty="0" smtClean="0"/>
                </a:br>
                <a:r>
                  <a:rPr lang="en-US" sz="3000" dirty="0" smtClean="0"/>
                  <a:t>We can find out the impact of no advertising or too much advertising and quantify the amount. </a:t>
                </a:r>
                <a:br>
                  <a:rPr lang="en-US" sz="3000" dirty="0" smtClean="0"/>
                </a:br>
                <a:r>
                  <a:rPr lang="en-US" sz="3000" dirty="0" smtClean="0"/>
                  <a:t>We can graph to gain a better understanding of the previous idea.</a:t>
                </a:r>
                <a:br>
                  <a:rPr lang="en-US" sz="3000" dirty="0" smtClean="0"/>
                </a:br>
                <a:r>
                  <a:rPr lang="en-US" sz="3000" dirty="0"/>
                  <a:t/>
                </a:r>
                <a:br>
                  <a:rPr lang="en-US" sz="3000" dirty="0"/>
                </a:br>
                <a:r>
                  <a:rPr lang="en-US" sz="3000" dirty="0" smtClean="0"/>
                  <a:t>What else can we do? </a:t>
                </a:r>
                <a:r>
                  <a:rPr lang="en-US" dirty="0" smtClean="0"/>
                  <a:t/>
                </a:r>
                <a:br>
                  <a:rPr lang="en-US" dirty="0" smtClean="0"/>
                </a:br>
                <a:r>
                  <a:rPr lang="en-US" sz="2800" dirty="0"/>
                  <a:t/>
                </a:r>
                <a:br>
                  <a:rPr lang="en-US" sz="2800" dirty="0"/>
                </a:br>
                <a:r>
                  <a:rPr lang="en-US" sz="2800" dirty="0" smtClean="0"/>
                  <a:t> </a:t>
                </a:r>
                <a:endParaRPr lang="en-US" sz="28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093509" y="200025"/>
                <a:ext cx="10898466" cy="6657975"/>
              </a:xfrm>
              <a:blipFill rotWithShape="0">
                <a:blip r:embed="rId2"/>
                <a:stretch>
                  <a:fillRect l="-1286" r="-1398"/>
                </a:stretch>
              </a:blipFill>
            </p:spPr>
            <p:txBody>
              <a:bodyPr/>
              <a:lstStyle/>
              <a:p>
                <a:r>
                  <a:rPr lang="en-US">
                    <a:noFill/>
                  </a:rPr>
                  <a:t> </a:t>
                </a:r>
              </a:p>
            </p:txBody>
          </p:sp>
        </mc:Fallback>
      </mc:AlternateContent>
    </p:spTree>
    <p:extLst>
      <p:ext uri="{BB962C8B-B14F-4D97-AF65-F5344CB8AC3E}">
        <p14:creationId xmlns:p14="http://schemas.microsoft.com/office/powerpoint/2010/main" val="3411771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799"/>
            <a:ext cx="9601200" cy="5394490"/>
          </a:xfrm>
        </p:spPr>
        <p:txBody>
          <a:bodyPr>
            <a:normAutofit/>
          </a:bodyPr>
          <a:lstStyle/>
          <a:p>
            <a:r>
              <a:rPr lang="en-US" dirty="0" smtClean="0"/>
              <a:t>If you are given two points, and told they form a line… what can you do with them?</a:t>
            </a:r>
            <a:br>
              <a:rPr lang="en-US" dirty="0" smtClean="0"/>
            </a:br>
            <a:r>
              <a:rPr lang="en-US" dirty="0"/>
              <a:t/>
            </a:r>
            <a:br>
              <a:rPr lang="en-US" dirty="0"/>
            </a:br>
            <a:r>
              <a:rPr lang="en-US" dirty="0" smtClean="0"/>
              <a:t>Here are two points… GO!</a:t>
            </a:r>
            <a:br>
              <a:rPr lang="en-US" dirty="0" smtClean="0"/>
            </a:br>
            <a:r>
              <a:rPr lang="en-US" dirty="0"/>
              <a:t/>
            </a:r>
            <a:br>
              <a:rPr lang="en-US" dirty="0"/>
            </a:br>
            <a:r>
              <a:rPr lang="en-US" dirty="0" smtClean="0"/>
              <a:t>(6,1) and (-2,5)</a:t>
            </a:r>
            <a:br>
              <a:rPr lang="en-US" dirty="0" smtClean="0"/>
            </a:br>
            <a:r>
              <a:rPr lang="en-US" sz="2800" dirty="0"/>
              <a:t/>
            </a:r>
            <a:br>
              <a:rPr lang="en-US" sz="2800" dirty="0"/>
            </a:br>
            <a:endParaRPr lang="en-US" sz="2800" dirty="0"/>
          </a:p>
        </p:txBody>
      </p:sp>
    </p:spTree>
    <p:extLst>
      <p:ext uri="{BB962C8B-B14F-4D97-AF65-F5344CB8AC3E}">
        <p14:creationId xmlns:p14="http://schemas.microsoft.com/office/powerpoint/2010/main" val="3211003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774" y="228598"/>
            <a:ext cx="10772775" cy="6543677"/>
          </a:xfrm>
        </p:spPr>
        <p:txBody>
          <a:bodyPr>
            <a:normAutofit fontScale="90000"/>
          </a:bodyPr>
          <a:lstStyle/>
          <a:p>
            <a:r>
              <a:rPr lang="en-US" dirty="0" smtClean="0"/>
              <a:t>Two points:  (6,1) and (-2,5)</a:t>
            </a:r>
            <a:br>
              <a:rPr lang="en-US" dirty="0" smtClean="0"/>
            </a:br>
            <a:r>
              <a:rPr lang="en-US" sz="3000" dirty="0"/>
              <a:t/>
            </a:r>
            <a:br>
              <a:rPr lang="en-US" sz="3000" dirty="0"/>
            </a:br>
            <a:r>
              <a:rPr lang="en-US" sz="3000" dirty="0" smtClean="0"/>
              <a:t>-How far apart are these two points? </a:t>
            </a:r>
            <a:br>
              <a:rPr lang="en-US" sz="3000" dirty="0" smtClean="0"/>
            </a:br>
            <a:r>
              <a:rPr lang="en-US" sz="3000" dirty="0" smtClean="0"/>
              <a:t>-What point is in the middle of them? </a:t>
            </a:r>
            <a:br>
              <a:rPr lang="en-US" sz="3000" dirty="0" smtClean="0"/>
            </a:br>
            <a:r>
              <a:rPr lang="en-US" sz="3000" dirty="0" smtClean="0"/>
              <a:t>-Where are they located on a graph? </a:t>
            </a:r>
            <a:br>
              <a:rPr lang="en-US" sz="3000" dirty="0" smtClean="0"/>
            </a:br>
            <a:r>
              <a:rPr lang="en-US" sz="3000" dirty="0" smtClean="0"/>
              <a:t>-What does the line connecting them look like? </a:t>
            </a:r>
            <a:br>
              <a:rPr lang="en-US" sz="3000" dirty="0" smtClean="0"/>
            </a:br>
            <a:r>
              <a:rPr lang="en-US" sz="3000" dirty="0" smtClean="0"/>
              <a:t>-What is the slope between these two points? </a:t>
            </a:r>
            <a:br>
              <a:rPr lang="en-US" sz="3000" dirty="0" smtClean="0"/>
            </a:br>
            <a:r>
              <a:rPr lang="en-US" sz="3000" dirty="0" smtClean="0"/>
              <a:t>-What is the equation in slope intercept form?</a:t>
            </a:r>
            <a:br>
              <a:rPr lang="en-US" sz="3000" dirty="0" smtClean="0"/>
            </a:br>
            <a:r>
              <a:rPr lang="en-US" sz="3000" dirty="0" smtClean="0"/>
              <a:t>-Did you find the equation with point-slope form? </a:t>
            </a:r>
            <a:br>
              <a:rPr lang="en-US" sz="3000" dirty="0" smtClean="0"/>
            </a:br>
            <a:r>
              <a:rPr lang="en-US" sz="3000" dirty="0" smtClean="0"/>
              <a:t>-Did you find the equation another way?</a:t>
            </a:r>
            <a:br>
              <a:rPr lang="en-US" sz="3000" dirty="0" smtClean="0"/>
            </a:br>
            <a:r>
              <a:rPr lang="en-US" sz="3000" dirty="0" smtClean="0"/>
              <a:t>-What </a:t>
            </a:r>
            <a:r>
              <a:rPr lang="en-US" sz="3000" dirty="0"/>
              <a:t>other points are on this line</a:t>
            </a:r>
            <a:r>
              <a:rPr lang="en-US" sz="3000" dirty="0" smtClean="0"/>
              <a:t>?</a:t>
            </a:r>
            <a:br>
              <a:rPr lang="en-US" sz="3000" dirty="0" smtClean="0"/>
            </a:br>
            <a:r>
              <a:rPr lang="en-US" sz="3000" dirty="0" smtClean="0"/>
              <a:t>-How would an inequality instead of an equal sign change the way the   </a:t>
            </a:r>
            <a:br>
              <a:rPr lang="en-US" sz="3000" dirty="0" smtClean="0"/>
            </a:br>
            <a:r>
              <a:rPr lang="en-US" sz="3000" dirty="0" smtClean="0"/>
              <a:t> graph looks?  </a:t>
            </a:r>
            <a:br>
              <a:rPr lang="en-US" sz="3000" dirty="0" smtClean="0"/>
            </a:br>
            <a:r>
              <a:rPr lang="en-US" sz="3000" dirty="0" smtClean="0"/>
              <a:t>-Can you describe the domain and range of the points? How about the line they are on? </a:t>
            </a:r>
            <a:br>
              <a:rPr lang="en-US" sz="3000" dirty="0" smtClean="0"/>
            </a:br>
            <a:r>
              <a:rPr lang="en-US" sz="3000" dirty="0"/>
              <a:t/>
            </a:r>
            <a:br>
              <a:rPr lang="en-US" sz="3000" dirty="0"/>
            </a:br>
            <a:r>
              <a:rPr lang="en-US" sz="3000" dirty="0" smtClean="0"/>
              <a:t>What else did you come up with? </a:t>
            </a:r>
            <a:br>
              <a:rPr lang="en-US" sz="3000" dirty="0" smtClean="0"/>
            </a:br>
            <a:endParaRPr lang="en-US" sz="3000" dirty="0"/>
          </a:p>
        </p:txBody>
      </p:sp>
    </p:spTree>
    <p:extLst>
      <p:ext uri="{BB962C8B-B14F-4D97-AF65-F5344CB8AC3E}">
        <p14:creationId xmlns:p14="http://schemas.microsoft.com/office/powerpoint/2010/main" val="1290456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685800"/>
            <a:ext cx="10915650" cy="771525"/>
          </a:xfrm>
        </p:spPr>
        <p:txBody>
          <a:bodyPr/>
          <a:lstStyle/>
          <a:p>
            <a:r>
              <a:rPr lang="en-US" dirty="0" smtClean="0"/>
              <a:t>Functions and Their Graphs </a:t>
            </a:r>
            <a:r>
              <a:rPr lang="en-US" sz="3800" dirty="0" smtClean="0"/>
              <a:t>[Back to Bell Work]</a:t>
            </a:r>
            <a:endParaRPr lang="en-US" sz="3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7299" y="1457325"/>
                <a:ext cx="10829925" cy="5210175"/>
              </a:xfrm>
            </p:spPr>
            <p:txBody>
              <a:bodyPr>
                <a:normAutofit/>
              </a:bodyPr>
              <a:lstStyle/>
              <a:p>
                <a:pPr marL="0" indent="0">
                  <a:buNone/>
                </a:pPr>
                <a:r>
                  <a:rPr lang="en-US" sz="3000" dirty="0" smtClean="0"/>
                  <a:t>Given:</a:t>
                </a:r>
              </a:p>
              <a:p>
                <a:pPr marL="0" indent="0">
                  <a:buNone/>
                </a:pPr>
                <a:r>
                  <a:rPr lang="en-US" sz="3000" dirty="0"/>
                  <a:t>f(x) = 4x – </a:t>
                </a:r>
                <a:r>
                  <a:rPr lang="en-US" sz="3000" dirty="0" smtClean="0"/>
                  <a:t>12 </a:t>
                </a:r>
                <a:endParaRPr lang="en-US" sz="3000" dirty="0"/>
              </a:p>
              <a:p>
                <a:pPr marL="0" indent="0">
                  <a:buNone/>
                </a:pPr>
                <a:r>
                  <a:rPr lang="en-US" sz="3000" dirty="0"/>
                  <a:t>g(x) = ½ x + 8</a:t>
                </a:r>
              </a:p>
              <a:p>
                <a:pPr marL="0" indent="0">
                  <a:buNone/>
                </a:pPr>
                <a:endParaRPr lang="en-US" sz="3000" dirty="0" smtClean="0"/>
              </a:p>
              <a:p>
                <a:pPr marL="0" indent="0">
                  <a:buNone/>
                </a:pPr>
                <a:r>
                  <a:rPr lang="en-US" sz="3000" dirty="0" smtClean="0"/>
                  <a:t>Describe the domain and range of f(x) and g(x).</a:t>
                </a:r>
              </a:p>
              <a:p>
                <a:pPr marL="0" indent="0">
                  <a:buNone/>
                </a:pPr>
                <a:endParaRPr lang="en-US" sz="3000" dirty="0" smtClean="0"/>
              </a:p>
              <a:p>
                <a:pPr marL="0" indent="0">
                  <a:buNone/>
                </a:pPr>
                <a:r>
                  <a:rPr lang="en-US" sz="3000" dirty="0" smtClean="0"/>
                  <a:t>How is that impacted when we add, subtract, multiply, or divide?</a:t>
                </a:r>
              </a:p>
              <a:p>
                <a:pPr marL="0" indent="0">
                  <a:buNone/>
                </a:pPr>
                <a:r>
                  <a:rPr lang="en-US" sz="3000" dirty="0" smtClean="0"/>
                  <a:t>1.) </a:t>
                </a:r>
                <a:r>
                  <a:rPr lang="en-US" sz="3000" i="1" dirty="0" smtClean="0"/>
                  <a:t>f(x)+g(x)    </a:t>
                </a:r>
                <a:r>
                  <a:rPr lang="en-US" sz="3000" dirty="0" smtClean="0"/>
                  <a:t>	2.) </a:t>
                </a:r>
                <a:r>
                  <a:rPr lang="en-US" sz="3000" i="1" dirty="0" smtClean="0"/>
                  <a:t>g(x) – g(x)  </a:t>
                </a:r>
                <a:r>
                  <a:rPr lang="en-US" sz="3000" dirty="0" smtClean="0"/>
                  <a:t>	3.) </a:t>
                </a:r>
                <a:r>
                  <a:rPr lang="en-US" sz="3000" i="1" dirty="0" smtClean="0"/>
                  <a:t>f(x)g(x)     </a:t>
                </a:r>
                <a:r>
                  <a:rPr lang="en-US" sz="3000" dirty="0" smtClean="0"/>
                  <a:t>4.) </a:t>
                </a:r>
                <a14:m>
                  <m:oMath xmlns:m="http://schemas.openxmlformats.org/officeDocument/2006/math">
                    <m:f>
                      <m:fPr>
                        <m:ctrlPr>
                          <a:rPr lang="en-US" sz="3000" i="1" smtClean="0">
                            <a:latin typeface="Cambria Math" panose="02040503050406030204" pitchFamily="18" charset="0"/>
                          </a:rPr>
                        </m:ctrlPr>
                      </m:fPr>
                      <m:num>
                        <m:r>
                          <a:rPr lang="en-US" sz="3000" b="0" i="1" smtClean="0">
                            <a:latin typeface="Cambria Math" panose="02040503050406030204" pitchFamily="18" charset="0"/>
                          </a:rPr>
                          <m:t>𝑔</m:t>
                        </m:r>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num>
                      <m:den>
                        <m:r>
                          <a:rPr lang="en-US" sz="3000" b="0" i="1" smtClean="0">
                            <a:latin typeface="Cambria Math" panose="02040503050406030204" pitchFamily="18" charset="0"/>
                          </a:rPr>
                          <m:t>𝑓</m:t>
                        </m:r>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den>
                    </m:f>
                  </m:oMath>
                </a14:m>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57299" y="1457325"/>
                <a:ext cx="10829925" cy="5210175"/>
              </a:xfrm>
              <a:blipFill rotWithShape="0">
                <a:blip r:embed="rId2"/>
                <a:stretch>
                  <a:fillRect l="-1294" t="-1988"/>
                </a:stretch>
              </a:blipFill>
            </p:spPr>
            <p:txBody>
              <a:bodyPr/>
              <a:lstStyle/>
              <a:p>
                <a:r>
                  <a:rPr lang="en-US">
                    <a:noFill/>
                  </a:rPr>
                  <a:t> </a:t>
                </a:r>
              </a:p>
            </p:txBody>
          </p:sp>
        </mc:Fallback>
      </mc:AlternateContent>
    </p:spTree>
    <p:extLst>
      <p:ext uri="{BB962C8B-B14F-4D97-AF65-F5344CB8AC3E}">
        <p14:creationId xmlns:p14="http://schemas.microsoft.com/office/powerpoint/2010/main" val="586394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2975"/>
          </a:xfrm>
        </p:spPr>
        <p:txBody>
          <a:bodyPr/>
          <a:lstStyle/>
          <a:p>
            <a:r>
              <a:rPr lang="en-US" dirty="0" smtClean="0"/>
              <a:t>What do you notice about the graphs?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543049"/>
                <a:ext cx="9601200" cy="5076825"/>
              </a:xfrm>
            </p:spPr>
            <p:txBody>
              <a:bodyPr>
                <a:normAutofit/>
              </a:bodyPr>
              <a:lstStyle/>
              <a:p>
                <a:pPr marL="0" indent="0">
                  <a:buNone/>
                </a:pPr>
                <a:r>
                  <a:rPr lang="en-US" sz="3000" dirty="0"/>
                  <a:t>Given:</a:t>
                </a:r>
              </a:p>
              <a:p>
                <a:pPr marL="0" indent="0">
                  <a:buNone/>
                </a:pPr>
                <a:r>
                  <a:rPr lang="en-US" sz="3000" dirty="0"/>
                  <a:t>f(x) = 4x – 12 </a:t>
                </a:r>
              </a:p>
              <a:p>
                <a:pPr marL="0" indent="0">
                  <a:buNone/>
                </a:pPr>
                <a:r>
                  <a:rPr lang="en-US" sz="3000" dirty="0"/>
                  <a:t>g(x) = ½ x + 8</a:t>
                </a:r>
              </a:p>
              <a:p>
                <a:pPr marL="0" indent="0">
                  <a:buNone/>
                </a:pPr>
                <a:endParaRPr lang="en-US" sz="3000" dirty="0" smtClean="0"/>
              </a:p>
              <a:p>
                <a:pPr marL="0" indent="0">
                  <a:buNone/>
                </a:pPr>
                <a:r>
                  <a:rPr lang="en-US" sz="3000" dirty="0" smtClean="0"/>
                  <a:t>How is the domain and range impacted?</a:t>
                </a:r>
                <a:endParaRPr lang="en-US" sz="3000" dirty="0"/>
              </a:p>
              <a:p>
                <a:pPr marL="0" indent="0">
                  <a:buNone/>
                </a:pPr>
                <a:r>
                  <a:rPr lang="en-US" sz="3000" dirty="0"/>
                  <a:t>1.) </a:t>
                </a:r>
                <a:r>
                  <a:rPr lang="en-US" sz="3000" i="1" dirty="0"/>
                  <a:t>f(x)+g(x)    </a:t>
                </a:r>
                <a:r>
                  <a:rPr lang="en-US" sz="3000" dirty="0"/>
                  <a:t>	2.) </a:t>
                </a:r>
                <a:r>
                  <a:rPr lang="en-US" sz="3000" i="1" dirty="0"/>
                  <a:t>g(x) – g(x)  </a:t>
                </a:r>
                <a:r>
                  <a:rPr lang="en-US" sz="3000" dirty="0"/>
                  <a:t>	3.) </a:t>
                </a:r>
                <a:r>
                  <a:rPr lang="en-US" sz="3000" i="1" dirty="0"/>
                  <a:t>f(x)g(x)     </a:t>
                </a:r>
                <a:r>
                  <a:rPr lang="en-US" sz="3000" dirty="0"/>
                  <a:t>4.)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𝑔</m:t>
                        </m:r>
                        <m:r>
                          <a:rPr lang="en-US" sz="3000" i="1">
                            <a:latin typeface="Cambria Math" panose="02040503050406030204" pitchFamily="18" charset="0"/>
                          </a:rPr>
                          <m:t>(</m:t>
                        </m:r>
                        <m:r>
                          <a:rPr lang="en-US" sz="3000" i="1">
                            <a:latin typeface="Cambria Math" panose="02040503050406030204" pitchFamily="18" charset="0"/>
                          </a:rPr>
                          <m:t>𝑥</m:t>
                        </m:r>
                        <m:r>
                          <a:rPr lang="en-US" sz="3000" i="1">
                            <a:latin typeface="Cambria Math" panose="02040503050406030204" pitchFamily="18" charset="0"/>
                          </a:rPr>
                          <m:t>)</m:t>
                        </m:r>
                      </m:num>
                      <m:den>
                        <m:r>
                          <a:rPr lang="en-US" sz="3000" i="1">
                            <a:latin typeface="Cambria Math" panose="02040503050406030204" pitchFamily="18" charset="0"/>
                          </a:rPr>
                          <m:t>𝑓</m:t>
                        </m:r>
                        <m:r>
                          <a:rPr lang="en-US" sz="3000" i="1">
                            <a:latin typeface="Cambria Math" panose="02040503050406030204" pitchFamily="18" charset="0"/>
                          </a:rPr>
                          <m:t>(</m:t>
                        </m:r>
                        <m:r>
                          <a:rPr lang="en-US" sz="3000" i="1">
                            <a:latin typeface="Cambria Math" panose="02040503050406030204" pitchFamily="18" charset="0"/>
                          </a:rPr>
                          <m:t>𝑥</m:t>
                        </m:r>
                        <m:r>
                          <a:rPr lang="en-US" sz="3000" i="1">
                            <a:latin typeface="Cambria Math" panose="02040503050406030204" pitchFamily="18" charset="0"/>
                          </a:rPr>
                          <m:t>)</m:t>
                        </m:r>
                      </m:den>
                    </m:f>
                  </m:oMath>
                </a14:m>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543049"/>
                <a:ext cx="9601200" cy="5076825"/>
              </a:xfrm>
              <a:blipFill rotWithShape="0">
                <a:blip r:embed="rId2"/>
                <a:stretch>
                  <a:fillRect l="-1460" t="-2041"/>
                </a:stretch>
              </a:blipFill>
            </p:spPr>
            <p:txBody>
              <a:bodyPr/>
              <a:lstStyle/>
              <a:p>
                <a:r>
                  <a:rPr lang="en-US">
                    <a:noFill/>
                  </a:rPr>
                  <a:t> </a:t>
                </a:r>
              </a:p>
            </p:txBody>
          </p:sp>
        </mc:Fallback>
      </mc:AlternateContent>
    </p:spTree>
    <p:extLst>
      <p:ext uri="{BB962C8B-B14F-4D97-AF65-F5344CB8AC3E}">
        <p14:creationId xmlns:p14="http://schemas.microsoft.com/office/powerpoint/2010/main" val="20171198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1865</TotalTime>
  <Words>271</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Cambria Math</vt:lpstr>
      <vt:lpstr>Franklin Gothic Book</vt:lpstr>
      <vt:lpstr>Crop</vt:lpstr>
      <vt:lpstr>Bell Work:  </vt:lpstr>
      <vt:lpstr>Pre-calc trig</vt:lpstr>
      <vt:lpstr>Objective</vt:lpstr>
      <vt:lpstr>What are we able to explain/understand/do  with this information?   The profit P (in hundreds of dollars) that a company makes depends on the amount a (in hundreds of dollars) the company spends on advertising according to the model:    P=230+20a-1/2 a^2. </vt:lpstr>
      <vt:lpstr>P=230+20a-1/2 a^2  We can find profit given the amount spent on advertising. We can find the amount spent on advertising given the profit. We can find the maximum profit, and amount spent on advertising needed to reach it.  We can find out the impact of no advertising or too much advertising and quantify the amount.  We can graph to gain a better understanding of the previous idea.  What else can we do?    </vt:lpstr>
      <vt:lpstr>If you are given two points, and told they form a line… what can you do with them?  Here are two points… GO!  (6,1) and (-2,5)  </vt:lpstr>
      <vt:lpstr>Two points:  (6,1) and (-2,5)  -How far apart are these two points?  -What point is in the middle of them?  -Where are they located on a graph?  -What does the line connecting them look like?  -What is the slope between these two points?  -What is the equation in slope intercept form? -Did you find the equation with point-slope form?  -Did you find the equation another way? -What other points are on this line? -How would an inequality instead of an equal sign change the way the     graph looks?   -Can you describe the domain and range of the points? How about the line they are on?   What else did you come up with?  </vt:lpstr>
      <vt:lpstr>Functions and Their Graphs [Back to Bell Work]</vt:lpstr>
      <vt:lpstr>What do you notice about the graphs? </vt:lpstr>
      <vt:lpstr>What about composite functions?</vt:lpstr>
      <vt:lpstr>For Next Time…</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45</cp:revision>
  <dcterms:created xsi:type="dcterms:W3CDTF">2017-08-21T18:28:24Z</dcterms:created>
  <dcterms:modified xsi:type="dcterms:W3CDTF">2017-09-11T12:57:35Z</dcterms:modified>
</cp:coreProperties>
</file>