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6" r:id="rId2"/>
    <p:sldId id="256" r:id="rId3"/>
    <p:sldId id="267" r:id="rId4"/>
    <p:sldId id="288" r:id="rId5"/>
    <p:sldId id="292" r:id="rId6"/>
    <p:sldId id="289" r:id="rId7"/>
    <p:sldId id="290" r:id="rId8"/>
    <p:sldId id="291" r:id="rId9"/>
    <p:sldId id="287" r:id="rId10"/>
    <p:sldId id="293" r:id="rId11"/>
    <p:sldId id="294" r:id="rId12"/>
    <p:sldId id="29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58" d="100"/>
          <a:sy n="58" d="100"/>
        </p:scale>
        <p:origin x="56" y="9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9/27/2017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9/27/2017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9/27/2017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file:///C:\Standard_Form.ggb" TargetMode="External"/><Relationship Id="rId5" Type="http://schemas.openxmlformats.org/officeDocument/2006/relationships/oleObject" Target="../embeddings/oleObject2.bin"/><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266" y="1104953"/>
            <a:ext cx="5576340" cy="5576340"/>
          </a:xfrm>
        </p:spPr>
      </p:pic>
      <p:sp>
        <p:nvSpPr>
          <p:cNvPr id="5" name="TextBox 4"/>
          <p:cNvSpPr txBox="1"/>
          <p:nvPr/>
        </p:nvSpPr>
        <p:spPr>
          <a:xfrm>
            <a:off x="5295398" y="454967"/>
            <a:ext cx="3320076" cy="461665"/>
          </a:xfrm>
          <a:prstGeom prst="rect">
            <a:avLst/>
          </a:prstGeom>
          <a:noFill/>
        </p:spPr>
        <p:txBody>
          <a:bodyPr wrap="none" rtlCol="0">
            <a:spAutoFit/>
          </a:bodyPr>
          <a:lstStyle/>
          <a:p>
            <a:r>
              <a:rPr lang="en-US" sz="2400" dirty="0" smtClean="0"/>
              <a:t>Describe what you know</a:t>
            </a:r>
            <a:endParaRPr lang="en-US" sz="2400" dirty="0"/>
          </a:p>
        </p:txBody>
      </p:sp>
    </p:spTree>
    <p:extLst>
      <p:ext uri="{BB962C8B-B14F-4D97-AF65-F5344CB8AC3E}">
        <p14:creationId xmlns:p14="http://schemas.microsoft.com/office/powerpoint/2010/main" val="2330233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u="sng" dirty="0">
                <a:solidFill>
                  <a:schemeClr val="tx1"/>
                </a:solidFill>
                <a:latin typeface="Arial" panose="020B0604020202020204" pitchFamily="34" charset="0"/>
                <a:ea typeface="Times New Roman" panose="02020603050405020304" pitchFamily="18" charset="0"/>
              </a:rPr>
              <a:t>Additional (unnecessary because of graphing </a:t>
            </a:r>
            <a:r>
              <a:rPr lang="en-US" altLang="en-US" b="1" u="sng" dirty="0" err="1">
                <a:solidFill>
                  <a:schemeClr val="tx1"/>
                </a:solidFill>
                <a:latin typeface="Arial" panose="020B0604020202020204" pitchFamily="34" charset="0"/>
                <a:ea typeface="Times New Roman" panose="02020603050405020304" pitchFamily="18" charset="0"/>
              </a:rPr>
              <a:t>calc</a:t>
            </a:r>
            <a:r>
              <a:rPr lang="en-US" altLang="en-US" b="1" u="sng" dirty="0">
                <a:solidFill>
                  <a:schemeClr val="tx1"/>
                </a:solidFill>
                <a:latin typeface="Arial" panose="020B0604020202020204" pitchFamily="34" charset="0"/>
                <a:ea typeface="Times New Roman" panose="02020603050405020304" pitchFamily="18" charset="0"/>
              </a:rPr>
              <a:t>) Info</a:t>
            </a:r>
            <a:r>
              <a:rPr lang="en-US" altLang="en-US" sz="800" dirty="0">
                <a:solidFill>
                  <a:schemeClr val="tx1"/>
                </a:solidFill>
                <a:latin typeface="Arial" panose="020B0604020202020204" pitchFamily="34" charset="0"/>
              </a:rPr>
              <a:t/>
            </a:r>
            <a:br>
              <a:rPr lang="en-US" altLang="en-US" sz="800" dirty="0">
                <a:solidFill>
                  <a:schemeClr val="tx1"/>
                </a:solidFill>
                <a:latin typeface="Arial" panose="020B0604020202020204" pitchFamily="34" charset="0"/>
              </a:rPr>
            </a:br>
            <a:endParaRPr lang="en-US" dirty="0"/>
          </a:p>
        </p:txBody>
      </p:sp>
      <p:sp>
        <p:nvSpPr>
          <p:cNvPr id="3" name="Content Placeholder 2"/>
          <p:cNvSpPr>
            <a:spLocks noGrp="1"/>
          </p:cNvSpPr>
          <p:nvPr>
            <p:ph idx="1"/>
          </p:nvPr>
        </p:nvSpPr>
        <p:spPr>
          <a:xfrm>
            <a:off x="1371600" y="2286000"/>
            <a:ext cx="5149121" cy="358140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Standard Form: </a:t>
            </a:r>
            <a:r>
              <a:rPr lang="en-US" altLang="en-US" sz="2200" dirty="0">
                <a:solidFill>
                  <a:schemeClr val="tx1"/>
                </a:solidFill>
                <a:latin typeface="Arial" panose="020B0604020202020204" pitchFamily="34" charset="0"/>
                <a:ea typeface="Times New Roman" panose="02020603050405020304" pitchFamily="18" charset="0"/>
              </a:rPr>
              <a:t>a function of the form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a:solidFill>
                  <a:schemeClr val="tx1"/>
                </a:solidFill>
                <a:latin typeface="Cambria Math" panose="02040503050406030204" pitchFamily="18" charset="0"/>
                <a:ea typeface="Times New Roman" panose="02020603050405020304" pitchFamily="18" charset="0"/>
              </a:rPr>
              <a:t> </a:t>
            </a: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=ax2+bx+c</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a:t>
            </a:r>
            <a:r>
              <a:rPr lang="en-US" altLang="en-US" sz="2200" i="1" dirty="0" smtClean="0">
                <a:solidFill>
                  <a:schemeClr val="tx1"/>
                </a:solidFill>
                <a:latin typeface="Cambria Math" panose="02040503050406030204" pitchFamily="18" charset="0"/>
                <a:ea typeface="Times New Roman" panose="02020603050405020304" pitchFamily="18" charset="0"/>
              </a:rPr>
              <a:t>0</a:t>
            </a:r>
            <a:endParaRPr lang="en-US" altLang="en-US" sz="2200" dirty="0" smtClean="0">
              <a:solidFill>
                <a:schemeClr val="tx1"/>
              </a:solidFill>
            </a:endParaRPr>
          </a:p>
          <a:p>
            <a:pPr marL="0" lvl="0" indent="0" eaLnBrk="0" fontAlgn="base" hangingPunct="0">
              <a:lnSpc>
                <a:spcPct val="100000"/>
              </a:lnSpc>
              <a:spcBef>
                <a:spcPct val="0"/>
              </a:spcBef>
              <a:spcAft>
                <a:spcPct val="0"/>
              </a:spcAft>
              <a:buNone/>
            </a:pPr>
            <a:endParaRPr lang="en-US" altLang="en-US" sz="2200" b="1" u="sng" dirty="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b="1" u="sng" dirty="0" smtClean="0">
                <a:solidFill>
                  <a:schemeClr val="tx1"/>
                </a:solidFill>
                <a:latin typeface="Arial" panose="020B0604020202020204" pitchFamily="34" charset="0"/>
                <a:ea typeface="Times New Roman" panose="02020603050405020304" pitchFamily="18" charset="0"/>
              </a:rPr>
              <a:t>Parabola</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the “U shaped” graph that is formed by a quadratic </a:t>
            </a:r>
            <a:r>
              <a:rPr lang="en-US" altLang="en-US" sz="2200" dirty="0" smtClean="0">
                <a:solidFill>
                  <a:schemeClr val="tx1"/>
                </a:solidFill>
                <a:latin typeface="Arial" panose="020B0604020202020204" pitchFamily="34" charset="0"/>
                <a:ea typeface="Times New Roman" panose="02020603050405020304" pitchFamily="18" charset="0"/>
              </a:rPr>
              <a:t>function</a:t>
            </a:r>
          </a:p>
          <a:p>
            <a:pPr marL="0" lvl="0" indent="0" eaLnBrk="0" fontAlgn="base" hangingPunct="0">
              <a:lnSpc>
                <a:spcPct val="100000"/>
              </a:lnSpc>
              <a:spcBef>
                <a:spcPct val="0"/>
              </a:spcBef>
              <a:spcAft>
                <a:spcPct val="0"/>
              </a:spcAft>
              <a:buNone/>
            </a:pP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b="1" u="sng" dirty="0">
                <a:solidFill>
                  <a:schemeClr val="tx1"/>
                </a:solidFill>
                <a:latin typeface="Arial" panose="020B0604020202020204" pitchFamily="34" charset="0"/>
                <a:ea typeface="Times New Roman" panose="02020603050405020304" pitchFamily="18" charset="0"/>
              </a:rPr>
              <a:t>Vertex Form:</a:t>
            </a:r>
            <a:r>
              <a:rPr lang="en-US" altLang="en-US" sz="2200" b="1" dirty="0">
                <a:solidFill>
                  <a:schemeClr val="tx1"/>
                </a:solidFill>
                <a:latin typeface="Arial" panose="020B0604020202020204" pitchFamily="34" charset="0"/>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another way of writing a quadratic equation, </a:t>
            </a:r>
            <a:endParaRPr lang="en-US" altLang="en-US" sz="2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200" i="1" dirty="0" err="1">
                <a:solidFill>
                  <a:schemeClr val="tx1"/>
                </a:solidFill>
                <a:latin typeface="Cambria Math" panose="02040503050406030204" pitchFamily="18" charset="0"/>
                <a:ea typeface="Times New Roman" panose="02020603050405020304" pitchFamily="18" charset="0"/>
              </a:rPr>
              <a:t>fx</a:t>
            </a:r>
            <a:r>
              <a:rPr lang="en-US" altLang="en-US" sz="2200" i="1" dirty="0">
                <a:solidFill>
                  <a:schemeClr val="tx1"/>
                </a:solidFill>
                <a:latin typeface="Cambria Math" panose="02040503050406030204" pitchFamily="18" charset="0"/>
                <a:ea typeface="Times New Roman" panose="02020603050405020304" pitchFamily="18" charset="0"/>
              </a:rPr>
              <a:t>=a(x-h)2+k</a:t>
            </a:r>
            <a:r>
              <a:rPr lang="en-US" altLang="en-US" sz="2200" dirty="0">
                <a:solidFill>
                  <a:schemeClr val="tx1"/>
                </a:solidFill>
                <a:ea typeface="Times New Roman" panose="02020603050405020304" pitchFamily="18" charset="0"/>
              </a:rPr>
              <a:t> </a:t>
            </a:r>
            <a:r>
              <a:rPr lang="en-US" altLang="en-US" sz="2200" dirty="0">
                <a:solidFill>
                  <a:schemeClr val="tx1"/>
                </a:solidFill>
                <a:latin typeface="Arial" panose="020B0604020202020204" pitchFamily="34" charset="0"/>
                <a:ea typeface="Times New Roman" panose="02020603050405020304" pitchFamily="18" charset="0"/>
              </a:rPr>
              <a:t>where </a:t>
            </a:r>
            <a:r>
              <a:rPr lang="en-US" altLang="en-US" sz="2200" i="1" dirty="0">
                <a:solidFill>
                  <a:schemeClr val="tx1"/>
                </a:solidFill>
                <a:latin typeface="Cambria Math" panose="02040503050406030204" pitchFamily="18" charset="0"/>
                <a:ea typeface="Times New Roman" panose="02020603050405020304" pitchFamily="18" charset="0"/>
              </a:rPr>
              <a:t>a≠0</a:t>
            </a:r>
            <a:endParaRPr lang="en-US" altLang="en-US" sz="2200" dirty="0">
              <a:solidFill>
                <a:schemeClr val="tx1"/>
              </a:solidFill>
            </a:endParaRPr>
          </a:p>
          <a:p>
            <a:pPr marL="0" lvl="0" indent="0" eaLnBrk="0" fontAlgn="base" hangingPunct="0">
              <a:lnSpc>
                <a:spcPct val="100000"/>
              </a:lnSpc>
              <a:spcBef>
                <a:spcPct val="0"/>
              </a:spcBef>
              <a:spcAft>
                <a:spcPct val="0"/>
              </a:spcAft>
              <a:buNone/>
            </a:pPr>
            <a:endParaRPr lang="en-US" altLang="en-US" sz="2200" dirty="0" smtClean="0">
              <a:solidFill>
                <a:schemeClr val="tx1"/>
              </a:solidFill>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200" dirty="0" smtClean="0">
                <a:solidFill>
                  <a:schemeClr val="tx1"/>
                </a:solidFill>
                <a:latin typeface="Arial" panose="020B0604020202020204" pitchFamily="34" charset="0"/>
                <a:ea typeface="Times New Roman" panose="02020603050405020304" pitchFamily="18" charset="0"/>
              </a:rPr>
              <a:t>Note</a:t>
            </a:r>
            <a:r>
              <a:rPr lang="en-US" altLang="en-US" sz="2200" dirty="0">
                <a:solidFill>
                  <a:schemeClr val="tx1"/>
                </a:solidFill>
                <a:latin typeface="Arial" panose="020B0604020202020204" pitchFamily="34" charset="0"/>
                <a:ea typeface="Times New Roman" panose="02020603050405020304" pitchFamily="18" charset="0"/>
              </a:rPr>
              <a:t>: it is called vertex form because are able to easily identify the vertex</a:t>
            </a:r>
            <a:endParaRPr lang="en-US" altLang="en-US" sz="2200" dirty="0">
              <a:solidFill>
                <a:schemeClr val="tx1"/>
              </a:solidFill>
              <a:latin typeface="Arial" panose="020B0604020202020204" pitchFamily="34" charset="0"/>
            </a:endParaRPr>
          </a:p>
          <a:p>
            <a:endParaRPr lang="en-US" dirty="0"/>
          </a:p>
        </p:txBody>
      </p:sp>
      <p:pic>
        <p:nvPicPr>
          <p:cNvPr id="3073" name="Picture 1" descr="Vertex and Axis of Symme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9067" y="4594485"/>
            <a:ext cx="2390775" cy="1952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520721" y="2285999"/>
            <a:ext cx="4871804" cy="2585323"/>
          </a:xfrm>
          <a:prstGeom prst="rect">
            <a:avLst/>
          </a:prstGeom>
        </p:spPr>
        <p:txBody>
          <a:bodyPr wrap="square">
            <a:spAutoFit/>
          </a:bodyPr>
          <a:lstStyle/>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Vertex:</a:t>
            </a:r>
            <a:r>
              <a:rPr lang="en-US" altLang="en-US" b="1" dirty="0">
                <a:latin typeface="Arial" panose="020B0604020202020204" pitchFamily="34" charset="0"/>
                <a:ea typeface="Times New Roman" panose="02020603050405020304" pitchFamily="18" charset="0"/>
              </a:rPr>
              <a:t> </a:t>
            </a:r>
            <a:r>
              <a:rPr lang="en-US" altLang="en-US" dirty="0">
                <a:latin typeface="Arial" panose="020B0604020202020204" pitchFamily="34" charset="0"/>
                <a:ea typeface="Times New Roman" panose="02020603050405020304" pitchFamily="18" charset="0"/>
              </a:rPr>
              <a:t>the highest (maximum) or lowest (minimum) point of a parabola where the axis of symmetry intersects our parabola (h, </a:t>
            </a:r>
            <a:r>
              <a:rPr lang="en-US" altLang="en-US" dirty="0" smtClean="0">
                <a:latin typeface="Arial" panose="020B0604020202020204" pitchFamily="34" charset="0"/>
                <a:ea typeface="Times New Roman" panose="02020603050405020304" pitchFamily="18" charset="0"/>
              </a:rPr>
              <a:t>k)</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Axis of Symmetry:</a:t>
            </a:r>
            <a:r>
              <a:rPr lang="en-US" altLang="en-US" dirty="0">
                <a:latin typeface="Arial" panose="020B0604020202020204" pitchFamily="34" charset="0"/>
                <a:ea typeface="Times New Roman" panose="02020603050405020304" pitchFamily="18" charset="0"/>
              </a:rPr>
              <a:t> The vertical line that divides are parabola into two mirror images of each other by passing through the vertex</a:t>
            </a:r>
            <a:r>
              <a:rPr lang="en-US" altLang="en-US" dirty="0" smtClean="0">
                <a:latin typeface="Arial" panose="020B0604020202020204" pitchFamily="34" charset="0"/>
                <a:ea typeface="Times New Roman" panose="02020603050405020304" pitchFamily="18" charset="0"/>
              </a:rPr>
              <a:t>.</a:t>
            </a:r>
          </a:p>
          <a:p>
            <a:pPr lvl="0" eaLnBrk="0" fontAlgn="base" hangingPunct="0">
              <a:spcBef>
                <a:spcPct val="0"/>
              </a:spcBef>
              <a:spcAft>
                <a:spcPct val="0"/>
              </a:spcAft>
            </a:pPr>
            <a:r>
              <a:rPr lang="en-US" altLang="en-US" dirty="0" smtClean="0">
                <a:latin typeface="Arial" panose="020B0604020202020204" pitchFamily="34" charset="0"/>
                <a:ea typeface="Times New Roman" panose="02020603050405020304" pitchFamily="18" charset="0"/>
              </a:rPr>
              <a:t>    </a:t>
            </a:r>
            <a:r>
              <a:rPr lang="en-US" altLang="en-US" b="1" dirty="0">
                <a:latin typeface="Arial" panose="020B0604020202020204" pitchFamily="34" charset="0"/>
                <a:ea typeface="Times New Roman" panose="02020603050405020304" pitchFamily="18" charset="0"/>
              </a:rPr>
              <a:t>	    </a:t>
            </a:r>
            <a:endParaRPr lang="en-US" altLang="en-US" dirty="0">
              <a:latin typeface="Arial" panose="020B0604020202020204" pitchFamily="34" charset="0"/>
            </a:endParaRPr>
          </a:p>
          <a:p>
            <a:pPr lvl="0" eaLnBrk="0" fontAlgn="base" hangingPunct="0">
              <a:spcBef>
                <a:spcPct val="0"/>
              </a:spcBef>
              <a:spcAft>
                <a:spcPct val="0"/>
              </a:spcAft>
            </a:pPr>
            <a:r>
              <a:rPr lang="en-US" altLang="en-US" b="1" u="sng" dirty="0">
                <a:latin typeface="Arial" panose="020B0604020202020204" pitchFamily="34" charset="0"/>
                <a:ea typeface="Times New Roman" panose="02020603050405020304" pitchFamily="18" charset="0"/>
              </a:rPr>
              <a:t>Parent Graph</a:t>
            </a:r>
            <a:r>
              <a:rPr lang="en-US" altLang="en-US" b="1" dirty="0">
                <a:latin typeface="Arial" panose="020B0604020202020204" pitchFamily="34" charset="0"/>
                <a:ea typeface="Times New Roman" panose="02020603050405020304" pitchFamily="18" charset="0"/>
              </a:rPr>
              <a:t> </a:t>
            </a:r>
            <a:r>
              <a:rPr lang="en-US" altLang="en-US" i="1" dirty="0" err="1">
                <a:latin typeface="Cambria Math" panose="02040503050406030204" pitchFamily="18" charset="0"/>
                <a:ea typeface="Times New Roman" panose="02020603050405020304" pitchFamily="18" charset="0"/>
                <a:cs typeface="Times New Roman" panose="02020603050405020304" pitchFamily="18" charset="0"/>
              </a:rPr>
              <a:t>fx</a:t>
            </a:r>
            <a:r>
              <a:rPr lang="en-US" altLang="en-US" i="1" dirty="0">
                <a:latin typeface="Cambria Math" panose="02040503050406030204" pitchFamily="18" charset="0"/>
                <a:ea typeface="Times New Roman" panose="02020603050405020304" pitchFamily="18" charset="0"/>
                <a:cs typeface="Times New Roman" panose="02020603050405020304" pitchFamily="18" charset="0"/>
              </a:rPr>
              <a:t>=x2</a:t>
            </a:r>
            <a:r>
              <a:rPr lang="en-US" altLang="en-US" dirty="0">
                <a:ea typeface="Times New Roman" panose="02020603050405020304" pitchFamily="18" charset="0"/>
              </a:rPr>
              <a:t> </a:t>
            </a:r>
            <a:r>
              <a:rPr lang="en-US" altLang="en-US" dirty="0">
                <a:latin typeface="Arial" panose="020B0604020202020204" pitchFamily="34" charset="0"/>
              </a:rPr>
              <a:t> </a:t>
            </a:r>
          </a:p>
        </p:txBody>
      </p:sp>
    </p:spTree>
    <p:extLst>
      <p:ext uri="{BB962C8B-B14F-4D97-AF65-F5344CB8AC3E}">
        <p14:creationId xmlns:p14="http://schemas.microsoft.com/office/powerpoint/2010/main" val="2118453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Write the equation in Standard Form:</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305738" cy="3581400"/>
              </a:xfrm>
            </p:spPr>
            <p:txBody>
              <a:bodyPr>
                <a:normAutofit/>
              </a:bodyPr>
              <a:lstStyle/>
              <a:p>
                <a:r>
                  <a:rPr lang="en-US" sz="3800" i="1" u="sng" dirty="0" smtClean="0"/>
                  <a:t>Examples:</a:t>
                </a:r>
                <a:endParaRPr lang="en-US" sz="3800" dirty="0"/>
              </a:p>
              <a:p>
                <a:pPr marL="0" lvl="0" indent="0">
                  <a:buNone/>
                </a:pPr>
                <a:r>
                  <a:rPr lang="en-US" sz="3800" dirty="0" smtClean="0"/>
                  <a:t>y </a:t>
                </a:r>
                <a:r>
                  <a:rPr lang="en-US" sz="3800" dirty="0"/>
                  <a:t>= (x + 1)(x + 2</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𝟑</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m:t>
                    </m:r>
                  </m:oMath>
                </a14:m>
                <a:endParaRPr lang="en-US" sz="3800" dirty="0"/>
              </a:p>
              <a:p>
                <a:pPr marL="0" indent="0">
                  <a:buNone/>
                </a:pPr>
                <a:r>
                  <a:rPr lang="en-US" sz="3800" dirty="0" smtClean="0"/>
                  <a:t>y </a:t>
                </a:r>
                <a:r>
                  <a:rPr lang="en-US" sz="3800" dirty="0"/>
                  <a:t>= - 2(x + 4)(x – 3) </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r>
                      <a:rPr lang="en-US" sz="3800" b="1" i="1">
                        <a:latin typeface="Cambria Math" panose="02040503050406030204" pitchFamily="18" charset="0"/>
                      </a:rPr>
                      <m:t>𝟐</m:t>
                    </m:r>
                    <m:sSup>
                      <m:sSupPr>
                        <m:ctrlPr>
                          <a:rPr lang="en-US" sz="3800" b="1" i="1">
                            <a:latin typeface="Cambria Math" panose="02040503050406030204" pitchFamily="18" charset="0"/>
                          </a:rPr>
                        </m:ctrlPr>
                      </m:sSupPr>
                      <m:e>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𝟐</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𝟐𝟒</m:t>
                    </m:r>
                  </m:oMath>
                </a14:m>
                <a:endParaRPr lang="en-US" sz="3800" dirty="0"/>
              </a:p>
              <a:p>
                <a:pPr marL="0" lvl="0" indent="0">
                  <a:buNone/>
                </a:pPr>
                <a:r>
                  <a:rPr lang="en-US" sz="3800" dirty="0" smtClean="0"/>
                  <a:t>y </a:t>
                </a:r>
                <a:r>
                  <a:rPr lang="en-US" sz="3800" dirty="0"/>
                  <a:t>= 4(x + 1)</a:t>
                </a:r>
                <a:r>
                  <a:rPr lang="en-US" sz="3800" baseline="30000" dirty="0"/>
                  <a:t>2</a:t>
                </a:r>
                <a:r>
                  <a:rPr lang="en-US" sz="3800" dirty="0"/>
                  <a:t> + 5</a:t>
                </a:r>
                <a:r>
                  <a:rPr lang="en-US" sz="3800" dirty="0" smtClean="0"/>
                  <a:t>			</a:t>
                </a:r>
                <a14:m>
                  <m:oMath xmlns:m="http://schemas.openxmlformats.org/officeDocument/2006/math">
                    <m:r>
                      <a:rPr lang="en-US" sz="3800" b="1" i="1">
                        <a:latin typeface="Cambria Math" panose="02040503050406030204" pitchFamily="18" charset="0"/>
                      </a:rPr>
                      <m:t>𝒚</m:t>
                    </m:r>
                    <m:r>
                      <a:rPr lang="en-US" sz="3800" b="1" i="1">
                        <a:latin typeface="Cambria Math" panose="02040503050406030204" pitchFamily="18" charset="0"/>
                      </a:rPr>
                      <m:t>=</m:t>
                    </m:r>
                    <m:sSup>
                      <m:sSupPr>
                        <m:ctrlPr>
                          <a:rPr lang="en-US" sz="3800" b="1" i="1">
                            <a:latin typeface="Cambria Math" panose="02040503050406030204" pitchFamily="18" charset="0"/>
                          </a:rPr>
                        </m:ctrlPr>
                      </m:sSupPr>
                      <m:e>
                        <m:r>
                          <a:rPr lang="en-US" sz="3800" b="1" i="1">
                            <a:latin typeface="Cambria Math" panose="02040503050406030204" pitchFamily="18" charset="0"/>
                          </a:rPr>
                          <m:t>𝟒</m:t>
                        </m:r>
                        <m:r>
                          <a:rPr lang="en-US" sz="3800" b="1" i="1">
                            <a:latin typeface="Cambria Math" panose="02040503050406030204" pitchFamily="18" charset="0"/>
                          </a:rPr>
                          <m:t>𝒙</m:t>
                        </m:r>
                      </m:e>
                      <m:sup>
                        <m:r>
                          <a:rPr lang="en-US" sz="3800" b="1" i="1">
                            <a:latin typeface="Cambria Math" panose="02040503050406030204" pitchFamily="18" charset="0"/>
                          </a:rPr>
                          <m:t>𝟐</m:t>
                        </m:r>
                      </m:sup>
                    </m:sSup>
                    <m:r>
                      <a:rPr lang="en-US" sz="3800" b="1" i="1">
                        <a:latin typeface="Cambria Math" panose="02040503050406030204" pitchFamily="18" charset="0"/>
                      </a:rPr>
                      <m:t>+</m:t>
                    </m:r>
                    <m:r>
                      <a:rPr lang="en-US" sz="3800" b="1" i="1">
                        <a:latin typeface="Cambria Math" panose="02040503050406030204" pitchFamily="18" charset="0"/>
                      </a:rPr>
                      <m:t>𝟖</m:t>
                    </m:r>
                    <m:r>
                      <a:rPr lang="en-US" sz="3800" b="1" i="1">
                        <a:latin typeface="Cambria Math" panose="02040503050406030204" pitchFamily="18" charset="0"/>
                      </a:rPr>
                      <m:t>𝒙</m:t>
                    </m:r>
                    <m:r>
                      <a:rPr lang="en-US" sz="3800" b="1" i="1">
                        <a:latin typeface="Cambria Math" panose="02040503050406030204" pitchFamily="18" charset="0"/>
                      </a:rPr>
                      <m:t>+</m:t>
                    </m:r>
                    <m:r>
                      <a:rPr lang="en-US" sz="3800" b="1" i="1">
                        <a:latin typeface="Cambria Math" panose="02040503050406030204" pitchFamily="18" charset="0"/>
                      </a:rPr>
                      <m:t>𝟗</m:t>
                    </m:r>
                  </m:oMath>
                </a14:m>
                <a:endParaRPr lang="en-US" sz="3800"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305738" cy="3581400"/>
              </a:xfrm>
              <a:blipFill rotWithShape="0">
                <a:blip r:embed="rId2"/>
                <a:stretch>
                  <a:fillRect l="-1952" t="-3912"/>
                </a:stretch>
              </a:blipFill>
            </p:spPr>
            <p:txBody>
              <a:bodyPr/>
              <a:lstStyle/>
              <a:p>
                <a:r>
                  <a:rPr lang="en-US">
                    <a:noFill/>
                  </a:rPr>
                  <a:t> </a:t>
                </a:r>
              </a:p>
            </p:txBody>
          </p:sp>
        </mc:Fallback>
      </mc:AlternateContent>
    </p:spTree>
    <p:extLst>
      <p:ext uri="{BB962C8B-B14F-4D97-AF65-F5344CB8AC3E}">
        <p14:creationId xmlns:p14="http://schemas.microsoft.com/office/powerpoint/2010/main" val="1637420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183121094"/>
              </p:ext>
            </p:extLst>
          </p:nvPr>
        </p:nvGraphicFramePr>
        <p:xfrm>
          <a:off x="4076118" y="2721165"/>
          <a:ext cx="1149251" cy="933767"/>
        </p:xfrm>
        <a:graphic>
          <a:graphicData uri="http://schemas.openxmlformats.org/presentationml/2006/ole">
            <mc:AlternateContent xmlns:mc="http://schemas.openxmlformats.org/markup-compatibility/2006">
              <mc:Choice xmlns:v="urn:schemas-microsoft-com:vml" Requires="v">
                <p:oleObj spid="_x0000_s4116" r:id="rId3" imgW="482600" imgH="393700" progId="Equation.DSMT4">
                  <p:embed/>
                </p:oleObj>
              </mc:Choice>
              <mc:Fallback>
                <p:oleObj r:id="rId3" imgW="482600" imgH="393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118" y="2721165"/>
                        <a:ext cx="1149251" cy="933767"/>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22722389"/>
              </p:ext>
            </p:extLst>
          </p:nvPr>
        </p:nvGraphicFramePr>
        <p:xfrm>
          <a:off x="4878636" y="723712"/>
          <a:ext cx="1287137" cy="1045799"/>
        </p:xfrm>
        <a:graphic>
          <a:graphicData uri="http://schemas.openxmlformats.org/presentationml/2006/ole">
            <mc:AlternateContent xmlns:mc="http://schemas.openxmlformats.org/markup-compatibility/2006">
              <mc:Choice xmlns:v="urn:schemas-microsoft-com:vml" Requires="v">
                <p:oleObj spid="_x0000_s4117" r:id="rId5" imgW="482600" imgH="393700" progId="Equation.DSMT4">
                  <p:embed/>
                </p:oleObj>
              </mc:Choice>
              <mc:Fallback>
                <p:oleObj r:id="rId5" imgW="4826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8636" y="723712"/>
                        <a:ext cx="1287137" cy="1045799"/>
                      </a:xfrm>
                      <a:prstGeom prst="rect">
                        <a:avLst/>
                      </a:prstGeom>
                      <a:noFill/>
                      <a:extLst/>
                    </p:spPr>
                  </p:pic>
                </p:oleObj>
              </mc:Fallback>
            </mc:AlternateContent>
          </a:graphicData>
        </a:graphic>
      </p:graphicFrame>
      <p:sp>
        <p:nvSpPr>
          <p:cNvPr id="6" name="Rectangle 3"/>
          <p:cNvSpPr>
            <a:spLocks noChangeArrowheads="1"/>
          </p:cNvSpPr>
          <p:nvPr/>
        </p:nvSpPr>
        <p:spPr bwMode="auto">
          <a:xfrm>
            <a:off x="1371599" y="292184"/>
            <a:ext cx="92266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hlinkClick r:id="rId6"/>
              </a:rPr>
              <a:t>Steps to Graphing Quadratic Equation in Standard Form:</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Identify a, b and c.</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defTabSz="914400"/>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1) Find and Plot Vertex                   </a:t>
            </a:r>
            <a:r>
              <a:rPr lang="en-US" altLang="en-US" sz="2400" dirty="0" smtClean="0">
                <a:ea typeface="Times New Roman" panose="02020603050405020304" pitchFamily="18" charset="0"/>
              </a:rPr>
              <a:t> </a:t>
            </a:r>
            <a:r>
              <a:rPr lang="en-US" altLang="en-US" sz="2400" dirty="0">
                <a:ea typeface="Times New Roman" panose="02020603050405020304" pitchFamily="18" charset="0"/>
              </a:rPr>
              <a:t>Substitute in x and solve for </a:t>
            </a:r>
            <a:r>
              <a:rPr lang="en-US" altLang="en-US" sz="2400" dirty="0" smtClean="0">
                <a:ea typeface="Times New Roman" panose="02020603050405020304" pitchFamily="18" charset="0"/>
              </a:rPr>
              <a:t>y</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71600" y="2190716"/>
            <a:ext cx="83012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2) Draw Axis of Symmetry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Vertical line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310390" y="3842380"/>
            <a:ext cx="88030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3) Find and Plot two points on one side of axis of symmetry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Choose x values and solve for y values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4) Use symmetry to plot symmetric points on opposite side of axis of symmetry</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5) Draw a parabola through the plotted points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854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13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endParaRPr lang="en-US" sz="2400" dirty="0"/>
          </a:p>
          <a:p>
            <a:r>
              <a:rPr lang="en-US" sz="2400" dirty="0" smtClean="0"/>
              <a:t>Interpret quadratic graphs</a:t>
            </a:r>
            <a:br>
              <a:rPr lang="en-US" sz="2400" dirty="0" smtClean="0"/>
            </a:br>
            <a:r>
              <a:rPr lang="en-US" sz="2400" dirty="0" smtClean="0"/>
              <a:t>   </a:t>
            </a: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 Quadratic Functions and Models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800" b="1" dirty="0"/>
              <a:t>Objective: To identify important points of a quadratic function and model real life examples of their use</a:t>
            </a:r>
            <a:endParaRPr lang="en-US" sz="2800" dirty="0"/>
          </a:p>
          <a:p>
            <a:pPr marL="0" indent="0">
              <a:buNone/>
            </a:pPr>
            <a:endParaRPr lang="en-US" dirty="0"/>
          </a:p>
        </p:txBody>
      </p:sp>
    </p:spTree>
    <p:extLst>
      <p:ext uri="{BB962C8B-B14F-4D97-AF65-F5344CB8AC3E}">
        <p14:creationId xmlns:p14="http://schemas.microsoft.com/office/powerpoint/2010/main" val="50106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terms and formulas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2964" y="1618938"/>
                <a:ext cx="6405484" cy="5239062"/>
              </a:xfrm>
            </p:spPr>
            <p:txBody>
              <a:bodyPr>
                <a:normAutofit/>
              </a:bodyPr>
              <a:lstStyle/>
              <a:p>
                <a:pPr marL="0" indent="0">
                  <a:buNone/>
                </a:pPr>
                <a:r>
                  <a:rPr lang="en-US" sz="2600" b="1" u="sng" dirty="0" smtClean="0"/>
                  <a:t>  Quadratic </a:t>
                </a:r>
                <a:r>
                  <a:rPr lang="en-US" sz="2600" b="1" u="sng" dirty="0"/>
                  <a:t>Function: </a:t>
                </a:r>
                <a:r>
                  <a:rPr lang="en-US" sz="2600" dirty="0"/>
                  <a:t>a function of the form </a:t>
                </a:r>
              </a:p>
              <a:p>
                <a:pPr marL="0" indent="0">
                  <a:buNone/>
                </a:pPr>
                <a:r>
                  <a:rPr lang="en-US" sz="2600" dirty="0" smtClean="0"/>
                  <a:t>	</a:t>
                </a:r>
                <a14:m>
                  <m:oMath xmlns:m="http://schemas.openxmlformats.org/officeDocument/2006/math">
                    <m:r>
                      <a:rPr lang="en-US" sz="2600" i="1">
                        <a:latin typeface="Cambria Math" panose="02040503050406030204" pitchFamily="18" charset="0"/>
                      </a:rPr>
                      <m:t> </m:t>
                    </m:r>
                    <m:r>
                      <a:rPr lang="en-US" sz="2600" i="1">
                        <a:latin typeface="Cambria Math" panose="02040503050406030204" pitchFamily="18" charset="0"/>
                      </a:rPr>
                      <m:t>𝑓</m:t>
                    </m:r>
                    <m:d>
                      <m:dPr>
                        <m:ctrlPr>
                          <a:rPr lang="en-US" sz="2600" i="1">
                            <a:latin typeface="Cambria Math" panose="02040503050406030204" pitchFamily="18" charset="0"/>
                          </a:rPr>
                        </m:ctrlPr>
                      </m:dPr>
                      <m:e>
                        <m:r>
                          <a:rPr lang="en-US" sz="2600" i="1">
                            <a:latin typeface="Cambria Math" panose="02040503050406030204" pitchFamily="18" charset="0"/>
                          </a:rPr>
                          <m:t>𝑥</m:t>
                        </m:r>
                      </m:e>
                    </m:d>
                    <m:r>
                      <a:rPr lang="en-US" sz="2600" i="1">
                        <a:latin typeface="Cambria Math" panose="02040503050406030204" pitchFamily="18" charset="0"/>
                      </a:rPr>
                      <m:t>=</m:t>
                    </m:r>
                    <m:r>
                      <a:rPr lang="en-US" sz="2600" i="1">
                        <a:latin typeface="Cambria Math" panose="02040503050406030204" pitchFamily="18" charset="0"/>
                      </a:rPr>
                      <m:t>𝑎</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2</m:t>
                        </m:r>
                      </m:sup>
                    </m:sSup>
                    <m:r>
                      <a:rPr lang="en-US" sz="2600" i="1">
                        <a:latin typeface="Cambria Math" panose="02040503050406030204" pitchFamily="18" charset="0"/>
                      </a:rPr>
                      <m:t>+</m:t>
                    </m:r>
                    <m:r>
                      <a:rPr lang="en-US" sz="2600" i="1">
                        <a:latin typeface="Cambria Math" panose="02040503050406030204" pitchFamily="18" charset="0"/>
                      </a:rPr>
                      <m:t>𝑏𝑥</m:t>
                    </m:r>
                    <m:r>
                      <a:rPr lang="en-US" sz="2600" i="1">
                        <a:latin typeface="Cambria Math" panose="02040503050406030204" pitchFamily="18" charset="0"/>
                      </a:rPr>
                      <m:t>+</m:t>
                    </m:r>
                    <m:r>
                      <a:rPr lang="en-US" sz="2600" i="1">
                        <a:latin typeface="Cambria Math" panose="02040503050406030204" pitchFamily="18" charset="0"/>
                      </a:rPr>
                      <m:t>𝑐</m:t>
                    </m:r>
                  </m:oMath>
                </a14:m>
                <a:r>
                  <a:rPr lang="en-US" sz="2600" dirty="0"/>
                  <a:t>   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pPr marL="0" indent="0">
                  <a:buNone/>
                </a:pPr>
                <a:r>
                  <a:rPr lang="en-US" sz="2600" b="1" dirty="0"/>
                  <a:t> </a:t>
                </a:r>
                <a:endParaRPr lang="en-US" sz="2600" dirty="0"/>
              </a:p>
              <a:p>
                <a:pPr marL="0" indent="0">
                  <a:buNone/>
                </a:pPr>
                <a:r>
                  <a:rPr lang="en-US" sz="2600" b="1" u="sng" dirty="0" smtClean="0"/>
                  <a:t>  Parabola</a:t>
                </a:r>
                <a:r>
                  <a:rPr lang="en-US" sz="2600" b="1" dirty="0"/>
                  <a:t>: </a:t>
                </a:r>
                <a:r>
                  <a:rPr lang="en-US" sz="2600" dirty="0"/>
                  <a:t>the “U shaped” graph that is </a:t>
                </a:r>
                <a:r>
                  <a:rPr lang="en-US" sz="2600" dirty="0" smtClean="0"/>
                  <a:t/>
                </a:r>
                <a:br>
                  <a:rPr lang="en-US" sz="2600" dirty="0" smtClean="0"/>
                </a:br>
                <a:r>
                  <a:rPr lang="en-US" sz="2600" dirty="0" smtClean="0"/>
                  <a:t>  formed </a:t>
                </a:r>
                <a:r>
                  <a:rPr lang="en-US" sz="2600" dirty="0"/>
                  <a:t>by a quadratic function</a:t>
                </a:r>
              </a:p>
              <a:p>
                <a:pPr marL="0" indent="0">
                  <a:buNone/>
                </a:pPr>
                <a:r>
                  <a:rPr lang="en-US" sz="2600" dirty="0"/>
                  <a:t> </a:t>
                </a:r>
              </a:p>
              <a:p>
                <a:pPr marL="0" indent="0">
                  <a:buNone/>
                </a:pPr>
                <a:r>
                  <a:rPr lang="en-US" sz="2600" b="1" u="sng" dirty="0" smtClean="0"/>
                  <a:t>  Vertex </a:t>
                </a:r>
                <a:r>
                  <a:rPr lang="en-US" sz="2600" b="1" u="sng" dirty="0"/>
                  <a:t>Form:</a:t>
                </a:r>
                <a:r>
                  <a:rPr lang="en-US" sz="2600" b="1" dirty="0"/>
                  <a:t> </a:t>
                </a:r>
                <a:r>
                  <a:rPr lang="en-US" sz="2600" dirty="0"/>
                  <a:t>another way of writing a </a:t>
                </a:r>
                <a:r>
                  <a:rPr lang="en-US" sz="2600" dirty="0" smtClean="0"/>
                  <a:t>  </a:t>
                </a:r>
                <a:br>
                  <a:rPr lang="en-US" sz="2600" dirty="0" smtClean="0"/>
                </a:br>
                <a:r>
                  <a:rPr lang="en-US" sz="2600" dirty="0" smtClean="0"/>
                  <a:t>  quadratic </a:t>
                </a:r>
                <a:r>
                  <a:rPr lang="en-US" sz="2600" dirty="0"/>
                  <a:t>equation, </a:t>
                </a:r>
              </a:p>
              <a:p>
                <a:pPr marL="0" indent="0">
                  <a:buNone/>
                </a:pPr>
                <a:r>
                  <a:rPr lang="en-US" sz="2600" dirty="0" smtClean="0"/>
                  <a:t>	</a:t>
                </a:r>
                <a14:m>
                  <m:oMath xmlns:m="http://schemas.openxmlformats.org/officeDocument/2006/math">
                    <m:r>
                      <a:rPr lang="en-US" sz="2600" i="1">
                        <a:latin typeface="Cambria Math" panose="02040503050406030204" pitchFamily="18" charset="0"/>
                      </a:rPr>
                      <m:t>𝑓</m:t>
                    </m:r>
                    <m:d>
                      <m:dPr>
                        <m:ctrlPr>
                          <a:rPr lang="en-US" sz="2600" i="1">
                            <a:latin typeface="Cambria Math" panose="02040503050406030204" pitchFamily="18" charset="0"/>
                          </a:rPr>
                        </m:ctrlPr>
                      </m:dPr>
                      <m:e>
                        <m:r>
                          <a:rPr lang="en-US" sz="2600" i="1">
                            <a:latin typeface="Cambria Math" panose="02040503050406030204" pitchFamily="18" charset="0"/>
                          </a:rPr>
                          <m:t>𝑥</m:t>
                        </m:r>
                      </m:e>
                    </m:d>
                    <m:r>
                      <a:rPr lang="en-US" sz="2600" i="1">
                        <a:latin typeface="Cambria Math" panose="02040503050406030204" pitchFamily="18" charset="0"/>
                      </a:rPr>
                      <m:t>=</m:t>
                    </m:r>
                    <m:r>
                      <a:rPr lang="en-US" sz="2600" i="1">
                        <a:latin typeface="Cambria Math" panose="02040503050406030204" pitchFamily="18" charset="0"/>
                      </a:rPr>
                      <m:t>𝑎</m:t>
                    </m:r>
                    <m:sSup>
                      <m:sSupPr>
                        <m:ctrlPr>
                          <a:rPr lang="en-US" sz="2600" i="1">
                            <a:latin typeface="Cambria Math" panose="02040503050406030204" pitchFamily="18" charset="0"/>
                          </a:rPr>
                        </m:ctrlPr>
                      </m:sSupPr>
                      <m:e>
                        <m:r>
                          <a:rPr lang="en-US" sz="2600" i="1">
                            <a:latin typeface="Cambria Math" panose="02040503050406030204" pitchFamily="18" charset="0"/>
                          </a:rPr>
                          <m:t>(</m:t>
                        </m:r>
                        <m:r>
                          <a:rPr lang="en-US" sz="2600" i="1">
                            <a:latin typeface="Cambria Math" panose="02040503050406030204" pitchFamily="18" charset="0"/>
                          </a:rPr>
                          <m:t>𝑥</m:t>
                        </m:r>
                        <m:r>
                          <a:rPr lang="en-US" sz="2600" i="1">
                            <a:latin typeface="Cambria Math" panose="02040503050406030204" pitchFamily="18" charset="0"/>
                          </a:rPr>
                          <m:t>−</m:t>
                        </m:r>
                        <m:r>
                          <a:rPr lang="en-US" sz="2600" i="1">
                            <a:latin typeface="Cambria Math" panose="02040503050406030204" pitchFamily="18" charset="0"/>
                          </a:rPr>
                          <m:t>h</m:t>
                        </m:r>
                        <m:r>
                          <a:rPr lang="en-US" sz="2600" i="1">
                            <a:latin typeface="Cambria Math" panose="02040503050406030204" pitchFamily="18" charset="0"/>
                          </a:rPr>
                          <m:t>)</m:t>
                        </m:r>
                      </m:e>
                      <m:sup>
                        <m:r>
                          <a:rPr lang="en-US" sz="2600" i="1">
                            <a:latin typeface="Cambria Math" panose="02040503050406030204" pitchFamily="18" charset="0"/>
                          </a:rPr>
                          <m:t>2</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dirty="0"/>
                  <a:t> where </a:t>
                </a:r>
                <a14:m>
                  <m:oMath xmlns:m="http://schemas.openxmlformats.org/officeDocument/2006/math">
                    <m:r>
                      <a:rPr lang="en-US" sz="2600" i="1">
                        <a:latin typeface="Cambria Math" panose="02040503050406030204" pitchFamily="18" charset="0"/>
                      </a:rPr>
                      <m:t>𝑎</m:t>
                    </m:r>
                    <m:r>
                      <a:rPr lang="en-US" sz="2600" i="1">
                        <a:latin typeface="Cambria Math" panose="02040503050406030204" pitchFamily="18" charset="0"/>
                      </a:rPr>
                      <m:t>≠0</m:t>
                    </m:r>
                  </m:oMath>
                </a14:m>
                <a:endParaRPr lang="en-US" sz="2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2964" y="1618938"/>
                <a:ext cx="6405484" cy="5239062"/>
              </a:xfrm>
              <a:blipFill rotWithShape="0">
                <a:blip r:embed="rId2"/>
                <a:stretch>
                  <a:fillRect t="-1513"/>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7113379" y="1618938"/>
            <a:ext cx="473298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Vertex:</a:t>
            </a: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highest (maximum) or lowest (minimum) point of a parabola where the axis of symmetry intersects our parabola (h, 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Axis of Symmetry:</a:t>
            </a:r>
            <a:r>
              <a:rPr kumimoji="0" lang="en-US"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The vertical line that divides are parabola into two mirror images of each other by passing through the vertex.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224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Parabolas all around us</a:t>
            </a:r>
            <a:endParaRPr lang="en-US" dirty="0"/>
          </a:p>
        </p:txBody>
      </p:sp>
      <p:sp>
        <p:nvSpPr>
          <p:cNvPr id="3" name="Content Placeholder 2"/>
          <p:cNvSpPr>
            <a:spLocks noGrp="1"/>
          </p:cNvSpPr>
          <p:nvPr>
            <p:ph idx="1"/>
          </p:nvPr>
        </p:nvSpPr>
        <p:spPr>
          <a:xfrm>
            <a:off x="1371600" y="1333041"/>
            <a:ext cx="9601200" cy="5524959"/>
          </a:xfrm>
        </p:spPr>
        <p:txBody>
          <a:bodyPr>
            <a:normAutofit/>
          </a:bodyPr>
          <a:lstStyle/>
          <a:p>
            <a:pPr marL="0" indent="0">
              <a:buNone/>
            </a:pPr>
            <a:r>
              <a:rPr lang="en-US" sz="2400" dirty="0"/>
              <a:t>Parabolas are a very common shape in the real world.</a:t>
            </a:r>
          </a:p>
          <a:p>
            <a:pPr marL="0" indent="0">
              <a:buNone/>
            </a:pPr>
            <a:r>
              <a:rPr lang="en-US" sz="2400" dirty="0"/>
              <a:t> </a:t>
            </a:r>
          </a:p>
          <a:p>
            <a:pPr marL="0" indent="0">
              <a:buNone/>
            </a:pPr>
            <a:r>
              <a:rPr lang="en-US" sz="2400" dirty="0"/>
              <a:t>What are some things that are in the shape of a parabola? </a:t>
            </a:r>
          </a:p>
          <a:p>
            <a:pPr marL="0" indent="0">
              <a:buNone/>
            </a:pPr>
            <a:endParaRPr lang="en-US" sz="2400" dirty="0" smtClean="0"/>
          </a:p>
          <a:p>
            <a:pPr marL="0" indent="0">
              <a:buNone/>
            </a:pPr>
            <a:r>
              <a:rPr lang="en-US" sz="2400" dirty="0" smtClean="0"/>
              <a:t>What </a:t>
            </a:r>
            <a:r>
              <a:rPr lang="en-US" sz="2400" dirty="0"/>
              <a:t>do these have in common?</a:t>
            </a:r>
          </a:p>
          <a:p>
            <a:pPr marL="0" indent="0">
              <a:buNone/>
            </a:pPr>
            <a:r>
              <a:rPr lang="en-US" sz="2400" b="1" dirty="0"/>
              <a:t> </a:t>
            </a:r>
            <a:endParaRPr lang="en-US" sz="2400" dirty="0"/>
          </a:p>
          <a:p>
            <a:pPr marL="0" indent="0">
              <a:buNone/>
            </a:pPr>
            <a:r>
              <a:rPr lang="en-US" sz="2400" dirty="0"/>
              <a:t>When would we have a “highest point” when would we have a “lowest point”? What do these points represent</a:t>
            </a:r>
            <a:r>
              <a:rPr lang="en-US" sz="2400" dirty="0" smtClean="0"/>
              <a:t>?</a:t>
            </a:r>
          </a:p>
          <a:p>
            <a:pPr marL="0" indent="0">
              <a:buNone/>
            </a:pPr>
            <a:endParaRPr lang="en-US" dirty="0"/>
          </a:p>
          <a:p>
            <a:pPr marL="0" indent="0">
              <a:buNone/>
            </a:pPr>
            <a:r>
              <a:rPr lang="en-US" dirty="0" smtClean="0"/>
              <a:t>Examples:</a:t>
            </a:r>
          </a:p>
          <a:p>
            <a:pPr marL="0" indent="0">
              <a:buNone/>
            </a:pPr>
            <a:r>
              <a:rPr lang="en-US" dirty="0" smtClean="0"/>
              <a:t> </a:t>
            </a:r>
            <a:r>
              <a:rPr lang="en-US" b="1" dirty="0" smtClean="0"/>
              <a:t>      -</a:t>
            </a:r>
            <a:r>
              <a:rPr lang="en-US" dirty="0"/>
              <a:t>Bridges, roller coasters, satellites, McDonalds, arch (kind of), three-point line, </a:t>
            </a:r>
            <a:r>
              <a:rPr lang="en-US" dirty="0" smtClean="0"/>
              <a:t/>
            </a:r>
            <a:br>
              <a:rPr lang="en-US" dirty="0" smtClean="0"/>
            </a:br>
            <a:r>
              <a:rPr lang="en-US" dirty="0" smtClean="0"/>
              <a:t>        fountain</a:t>
            </a:r>
            <a:r>
              <a:rPr lang="en-US" dirty="0"/>
              <a:t>, rainbow, flashlight, angry birds, the path of an object when thrown…  </a:t>
            </a:r>
            <a:r>
              <a:rPr lang="en-US" b="1"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5433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603948"/>
                <a:ext cx="9601200" cy="4826832"/>
              </a:xfrm>
            </p:spPr>
            <p:txBody>
              <a:bodyPr>
                <a:normAutofit/>
              </a:bodyPr>
              <a:lstStyle/>
              <a:p>
                <a:pPr marL="0" indent="0">
                  <a:buNone/>
                </a:pPr>
                <a:r>
                  <a:rPr lang="en-US" sz="2400" dirty="0"/>
                  <a:t>Imagine you are throwing rocks one day after school. Your awesome math teacher walks by and watches you for a moment before telling you that it appears that the path of the rocks when you throw them are modeled by the equation	: </a:t>
                </a:r>
                <a14:m>
                  <m:oMath xmlns:m="http://schemas.openxmlformats.org/officeDocument/2006/math">
                    <m:r>
                      <a:rPr lang="en-US" sz="2400" b="1" i="1">
                        <a:latin typeface="Cambria Math" panose="02040503050406030204" pitchFamily="18" charset="0"/>
                      </a:rPr>
                      <m:t>𝒅</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𝟔</m:t>
                    </m:r>
                    <m:r>
                      <a:rPr lang="en-US" sz="2400" b="1" i="1">
                        <a:latin typeface="Cambria Math" panose="02040503050406030204" pitchFamily="18" charset="0"/>
                      </a:rPr>
                      <m:t>𝒕</m:t>
                    </m:r>
                  </m:oMath>
                </a14:m>
                <a:endParaRPr lang="en-US" sz="2400" dirty="0"/>
              </a:p>
              <a:p>
                <a:pPr marL="0" indent="0">
                  <a:buNone/>
                </a:pPr>
                <a:endParaRPr lang="en-US" sz="2400" dirty="0" smtClean="0"/>
              </a:p>
              <a:p>
                <a:pPr marL="0" indent="0">
                  <a:buNone/>
                </a:pPr>
                <a:r>
                  <a:rPr lang="en-US" sz="2400" dirty="0" smtClean="0"/>
                  <a:t>Where </a:t>
                </a:r>
                <a:r>
                  <a:rPr lang="en-US" sz="2400" dirty="0"/>
                  <a:t>d is the distance from the ground (the </a:t>
                </a:r>
                <a:r>
                  <a:rPr lang="en-US" sz="2400" dirty="0" smtClean="0"/>
                  <a:t>height in feet) </a:t>
                </a:r>
                <a:r>
                  <a:rPr lang="en-US" sz="2400" dirty="0"/>
                  <a:t>and t is the time in seconds that the rock is in the air. This obviously interests you and you now want to know how high are you actually throwing the rocks and after how many seconds does it reach this point? You are then curious how long the rock is in the air all together. What do you find out?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603948"/>
                <a:ext cx="9601200" cy="4826832"/>
              </a:xfrm>
              <a:blipFill rotWithShape="0">
                <a:blip r:embed="rId2"/>
                <a:stretch>
                  <a:fillRect l="-952" t="-1389"/>
                </a:stretch>
              </a:blipFill>
            </p:spPr>
            <p:txBody>
              <a:bodyPr/>
              <a:lstStyle/>
              <a:p>
                <a:r>
                  <a:rPr lang="en-US">
                    <a:noFill/>
                  </a:rPr>
                  <a:t> </a:t>
                </a:r>
              </a:p>
            </p:txBody>
          </p:sp>
        </mc:Fallback>
      </mc:AlternateContent>
    </p:spTree>
    <p:extLst>
      <p:ext uri="{BB962C8B-B14F-4D97-AF65-F5344CB8AC3E}">
        <p14:creationId xmlns:p14="http://schemas.microsoft.com/office/powerpoint/2010/main" val="3412345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dirty="0" smtClean="0"/>
                  <a:t>You </a:t>
                </a:r>
                <a:r>
                  <a:rPr lang="en-US" sz="2400" dirty="0"/>
                  <a:t>are at a fair and in order to win a prize you need to toss a ball into the tiny basket. After throwing the ball you notice that the path it is traveling on is modeled by the equation </a:t>
                </a:r>
                <a14:m>
                  <m:oMath xmlns:m="http://schemas.openxmlformats.org/officeDocument/2006/math">
                    <m:r>
                      <a:rPr lang="en-US" sz="2400" b="1" i="1">
                        <a:latin typeface="Cambria Math" panose="02040503050406030204" pitchFamily="18" charset="0"/>
                      </a:rPr>
                      <m:t>𝒉</m:t>
                    </m:r>
                    <m:r>
                      <a:rPr lang="en-US" sz="2400" b="1"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m:t>
                        </m:r>
                        <m:r>
                          <a:rPr lang="en-US" sz="2400" b="1" i="1">
                            <a:latin typeface="Cambria Math" panose="02040503050406030204" pitchFamily="18" charset="0"/>
                          </a:rPr>
                          <m:t>𝒕</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𝟒</m:t>
                    </m:r>
                    <m:r>
                      <a:rPr lang="en-US" sz="2400" b="1" i="1">
                        <a:latin typeface="Cambria Math" panose="02040503050406030204" pitchFamily="18" charset="0"/>
                      </a:rPr>
                      <m:t>𝒕</m:t>
                    </m:r>
                  </m:oMath>
                </a14:m>
                <a:r>
                  <a:rPr lang="en-US" sz="2400" b="1" dirty="0"/>
                  <a:t>+1 </a:t>
                </a:r>
                <a:r>
                  <a:rPr lang="en-US" sz="2400" dirty="0"/>
                  <a:t>where h is the height of the ball and t is the time in seconds. You know that the center of the basket is located at the point (3, 2). Do you make the shot? What if it was at (4,1)?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52" t="-1871" r="-1460"/>
                </a:stretch>
              </a:blipFill>
            </p:spPr>
            <p:txBody>
              <a:bodyPr/>
              <a:lstStyle/>
              <a:p>
                <a:r>
                  <a:rPr lang="en-US">
                    <a:noFill/>
                  </a:rPr>
                  <a:t> </a:t>
                </a:r>
              </a:p>
            </p:txBody>
          </p:sp>
        </mc:Fallback>
      </mc:AlternateContent>
    </p:spTree>
    <p:extLst>
      <p:ext uri="{BB962C8B-B14F-4D97-AF65-F5344CB8AC3E}">
        <p14:creationId xmlns:p14="http://schemas.microsoft.com/office/powerpoint/2010/main" val="2219711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a:bodyPr>
          <a:lstStyle/>
          <a:p>
            <a:r>
              <a:rPr lang="en-US" sz="2400" dirty="0" smtClean="0"/>
              <a:t>Page 132 #7-12, 21-27 (odd), 76, 77, 81</a:t>
            </a:r>
            <a:endParaRPr lang="en-US" sz="2400" dirty="0"/>
          </a:p>
        </p:txBody>
      </p:sp>
    </p:spTree>
    <p:extLst>
      <p:ext uri="{BB962C8B-B14F-4D97-AF65-F5344CB8AC3E}">
        <p14:creationId xmlns:p14="http://schemas.microsoft.com/office/powerpoint/2010/main" val="1437271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2734</TotalTime>
  <Words>458</Words>
  <Application>Microsoft Office PowerPoint</Application>
  <PresentationFormat>Widescreen</PresentationFormat>
  <Paragraphs>70</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Cambria Math</vt:lpstr>
      <vt:lpstr>Franklin Gothic Book</vt:lpstr>
      <vt:lpstr>Times New Roman</vt:lpstr>
      <vt:lpstr>Crop</vt:lpstr>
      <vt:lpstr>Equation.DSMT4</vt:lpstr>
      <vt:lpstr>Bell Work</vt:lpstr>
      <vt:lpstr>Pre-calc trig</vt:lpstr>
      <vt:lpstr>Objective</vt:lpstr>
      <vt:lpstr>2.1 – Quadratic Functions and Models </vt:lpstr>
      <vt:lpstr>Some key terms and formulas</vt:lpstr>
      <vt:lpstr>Parabolas all around us</vt:lpstr>
      <vt:lpstr>Example</vt:lpstr>
      <vt:lpstr>Example</vt:lpstr>
      <vt:lpstr>For next time…</vt:lpstr>
      <vt:lpstr>Additional (unnecessary because of graphing calc) Info </vt:lpstr>
      <vt:lpstr>Write the equation in Standard Form: </vt:lpstr>
      <vt:lpstr>PowerPoint Presentation</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65</cp:revision>
  <dcterms:created xsi:type="dcterms:W3CDTF">2017-08-21T18:28:24Z</dcterms:created>
  <dcterms:modified xsi:type="dcterms:W3CDTF">2017-09-27T16:44:19Z</dcterms:modified>
</cp:coreProperties>
</file>