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5" r:id="rId3"/>
    <p:sldId id="256" r:id="rId4"/>
    <p:sldId id="288" r:id="rId5"/>
    <p:sldId id="299" r:id="rId6"/>
    <p:sldId id="300" r:id="rId7"/>
    <p:sldId id="301" r:id="rId8"/>
    <p:sldId id="303" r:id="rId9"/>
    <p:sldId id="287" r:id="rId10"/>
    <p:sldId id="30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81378"/>
                <a:ext cx="9182559" cy="30677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i="1" dirty="0" smtClean="0"/>
                  <a:t>Tell me anything that you know about P(x). </a:t>
                </a:r>
              </a:p>
              <a:p>
                <a:pPr marL="0" indent="0">
                  <a:buNone/>
                </a:pPr>
                <a:endParaRPr lang="en-US" sz="3200" i="1" dirty="0" smtClean="0"/>
              </a:p>
              <a:p>
                <a:pPr marL="0" indent="0">
                  <a:buNone/>
                </a:pPr>
                <a:endParaRPr lang="en-US" sz="32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𝑃</m:t>
                          </m:r>
                          <m:d>
                            <m:dPr>
                              <m:ctrlPr>
                                <a:rPr lang="en-US" sz="3200" i="1"/>
                              </m:ctrlPr>
                            </m:dPr>
                            <m:e>
                              <m:r>
                                <a:rPr lang="en-US" sz="3200" i="1"/>
                                <m:t>𝑥</m:t>
                              </m:r>
                            </m:e>
                          </m:d>
                          <m:r>
                            <a:rPr lang="en-US" sz="3200" i="1"/>
                            <m:t>=</m:t>
                          </m:r>
                          <m:r>
                            <a:rPr lang="en-US" sz="3200" i="1"/>
                            <m:t>𝑥</m:t>
                          </m:r>
                        </m:e>
                        <m:sup>
                          <m:r>
                            <a:rPr lang="en-US" sz="3200" i="1"/>
                            <m:t>5</m:t>
                          </m:r>
                        </m:sup>
                      </m:sSup>
                      <m:r>
                        <a:rPr lang="en-US" sz="3200" i="1"/>
                        <m:t>−</m:t>
                      </m:r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𝑥</m:t>
                          </m:r>
                        </m:e>
                        <m:sup>
                          <m:r>
                            <a:rPr lang="en-US" sz="3200" i="1"/>
                            <m:t>4</m:t>
                          </m:r>
                        </m:sup>
                      </m:sSup>
                      <m:r>
                        <a:rPr lang="en-US" sz="3200" i="1"/>
                        <m:t>−3</m:t>
                      </m:r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𝑥</m:t>
                          </m:r>
                        </m:e>
                        <m:sup>
                          <m:r>
                            <a:rPr lang="en-US" sz="3200" i="1"/>
                            <m:t>3</m:t>
                          </m:r>
                        </m:sup>
                      </m:sSup>
                      <m:r>
                        <a:rPr lang="en-US" sz="3200" i="1"/>
                        <m:t>+3</m:t>
                      </m:r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𝑥</m:t>
                          </m:r>
                        </m:e>
                        <m:sup>
                          <m:r>
                            <a:rPr lang="en-US" sz="3200" i="1"/>
                            <m:t>2</m:t>
                          </m:r>
                        </m:sup>
                      </m:sSup>
                      <m:r>
                        <a:rPr lang="en-US" sz="3200" i="1"/>
                        <m:t>−4</m:t>
                      </m:r>
                      <m:r>
                        <a:rPr lang="en-US" sz="3200" i="1"/>
                        <m:t>𝑥</m:t>
                      </m:r>
                      <m:r>
                        <a:rPr lang="en-US" sz="3200" i="1"/>
                        <m:t>+4=0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81378"/>
                <a:ext cx="9182559" cy="3067740"/>
              </a:xfrm>
              <a:blipFill rotWithShape="0">
                <a:blip r:embed="rId2"/>
                <a:stretch>
                  <a:fillRect l="-1660"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81" y="1594056"/>
            <a:ext cx="8993719" cy="49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6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Pg</a:t>
            </a:r>
            <a:r>
              <a:rPr lang="en-US" sz="2400" dirty="0"/>
              <a:t> 157 #55, 59, 61, 67, 69, </a:t>
            </a:r>
            <a:r>
              <a:rPr lang="en-US" sz="2400" dirty="0" smtClean="0"/>
              <a:t>75</a:t>
            </a:r>
            <a:endParaRPr lang="en-US" sz="2400" dirty="0"/>
          </a:p>
          <a:p>
            <a:r>
              <a:rPr lang="en-US" sz="2400" dirty="0" err="1"/>
              <a:t>Pg</a:t>
            </a:r>
            <a:r>
              <a:rPr lang="en-US" sz="2400" dirty="0"/>
              <a:t> 146 #</a:t>
            </a:r>
            <a:r>
              <a:rPr lang="en-US" sz="2400" dirty="0" smtClean="0"/>
              <a:t>48, 51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More so for discussion next time… </a:t>
            </a:r>
            <a:endParaRPr lang="en-US" sz="2400" dirty="0"/>
          </a:p>
          <a:p>
            <a:r>
              <a:rPr lang="en-US" sz="2400" dirty="0" err="1"/>
              <a:t>Pg</a:t>
            </a:r>
            <a:r>
              <a:rPr lang="en-US" sz="2400" dirty="0"/>
              <a:t> 164 #21, 31, 51, 69, 97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9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>
            <a:normAutofit/>
          </a:bodyPr>
          <a:lstStyle/>
          <a:p>
            <a:r>
              <a:rPr lang="en-US" b="1" u="sng" dirty="0"/>
              <a:t>2.5 Zeros of Polynomial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3292"/>
            <a:ext cx="9601200" cy="1019060"/>
          </a:xfrm>
        </p:spPr>
        <p:txBody>
          <a:bodyPr/>
          <a:lstStyle/>
          <a:p>
            <a:r>
              <a:rPr lang="en-US" sz="2800" b="1" u="sng" dirty="0"/>
              <a:t>Objective:</a:t>
            </a:r>
            <a:r>
              <a:rPr lang="en-US" sz="2800" b="1" dirty="0"/>
              <a:t> </a:t>
            </a:r>
            <a:r>
              <a:rPr lang="en-US" sz="2800" dirty="0"/>
              <a:t>Use Fundamental Theorem of Algebra to determine number of solutions and then find the zeros. </a:t>
            </a:r>
          </a:p>
        </p:txBody>
      </p:sp>
    </p:spTree>
    <p:extLst>
      <p:ext uri="{BB962C8B-B14F-4D97-AF65-F5344CB8AC3E}">
        <p14:creationId xmlns:p14="http://schemas.microsoft.com/office/powerpoint/2010/main" val="501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The Fundamental Theorem of Algebra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2790" y="2286000"/>
                <a:ext cx="9601200" cy="43241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If f(x) is a polynomial of degree n where </a:t>
                </a:r>
                <a14:m>
                  <m:oMath xmlns:m="http://schemas.openxmlformats.org/officeDocument/2006/math">
                    <m:r>
                      <a:rPr lang="en-US" sz="3200" i="1"/>
                      <m:t>𝑛</m:t>
                    </m:r>
                    <m:r>
                      <a:rPr lang="en-US" sz="3200" i="1"/>
                      <m:t> ≥ 0</m:t>
                    </m:r>
                  </m:oMath>
                </a14:m>
                <a:r>
                  <a:rPr lang="en-US" sz="3200" dirty="0"/>
                  <a:t>, then the equation </a:t>
                </a:r>
                <a14:m>
                  <m:oMath xmlns:m="http://schemas.openxmlformats.org/officeDocument/2006/math">
                    <m:r>
                      <a:rPr lang="en-US" sz="3200" i="1"/>
                      <m:t>𝑓</m:t>
                    </m:r>
                    <m:r>
                      <a:rPr lang="en-US" sz="3200" i="1"/>
                      <m:t>(</m:t>
                    </m:r>
                    <m:r>
                      <a:rPr lang="en-US" sz="3200" i="1"/>
                      <m:t>𝑥</m:t>
                    </m:r>
                    <m:r>
                      <a:rPr lang="en-US" sz="3200" i="1"/>
                      <m:t>) = 0</m:t>
                    </m:r>
                  </m:oMath>
                </a14:m>
                <a:r>
                  <a:rPr lang="en-US" sz="3200" dirty="0"/>
                  <a:t> has exactly n roots, including multiple and complex roots.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</a:p>
              <a:p>
                <a:r>
                  <a:rPr lang="en-US" sz="3200" dirty="0"/>
                  <a:t>In other words: Any n</a:t>
                </a:r>
                <a:r>
                  <a:rPr lang="en-US" sz="3200" baseline="30000" dirty="0"/>
                  <a:t>th</a:t>
                </a:r>
                <a:r>
                  <a:rPr lang="en-US" sz="3200" dirty="0"/>
                  <a:t> degree polynomial function has exactly n zeros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790" y="2286000"/>
                <a:ext cx="9601200" cy="4324120"/>
              </a:xfrm>
              <a:blipFill rotWithShape="0">
                <a:blip r:embed="rId2"/>
                <a:stretch>
                  <a:fillRect l="-1460" t="-3526" r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Bell Work Explained: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6660" y="1428750"/>
                <a:ext cx="11325340" cy="4423272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What are the roots for the following equation?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𝑃</m:t>
                          </m:r>
                          <m:d>
                            <m:dPr>
                              <m:ctrlPr>
                                <a:rPr lang="en-US" sz="3200" i="1"/>
                              </m:ctrlPr>
                            </m:dPr>
                            <m:e>
                              <m:r>
                                <a:rPr lang="en-US" sz="3200" i="1"/>
                                <m:t>𝑥</m:t>
                              </m:r>
                            </m:e>
                          </m:d>
                          <m:r>
                            <a:rPr lang="en-US" sz="3200" i="1"/>
                            <m:t>=</m:t>
                          </m:r>
                          <m:r>
                            <a:rPr lang="en-US" sz="3200" i="1"/>
                            <m:t>𝑥</m:t>
                          </m:r>
                        </m:e>
                        <m:sup>
                          <m:r>
                            <a:rPr lang="en-US" sz="3200" i="1"/>
                            <m:t>5</m:t>
                          </m:r>
                        </m:sup>
                      </m:sSup>
                      <m:r>
                        <a:rPr lang="en-US" sz="3200" i="1"/>
                        <m:t>−</m:t>
                      </m:r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𝑥</m:t>
                          </m:r>
                        </m:e>
                        <m:sup>
                          <m:r>
                            <a:rPr lang="en-US" sz="3200" i="1"/>
                            <m:t>4</m:t>
                          </m:r>
                        </m:sup>
                      </m:sSup>
                      <m:r>
                        <a:rPr lang="en-US" sz="3200" i="1"/>
                        <m:t>−3</m:t>
                      </m:r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𝑥</m:t>
                          </m:r>
                        </m:e>
                        <m:sup>
                          <m:r>
                            <a:rPr lang="en-US" sz="3200" i="1"/>
                            <m:t>3</m:t>
                          </m:r>
                        </m:sup>
                      </m:sSup>
                      <m:r>
                        <a:rPr lang="en-US" sz="3200" i="1"/>
                        <m:t>+3</m:t>
                      </m:r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𝑥</m:t>
                          </m:r>
                        </m:e>
                        <m:sup>
                          <m:r>
                            <a:rPr lang="en-US" sz="3200" i="1"/>
                            <m:t>2</m:t>
                          </m:r>
                        </m:sup>
                      </m:sSup>
                      <m:r>
                        <a:rPr lang="en-US" sz="3200" i="1"/>
                        <m:t>−4</m:t>
                      </m:r>
                      <m:r>
                        <a:rPr lang="en-US" sz="3200" i="1"/>
                        <m:t>𝑥</m:t>
                      </m:r>
                      <m:r>
                        <a:rPr lang="en-US" sz="3200" i="1"/>
                        <m:t>+4=0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There are 5 zeros (solutions) because the degree is 5. </a:t>
                </a:r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Graph to find the real ones: 1 , 2, -2 (so 2 must be imaginary…)</a:t>
                </a:r>
                <a:endParaRPr lang="en-US" sz="3200" dirty="0"/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660" y="1428750"/>
                <a:ext cx="11325340" cy="4423272"/>
              </a:xfrm>
              <a:blipFill rotWithShape="0">
                <a:blip r:embed="rId2"/>
                <a:stretch>
                  <a:fillRect l="-1346" t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376"/>
          </a:xfrm>
        </p:spPr>
        <p:txBody>
          <a:bodyPr/>
          <a:lstStyle/>
          <a:p>
            <a:r>
              <a:rPr lang="en-US" b="1" dirty="0" smtClean="0"/>
              <a:t>How to find the imaginary: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8299" y="1421176"/>
                <a:ext cx="10124501" cy="51558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Step2: Since P(1)=0 we know it is a root (Remainder </a:t>
                </a:r>
                <a:r>
                  <a:rPr lang="en-US" dirty="0" err="1"/>
                  <a:t>Thm</a:t>
                </a:r>
                <a:r>
                  <a:rPr lang="en-US" dirty="0"/>
                  <a:t>) and therefore x-1 is a factor. Use synthetic division to factor out x-1.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        </m:t>
                          </m:r>
                          <m:r>
                            <a:rPr lang="en-US" i="1"/>
                            <m:t>𝑥</m:t>
                          </m:r>
                        </m:e>
                        <m:sup>
                          <m:r>
                            <a:rPr lang="en-US" i="1"/>
                            <m:t>5</m:t>
                          </m:r>
                        </m:sup>
                      </m:sSup>
                      <m:r>
                        <a:rPr lang="en-US" i="1"/>
                        <m:t>−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𝑥</m:t>
                          </m:r>
                        </m:e>
                        <m:sup>
                          <m:r>
                            <a:rPr lang="en-US" i="1"/>
                            <m:t>4</m:t>
                          </m:r>
                        </m:sup>
                      </m:sSup>
                      <m:r>
                        <a:rPr lang="en-US" i="1"/>
                        <m:t>−3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𝑥</m:t>
                          </m:r>
                        </m:e>
                        <m:sup>
                          <m:r>
                            <a:rPr lang="en-US" i="1"/>
                            <m:t>3</m:t>
                          </m:r>
                        </m:sup>
                      </m:sSup>
                      <m:r>
                        <a:rPr lang="en-US" i="1"/>
                        <m:t>+3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𝑥</m:t>
                          </m:r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r>
                        <a:rPr lang="en-US" i="1"/>
                        <m:t>−4</m:t>
                      </m:r>
                      <m:r>
                        <a:rPr lang="en-US" i="1"/>
                        <m:t>𝑥</m:t>
                      </m:r>
                      <m:r>
                        <a:rPr lang="en-US" i="1"/>
                        <m:t>+4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u="sng"/>
                        <m:t>1               1        0     −3          0   −4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/>
                        <m:t>1      0   −3          0     −4        0 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u="sng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     2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     0 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u="sng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Therefore,  (x-1)(x-2)(x+2)(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+1)=0</m:t>
                    </m:r>
                  </m:oMath>
                </a14:m>
                <a:r>
                  <a:rPr lang="en-US" b="0" dirty="0" smtClean="0"/>
                  <a:t> =&gt; </a:t>
                </a:r>
                <a14:m>
                  <m:oMath xmlns:m="http://schemas.openxmlformats.org/officeDocument/2006/math">
                    <m:r>
                      <a:rPr lang="en-US" i="1"/>
                      <m:t>=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  <m:r>
                          <a:rPr lang="en-US" i="1"/>
                          <m:t>−1</m:t>
                        </m:r>
                      </m:e>
                    </m:d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  <m:r>
                          <a:rPr lang="en-US" i="1"/>
                          <m:t>+2)(</m:t>
                        </m:r>
                        <m:r>
                          <a:rPr lang="en-US" i="1"/>
                          <m:t>𝑥</m:t>
                        </m:r>
                        <m:r>
                          <a:rPr lang="en-US" i="1"/>
                          <m:t>−2)(</m:t>
                        </m:r>
                        <m:r>
                          <a:rPr lang="en-US" i="1"/>
                          <m:t>𝑥</m:t>
                        </m:r>
                        <m:r>
                          <a:rPr lang="en-US" i="1"/>
                          <m:t>+</m:t>
                        </m:r>
                        <m:r>
                          <a:rPr lang="en-US" i="1"/>
                          <m:t>𝑖</m:t>
                        </m:r>
                      </m:e>
                    </m:d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𝑖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 dirty="0" smtClean="0"/>
                  <a:t> = 0</a:t>
                </a: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/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𝑟𝑜𝑜𝑡𝑠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/>
                        <m:t>𝑎𝑟𝑒</m:t>
                      </m:r>
                      <m:r>
                        <a:rPr lang="en-US" i="1"/>
                        <m:t> 1, −2, 2, −</m:t>
                      </m:r>
                      <m:r>
                        <a:rPr lang="en-US" i="1"/>
                        <m:t>𝑖</m:t>
                      </m:r>
                      <m:r>
                        <a:rPr lang="en-US" i="1"/>
                        <m:t> </m:t>
                      </m:r>
                      <m:r>
                        <a:rPr lang="en-US" i="1"/>
                        <m:t>𝑎𝑛𝑑</m:t>
                      </m:r>
                      <m:r>
                        <a:rPr lang="en-US" i="1"/>
                        <m:t> </m:t>
                      </m:r>
                      <m:r>
                        <a:rPr lang="en-US" i="1"/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8299" y="1421176"/>
                <a:ext cx="10124501" cy="5155894"/>
              </a:xfrm>
              <a:blipFill rotWithShape="0">
                <a:blip r:embed="rId2"/>
                <a:stretch>
                  <a:fillRect l="-602" t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1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Zeros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/>
                        </m:ctrlPr>
                      </m:sSupPr>
                      <m:e>
                        <m:r>
                          <a:rPr lang="en-US" sz="3200" i="1"/>
                          <m:t>𝑥</m:t>
                        </m:r>
                      </m:e>
                      <m:sup>
                        <m:r>
                          <a:rPr lang="en-US" sz="3200" i="1"/>
                          <m:t>5</m:t>
                        </m:r>
                      </m:sup>
                    </m:sSup>
                    <m:r>
                      <a:rPr lang="en-US" sz="3200" i="1"/>
                      <m:t>−</m:t>
                    </m:r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𝑥</m:t>
                        </m:r>
                      </m:e>
                      <m:sup>
                        <m:r>
                          <a:rPr lang="en-US" sz="3200" i="1"/>
                          <m:t>4</m:t>
                        </m:r>
                      </m:sup>
                    </m:sSup>
                    <m:r>
                      <a:rPr lang="en-US" sz="3200" i="1"/>
                      <m:t>−7</m:t>
                    </m:r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𝑥</m:t>
                        </m:r>
                      </m:e>
                      <m:sup>
                        <m:r>
                          <a:rPr lang="en-US" sz="3200" i="1"/>
                          <m:t>3</m:t>
                        </m:r>
                      </m:sup>
                    </m:sSup>
                    <m:r>
                      <a:rPr lang="en-US" sz="3200" i="1"/>
                      <m:t>+7</m:t>
                    </m:r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𝑥</m:t>
                        </m:r>
                      </m:e>
                      <m:sup>
                        <m:r>
                          <a:rPr lang="en-US" sz="3200" i="1"/>
                          <m:t>2</m:t>
                        </m:r>
                      </m:sup>
                    </m:sSup>
                    <m:r>
                      <a:rPr lang="en-US" sz="3200" i="1"/>
                      <m:t>−18</m:t>
                    </m:r>
                    <m:r>
                      <a:rPr lang="en-US" sz="3200" i="1"/>
                      <m:t>𝑥</m:t>
                    </m:r>
                    <m:r>
                      <a:rPr lang="en-US" sz="3200" i="1"/>
                      <m:t>+18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𝑥</m:t>
                        </m:r>
                      </m:e>
                      <m:sup>
                        <m:r>
                          <a:rPr lang="en-US" sz="3200" i="1"/>
                          <m:t>4</m:t>
                        </m:r>
                      </m:sup>
                    </m:sSup>
                    <m:r>
                      <a:rPr lang="en-US" sz="3200" i="1"/>
                      <m:t>+2</m:t>
                    </m:r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𝑥</m:t>
                        </m:r>
                      </m:e>
                      <m:sup>
                        <m:r>
                          <a:rPr lang="en-US" sz="3200" i="1"/>
                          <m:t>3</m:t>
                        </m:r>
                      </m:sup>
                    </m:sSup>
                    <m:r>
                      <a:rPr lang="en-US" sz="3200" i="1"/>
                      <m:t>−4</m:t>
                    </m:r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𝑥</m:t>
                        </m:r>
                      </m:e>
                      <m:sup>
                        <m:r>
                          <a:rPr lang="en-US" sz="3200" i="1"/>
                          <m:t>2</m:t>
                        </m:r>
                      </m:sup>
                    </m:sSup>
                    <m:r>
                      <a:rPr lang="en-US" sz="3200" i="1"/>
                      <m:t>−7</m:t>
                    </m:r>
                    <m:r>
                      <a:rPr lang="en-US" sz="3200" i="1"/>
                      <m:t>𝑥</m:t>
                    </m:r>
                    <m:r>
                      <a:rPr lang="en-US" sz="3200" i="1"/>
                      <m:t>−2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4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Pg</a:t>
            </a:r>
            <a:r>
              <a:rPr lang="en-US" sz="2400" dirty="0"/>
              <a:t> 176 #9, 19, 27, 31, 44, 71, 77, 113, 118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3150</TotalTime>
  <Words>199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Cambria Math</vt:lpstr>
      <vt:lpstr>Franklin Gothic Book</vt:lpstr>
      <vt:lpstr>Crop</vt:lpstr>
      <vt:lpstr>Bell Work</vt:lpstr>
      <vt:lpstr>From Last Time… </vt:lpstr>
      <vt:lpstr>Pre-calc trig</vt:lpstr>
      <vt:lpstr>2.5 Zeros of Polynomial Functions</vt:lpstr>
      <vt:lpstr>The Fundamental Theorem of Algebra</vt:lpstr>
      <vt:lpstr>Bell Work Explained: </vt:lpstr>
      <vt:lpstr>How to find the imaginary: </vt:lpstr>
      <vt:lpstr>Find all Zeros</vt:lpstr>
      <vt:lpstr>For next time…</vt:lpstr>
      <vt:lpstr>Additional Information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79</cp:revision>
  <dcterms:created xsi:type="dcterms:W3CDTF">2017-08-21T18:28:24Z</dcterms:created>
  <dcterms:modified xsi:type="dcterms:W3CDTF">2017-10-03T19:10:02Z</dcterms:modified>
</cp:coreProperties>
</file>