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21" r:id="rId3"/>
    <p:sldId id="256" r:id="rId4"/>
    <p:sldId id="288" r:id="rId5"/>
    <p:sldId id="299" r:id="rId6"/>
    <p:sldId id="322" r:id="rId7"/>
    <p:sldId id="316" r:id="rId8"/>
    <p:sldId id="323" r:id="rId9"/>
    <p:sldId id="324" r:id="rId10"/>
    <p:sldId id="325" r:id="rId11"/>
    <p:sldId id="326" r:id="rId12"/>
    <p:sldId id="327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378"/>
            <a:ext cx="9182559" cy="182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 smtClean="0"/>
              <a:t>Evaluate the following limit. 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61992" y="2720946"/>
                <a:ext cx="3503203" cy="1068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→4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92" y="2720946"/>
                <a:ext cx="3503203" cy="10684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sz="3800" i="1" dirty="0"/>
              <a:t>Find the derivative and use it to identify the slope of the tangent through the given point.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398426"/>
                <a:ext cx="9601200" cy="2404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 (2, 0) 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398426"/>
                <a:ext cx="9601200" cy="240467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u="sng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(2, 0)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9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sz="39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d>
                                <m:dPr>
                                  <m:endChr m:val="]"/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sSup>
                                    <m:sSup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−(3</m:t>
                              </m:r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−6)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−6     =      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Since the </a:t>
            </a:r>
            <a:r>
              <a:rPr lang="en-US" sz="3000" i="1" dirty="0"/>
              <a:t>derivative is </a:t>
            </a:r>
            <a:r>
              <a:rPr lang="en-US" sz="3000" i="1" dirty="0" smtClean="0"/>
              <a:t>6x-6</a:t>
            </a:r>
            <a:r>
              <a:rPr lang="en-US" sz="3000" dirty="0" smtClean="0"/>
              <a:t>… </a:t>
            </a:r>
          </a:p>
          <a:p>
            <a:pPr marL="0" indent="0">
              <a:buNone/>
            </a:pPr>
            <a:r>
              <a:rPr lang="en-US" sz="3000" i="1" dirty="0" smtClean="0"/>
              <a:t>Therefore the </a:t>
            </a:r>
            <a:r>
              <a:rPr lang="en-US" sz="3000" i="1" dirty="0"/>
              <a:t>slope of the tangent through (2,0) is at f’(2)=</a:t>
            </a:r>
            <a:r>
              <a:rPr lang="en-US" sz="3000" i="1" dirty="0" smtClean="0"/>
              <a:t>6(2) – 6 …</a:t>
            </a:r>
          </a:p>
          <a:p>
            <a:pPr marL="0" indent="0">
              <a:buNone/>
            </a:pPr>
            <a:r>
              <a:rPr lang="en-US" sz="3000" i="1" dirty="0"/>
              <a:t>f</a:t>
            </a:r>
            <a:r>
              <a:rPr lang="en-US" sz="3000" i="1" dirty="0" smtClean="0"/>
              <a:t>’(2) = 6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Graph to see.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99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868 #5, 7, 9, 11, 49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Page </a:t>
            </a:r>
            <a:r>
              <a:rPr lang="en-US" sz="3200" b="1" smtClean="0"/>
              <a:t>878 #5, 6, 9, 10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</a:t>
            </a:r>
            <a:r>
              <a:rPr lang="en-US" sz="3200" b="1" dirty="0"/>
              <a:t>858 #5, 7, 9, 13, 29, 30, 31, 33, 49, 53, 61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/>
              <a:t>12.2 Techniques for Evaluating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2"/>
            <a:ext cx="9601200" cy="859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Objective</a:t>
            </a:r>
            <a:r>
              <a:rPr lang="en-US" sz="3600" dirty="0"/>
              <a:t>: Evaluate one-sided limits</a:t>
            </a:r>
            <a:endParaRPr lang="en-US" sz="3300" dirty="0"/>
          </a:p>
        </p:txBody>
      </p:sp>
      <p:sp>
        <p:nvSpPr>
          <p:cNvPr id="4" name="Rectangle 3"/>
          <p:cNvSpPr/>
          <p:nvPr/>
        </p:nvSpPr>
        <p:spPr>
          <a:xfrm>
            <a:off x="1371600" y="3342089"/>
            <a:ext cx="889666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u="sng" dirty="0">
                <a:latin typeface="+mj-lt"/>
                <a:ea typeface="Times New Roman" panose="02020603050405020304" pitchFamily="18" charset="0"/>
              </a:rPr>
              <a:t>12.3 The Tangent Line Problem</a:t>
            </a:r>
            <a:endParaRPr lang="en-US" sz="4400" b="1" dirty="0">
              <a:latin typeface="+mj-lt"/>
              <a:ea typeface="Times New Roman" panose="02020603050405020304" pitchFamily="18" charset="0"/>
            </a:endParaRPr>
          </a:p>
          <a:p>
            <a:endParaRPr lang="en-US" sz="3600" b="1" dirty="0" smtClean="0">
              <a:latin typeface="+mj-lt"/>
              <a:ea typeface="Times New Roman" panose="02020603050405020304" pitchFamily="18" charset="0"/>
            </a:endParaRPr>
          </a:p>
          <a:p>
            <a:r>
              <a:rPr lang="en-US" sz="3600" b="1" dirty="0" smtClean="0">
                <a:latin typeface="+mj-lt"/>
                <a:ea typeface="Times New Roman" panose="02020603050405020304" pitchFamily="18" charset="0"/>
              </a:rPr>
              <a:t>Objective</a:t>
            </a:r>
            <a:r>
              <a:rPr lang="en-US" sz="3600" dirty="0">
                <a:latin typeface="+mj-lt"/>
                <a:ea typeface="Times New Roman" panose="02020603050405020304" pitchFamily="18" charset="0"/>
              </a:rPr>
              <a:t>: Find Derivatives of functions and find slopes of graphs. 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Remember… Definition of Limit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6590" y="1772182"/>
                <a:ext cx="9601200" cy="432412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becomes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arbitrarily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close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unique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𝑎𝑝𝑝𝑟𝑜𝑎𝑐h𝑒𝑠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approaches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/>
                  <a:t/>
                </a:r>
                <a:br>
                  <a:rPr lang="en-US" sz="3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6590" y="1772182"/>
                <a:ext cx="9601200" cy="43241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12.2 Techniques for Evaluating Limits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605134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605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0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301397" cy="7982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3117954"/>
            <a:ext cx="6071016" cy="2749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3	2	1	0.5	 0.25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493239" y="3117954"/>
            <a:ext cx="6071016" cy="274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</a:t>
            </a:r>
            <a:r>
              <a:rPr lang="en-US" sz="3200" u="sng" dirty="0" smtClean="0"/>
              <a:t>-3</a:t>
            </a:r>
            <a:r>
              <a:rPr lang="en-US" sz="3200" u="sng" dirty="0" smtClean="0"/>
              <a:t>	</a:t>
            </a:r>
            <a:r>
              <a:rPr lang="en-US" sz="3200" u="sng" dirty="0" smtClean="0"/>
              <a:t>-2</a:t>
            </a:r>
            <a:r>
              <a:rPr lang="en-US" sz="3200" u="sng" dirty="0" smtClean="0"/>
              <a:t>	</a:t>
            </a:r>
            <a:r>
              <a:rPr lang="en-US" sz="3200" u="sng" dirty="0" smtClean="0"/>
              <a:t>-1</a:t>
            </a:r>
            <a:r>
              <a:rPr lang="en-US" sz="3200" u="sng" dirty="0" smtClean="0"/>
              <a:t>	</a:t>
            </a:r>
            <a:r>
              <a:rPr lang="en-US" sz="3200" u="sng" dirty="0" smtClean="0"/>
              <a:t>-0.5</a:t>
            </a:r>
            <a:r>
              <a:rPr lang="en-US" sz="3200" u="sng" dirty="0" smtClean="0"/>
              <a:t>	 </a:t>
            </a:r>
            <a:r>
              <a:rPr lang="en-US" sz="3200" u="sng" dirty="0" smtClean="0"/>
              <a:t>-0.25</a:t>
            </a:r>
            <a:endParaRPr lang="en-US" sz="32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b="1" dirty="0" smtClean="0"/>
              <a:t>f(x) |</a:t>
            </a:r>
            <a:endParaRPr lang="en-US" sz="32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0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301397" cy="7982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3117954"/>
            <a:ext cx="6071016" cy="1303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3	2	1	0.5	 0.25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 5	5	5	 5         5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493239" y="3117954"/>
            <a:ext cx="5698761" cy="274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</a:t>
            </a:r>
            <a:r>
              <a:rPr lang="en-US" sz="3200" u="sng" dirty="0"/>
              <a:t>-</a:t>
            </a:r>
            <a:r>
              <a:rPr lang="en-US" sz="3200" u="sng" dirty="0" smtClean="0"/>
              <a:t>3</a:t>
            </a:r>
            <a:r>
              <a:rPr lang="en-US" sz="3200" u="sng" dirty="0" smtClean="0"/>
              <a:t>	</a:t>
            </a:r>
            <a:r>
              <a:rPr lang="en-US" sz="3200" u="sng" dirty="0" smtClean="0"/>
              <a:t>-2</a:t>
            </a:r>
            <a:r>
              <a:rPr lang="en-US" sz="3200" u="sng" dirty="0" smtClean="0"/>
              <a:t>	</a:t>
            </a:r>
            <a:r>
              <a:rPr lang="en-US" sz="3200" u="sng" dirty="0" smtClean="0"/>
              <a:t>-1</a:t>
            </a:r>
            <a:r>
              <a:rPr lang="en-US" sz="3200" u="sng" dirty="0" smtClean="0"/>
              <a:t>	</a:t>
            </a:r>
            <a:r>
              <a:rPr lang="en-US" sz="3200" u="sng" dirty="0" smtClean="0"/>
              <a:t>-0.5</a:t>
            </a:r>
            <a:r>
              <a:rPr lang="en-US" sz="3200" u="sng" dirty="0" smtClean="0"/>
              <a:t>	</a:t>
            </a:r>
            <a:r>
              <a:rPr lang="en-US" sz="3200" u="sng" dirty="0" smtClean="0"/>
              <a:t>-0.25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f(x) | -5	-5</a:t>
            </a:r>
            <a:r>
              <a:rPr lang="en-US" sz="3200" b="1" dirty="0"/>
              <a:t>	</a:t>
            </a:r>
            <a:r>
              <a:rPr lang="en-US" sz="3200" b="1" dirty="0" smtClean="0"/>
              <a:t>-5</a:t>
            </a:r>
            <a:r>
              <a:rPr lang="en-US" sz="3200" b="1" dirty="0"/>
              <a:t>	 </a:t>
            </a:r>
            <a:r>
              <a:rPr lang="en-US" sz="3200" b="1" dirty="0" smtClean="0"/>
              <a:t>-5        -5</a:t>
            </a:r>
            <a:endParaRPr lang="en-US" sz="32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32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9528" y="4742419"/>
                <a:ext cx="3252365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8" y="4742419"/>
                <a:ext cx="3252365" cy="12613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90544" y="4751882"/>
                <a:ext cx="3635482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=−5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44" y="4751882"/>
                <a:ext cx="3635482" cy="12613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4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12.3 The Tangent Line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b="1" u="sng" dirty="0" smtClean="0"/>
                  <a:t>Definition of Derivative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The derivative of f at x is given by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sz="36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600" b="1" dirty="0"/>
                  <a:t>        </a:t>
                </a:r>
                <a:r>
                  <a:rPr lang="en-US" sz="3600" dirty="0"/>
                  <a:t>provided this limit exists.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  <a:blipFill rotWithShape="0">
                <a:blip r:embed="rId2"/>
                <a:stretch>
                  <a:fillRect l="-1754" t="-3571" r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3666</TotalTime>
  <Words>185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Franklin Gothic Book</vt:lpstr>
      <vt:lpstr>Times New Roman</vt:lpstr>
      <vt:lpstr>Crop</vt:lpstr>
      <vt:lpstr>Bell Work</vt:lpstr>
      <vt:lpstr>From Last Time…</vt:lpstr>
      <vt:lpstr>Pre-calc trig</vt:lpstr>
      <vt:lpstr>12.2 Techniques for Evaluating Limits</vt:lpstr>
      <vt:lpstr>Remember… Definition of Limit </vt:lpstr>
      <vt:lpstr>12.2 Techniques for Evaluating Limits </vt:lpstr>
      <vt:lpstr>Example 1: </vt:lpstr>
      <vt:lpstr>Example 1: </vt:lpstr>
      <vt:lpstr>12.3 The Tangent Line Problem </vt:lpstr>
      <vt:lpstr>Example:  Find the derivative and use it to identify the slope of the tangent through the given point.    </vt:lpstr>
      <vt:lpstr>f(x)=〖3x〗^2-6x      (2, 0)</vt:lpstr>
      <vt:lpstr>Solution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106</cp:revision>
  <dcterms:created xsi:type="dcterms:W3CDTF">2017-08-21T18:28:24Z</dcterms:created>
  <dcterms:modified xsi:type="dcterms:W3CDTF">2017-10-12T15:42:14Z</dcterms:modified>
</cp:coreProperties>
</file>