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0" r:id="rId2"/>
    <p:sldId id="256" r:id="rId3"/>
    <p:sldId id="324" r:id="rId4"/>
    <p:sldId id="329" r:id="rId5"/>
    <p:sldId id="331" r:id="rId6"/>
    <p:sldId id="332" r:id="rId7"/>
    <p:sldId id="333" r:id="rId8"/>
    <p:sldId id="334" r:id="rId9"/>
    <p:sldId id="335" r:id="rId10"/>
    <p:sldId id="336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523852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40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600" y="1731363"/>
                <a:ext cx="39835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31363"/>
                <a:ext cx="398359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71600" y="4294681"/>
                <a:ext cx="34946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94681"/>
                <a:ext cx="349467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7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4631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224 # 7, 31, 51, 53, 55, 72</a:t>
            </a:r>
          </a:p>
          <a:p>
            <a:pPr marL="0" indent="0">
              <a:buNone/>
            </a:pPr>
            <a:r>
              <a:rPr lang="en-US" sz="3400" dirty="0" smtClean="0"/>
              <a:t>Page 234 # 7, 9, 15, 17, 19, 23, 25, 27, 53, 67, 85, 93</a:t>
            </a:r>
          </a:p>
          <a:p>
            <a:pPr marL="0" indent="0">
              <a:buNone/>
            </a:pPr>
            <a:r>
              <a:rPr lang="en-US" sz="3400" dirty="0" smtClean="0"/>
              <a:t>Page 241 # 19, 21, 29, 31, 33, 45, 47, 49, 67, 69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3.1 </a:t>
            </a:r>
            <a:r>
              <a:rPr lang="en-US" sz="3600" b="1" u="sng" dirty="0" smtClean="0"/>
              <a:t>Exponential </a:t>
            </a:r>
            <a:r>
              <a:rPr lang="en-US" sz="3600" b="1" u="sng" dirty="0"/>
              <a:t>Functions and Their Graphs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u="sng" dirty="0"/>
              <a:t>3.2 Logarithmic Functions and Their </a:t>
            </a:r>
            <a:r>
              <a:rPr lang="en-US" sz="3600" b="1" u="sng" dirty="0" smtClean="0"/>
              <a:t>Graphs</a:t>
            </a:r>
            <a:br>
              <a:rPr lang="en-US" sz="3600" b="1" u="sng" dirty="0" smtClean="0"/>
            </a:br>
            <a:r>
              <a:rPr lang="en-US" sz="3600" b="1" u="sng" dirty="0" smtClean="0"/>
              <a:t>3.3 Properties of Logarithms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/>
              <a:t>Objective: </a:t>
            </a:r>
            <a:endParaRPr lang="en-US" sz="3200" b="1" dirty="0" smtClean="0"/>
          </a:p>
          <a:p>
            <a:pPr marL="530352" lvl="1" indent="0">
              <a:buNone/>
            </a:pPr>
            <a:r>
              <a:rPr lang="en-US" sz="3200" b="1" dirty="0" smtClean="0"/>
              <a:t>Evaluate </a:t>
            </a:r>
            <a:r>
              <a:rPr lang="en-US" sz="3200" b="1" dirty="0"/>
              <a:t>exponential functions with base a (and base e) and use exponential functions to model real-life problems</a:t>
            </a:r>
            <a:endParaRPr lang="en-US" sz="3200" dirty="0"/>
          </a:p>
          <a:p>
            <a:pPr marL="530352" lvl="1" indent="0">
              <a:buNone/>
            </a:pPr>
            <a:endParaRPr lang="en-US" sz="3200" b="1" dirty="0" smtClean="0"/>
          </a:p>
          <a:p>
            <a:pPr marL="530352" lvl="1" indent="0">
              <a:buNone/>
            </a:pPr>
            <a:r>
              <a:rPr lang="en-US" sz="3200" b="1" dirty="0" smtClean="0"/>
              <a:t>Evaluate </a:t>
            </a:r>
            <a:r>
              <a:rPr lang="en-US" sz="3200" b="1" dirty="0"/>
              <a:t>logarithmic </a:t>
            </a:r>
            <a:r>
              <a:rPr lang="en-US" sz="3200" b="1" dirty="0" smtClean="0"/>
              <a:t>functions (with and without calculators/properties)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and Logarithmic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4000" b="1" u="sng" dirty="0" smtClean="0"/>
                  <a:t>Exponential Function</a:t>
                </a:r>
                <a:r>
                  <a:rPr lang="en-US" sz="4000" b="1" dirty="0" smtClean="0"/>
                  <a:t>: </a:t>
                </a:r>
                <a:r>
                  <a:rPr lang="en-US" sz="4000" dirty="0" smtClean="0"/>
                  <a:t>a </a:t>
                </a:r>
                <a:r>
                  <a:rPr lang="en-US" sz="4000" dirty="0"/>
                  <a:t>function with a variable as exponent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/>
                      <m:t> </m:t>
                    </m:r>
                    <m:r>
                      <a:rPr lang="en-US" sz="4000" i="1"/>
                      <m:t>𝑓</m:t>
                    </m:r>
                    <m:d>
                      <m:dPr>
                        <m:ctrlPr>
                          <a:rPr lang="en-US" sz="4000" i="1"/>
                        </m:ctrlPr>
                      </m:dPr>
                      <m:e>
                        <m:r>
                          <a:rPr lang="en-US" sz="4000" i="1"/>
                          <m:t>𝑥</m:t>
                        </m:r>
                      </m:e>
                    </m:d>
                    <m:r>
                      <a:rPr lang="en-US" sz="4000" i="1"/>
                      <m:t>=</m:t>
                    </m:r>
                    <m:sSup>
                      <m:sSupPr>
                        <m:ctrlPr>
                          <a:rPr lang="en-US" sz="4000" i="1"/>
                        </m:ctrlPr>
                      </m:sSupPr>
                      <m:e>
                        <m:r>
                          <a:rPr lang="en-US" sz="4000" i="1"/>
                          <m:t>𝑎</m:t>
                        </m:r>
                      </m:e>
                      <m:sup>
                        <m:r>
                          <a:rPr lang="en-US" sz="4000" i="1"/>
                          <m:t>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</a:t>
                </a:r>
                <a:r>
                  <a:rPr lang="en-US" sz="4000" dirty="0" smtClean="0"/>
                  <a:t/>
                </a:r>
                <a:br>
                  <a:rPr lang="en-US" sz="4000" dirty="0" smtClean="0"/>
                </a:br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4000" i="1"/>
                      <m:t>𝑎</m:t>
                    </m:r>
                    <m:r>
                      <a:rPr lang="en-US" sz="4000" i="1"/>
                      <m:t>&gt;0, </m:t>
                    </m:r>
                    <m:r>
                      <a:rPr lang="en-US" sz="4000" i="1"/>
                      <m:t>𝑎</m:t>
                    </m:r>
                    <m:r>
                      <a:rPr lang="en-US" sz="4000" i="1"/>
                      <m:t>≠1 </m:t>
                    </m:r>
                    <m:r>
                      <a:rPr lang="en-US" sz="4000" i="1"/>
                      <m:t>𝑎𝑛𝑑</m:t>
                    </m:r>
                    <m:r>
                      <a:rPr lang="en-US" sz="4000" i="1"/>
                      <m:t> </m:t>
                    </m:r>
                    <m:r>
                      <a:rPr lang="en-US" sz="4000" i="1"/>
                      <m:t>𝑥</m:t>
                    </m:r>
                    <m:r>
                      <a:rPr lang="en-US" sz="4000" i="1"/>
                      <m:t> </m:t>
                    </m:r>
                    <m:r>
                      <a:rPr lang="en-US" sz="4000" i="1"/>
                      <m:t>𝑖𝑠</m:t>
                    </m:r>
                    <m:r>
                      <a:rPr lang="en-US" sz="4000" i="1"/>
                      <m:t> </m:t>
                    </m:r>
                    <m:r>
                      <a:rPr lang="en-US" sz="4000" i="1"/>
                      <m:t>𝑎𝑛𝑦</m:t>
                    </m:r>
                    <m:r>
                      <a:rPr lang="en-US" sz="4000" i="1"/>
                      <m:t> </m:t>
                    </m:r>
                    <m:r>
                      <a:rPr lang="en-US" sz="4000" i="1"/>
                      <m:t>𝑟𝑒𝑎𝑙</m:t>
                    </m:r>
                    <m:r>
                      <a:rPr lang="en-US" sz="4000" i="1"/>
                      <m:t> </m:t>
                    </m:r>
                    <m:r>
                      <a:rPr lang="en-US" sz="4000" i="1"/>
                      <m:t>𝑛𝑢𝑚𝑏𝑒𝑟</m:t>
                    </m:r>
                  </m:oMath>
                </a14:m>
                <a:endParaRPr lang="en-US" sz="4000" dirty="0"/>
              </a:p>
              <a:p>
                <a:pPr marL="530352" lvl="1" indent="0">
                  <a:buNone/>
                </a:pPr>
                <a:endParaRPr lang="en-US" sz="4000" dirty="0" smtClean="0"/>
              </a:p>
              <a:p>
                <a:pPr marL="0" indent="0">
                  <a:buNone/>
                </a:pPr>
                <a:r>
                  <a:rPr lang="en-US" sz="4000" b="1" u="sng" dirty="0" smtClean="0"/>
                  <a:t>Logarithmic Function </a:t>
                </a:r>
                <a:r>
                  <a:rPr lang="en-US" sz="4000" b="1" u="sng" dirty="0"/>
                  <a:t>with Base a: </a:t>
                </a: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  <a14:m>
                  <m:oMath xmlns:m="http://schemas.openxmlformats.org/officeDocument/2006/math">
                    <m:r>
                      <a:rPr lang="en-US" sz="4000" i="1"/>
                      <m:t>𝑓</m:t>
                    </m:r>
                    <m:d>
                      <m:dPr>
                        <m:ctrlPr>
                          <a:rPr lang="en-US" sz="4000" i="1"/>
                        </m:ctrlPr>
                      </m:dPr>
                      <m:e>
                        <m:r>
                          <a:rPr lang="en-US" sz="4000" i="1"/>
                          <m:t>𝑥</m:t>
                        </m:r>
                      </m:e>
                    </m:d>
                    <m:r>
                      <a:rPr lang="en-US" sz="4000" i="1"/>
                      <m:t>=</m:t>
                    </m:r>
                    <m:func>
                      <m:funcPr>
                        <m:ctrlPr>
                          <a:rPr lang="en-US" sz="4000" i="1"/>
                        </m:ctrlPr>
                      </m:funcPr>
                      <m:fName>
                        <m:sSub>
                          <m:sSubPr>
                            <m:ctrlPr>
                              <a:rPr lang="en-US" sz="4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/>
                              <m:t>log</m:t>
                            </m:r>
                          </m:e>
                          <m:sub>
                            <m:r>
                              <a:rPr lang="en-US" sz="4000" i="1"/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/>
                              <m:t>𝑥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4000" dirty="0"/>
                  <a:t>   </a:t>
                </a:r>
                <a:r>
                  <a:rPr lang="en-US" sz="4000" dirty="0" smtClean="0"/>
                  <a:t/>
                </a:r>
                <a:br>
                  <a:rPr lang="en-US" sz="4000" dirty="0" smtClean="0"/>
                </a:br>
                <a:r>
                  <a:rPr lang="en-US" sz="4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4000" i="1"/>
                      <m:t>𝑥</m:t>
                    </m:r>
                    <m:r>
                      <a:rPr lang="en-US" sz="4000" i="1"/>
                      <m:t>&gt;0, </m:t>
                    </m:r>
                    <m:r>
                      <a:rPr lang="en-US" sz="4000" i="1"/>
                      <m:t>𝑎</m:t>
                    </m:r>
                    <m:r>
                      <a:rPr lang="en-US" sz="4000" i="1"/>
                      <m:t>&gt;0, </m:t>
                    </m:r>
                    <m:r>
                      <a:rPr lang="en-US" sz="4000" i="1"/>
                      <m:t>𝑎</m:t>
                    </m:r>
                    <m:r>
                      <a:rPr lang="en-US" sz="4000" i="1"/>
                      <m:t>≠1 </m:t>
                    </m:r>
                  </m:oMath>
                </a14:m>
                <a:endParaRPr lang="en-US" sz="4000" dirty="0"/>
              </a:p>
              <a:p>
                <a:pPr marL="530352" lvl="1" indent="0">
                  <a:buNone/>
                </a:pPr>
                <a:endParaRPr lang="en-US" sz="3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  <a:blipFill rotWithShape="0">
                <a:blip r:embed="rId2"/>
                <a:stretch>
                  <a:fillRect l="-1968" t="-2445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2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Natural Logarithmic Function: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b="1" u="sng" dirty="0" smtClean="0"/>
                  <a:t>Natural Base e: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i="1"/>
                      <m:t>𝑒</m:t>
                    </m:r>
                    <m:r>
                      <a:rPr lang="en-US" sz="4000" i="1"/>
                      <m:t>≈2.718281828…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/>
                        <m:t>𝑓</m:t>
                      </m:r>
                      <m:d>
                        <m:dPr>
                          <m:ctrlPr>
                            <a:rPr lang="en-US" sz="4000" i="1"/>
                          </m:ctrlPr>
                        </m:dPr>
                        <m:e>
                          <m:r>
                            <a:rPr lang="en-US" sz="4000" i="1"/>
                            <m:t>𝑥</m:t>
                          </m:r>
                        </m:e>
                      </m:d>
                      <m:r>
                        <a:rPr lang="en-US" sz="4000" i="1"/>
                        <m:t>=</m:t>
                      </m:r>
                      <m:func>
                        <m:funcPr>
                          <m:ctrlPr>
                            <a:rPr lang="en-US" sz="4000" i="1"/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/>
                                <m:t>log</m:t>
                              </m:r>
                            </m:e>
                            <m:sub>
                              <m:r>
                                <a:rPr lang="en-US" sz="4000" i="1"/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sz="4000" i="1"/>
                            <m:t>𝑥</m:t>
                          </m:r>
                        </m:e>
                      </m:func>
                      <m:r>
                        <a:rPr lang="en-US" sz="4000" i="1"/>
                        <m:t>=</m:t>
                      </m:r>
                      <m:func>
                        <m:funcPr>
                          <m:ctrlPr>
                            <a:rPr lang="en-US" sz="40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/>
                            <m:t>ln</m:t>
                          </m:r>
                        </m:fName>
                        <m:e>
                          <m:r>
                            <a:rPr lang="en-US" sz="4000" i="1"/>
                            <m:t>𝑥</m:t>
                          </m:r>
                          <m:r>
                            <a:rPr lang="en-US" sz="4000" i="1"/>
                            <m:t>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𝑤h𝑒𝑛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/>
                            <m:t>𝑥</m:t>
                          </m:r>
                          <m:r>
                            <a:rPr lang="en-US" sz="4000" i="1"/>
                            <m:t>&gt;0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Properties </a:t>
            </a:r>
            <a:r>
              <a:rPr lang="en-US" b="1" u="sng" dirty="0"/>
              <a:t>of Logarithms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/>
                        </m:ctrlPr>
                      </m:funcPr>
                      <m:fName>
                        <m:sSub>
                          <m:sSubPr>
                            <m:ctrlPr>
                              <a:rPr lang="en-US" sz="4000" i="1" smtClean="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/>
                              <m:t>log</m:t>
                            </m:r>
                          </m:e>
                          <m:sub>
                            <m:r>
                              <a:rPr lang="en-US" sz="4000" i="1"/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/>
                          <m:t>1=0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/>
                        </m:ctrlPr>
                      </m:sSupPr>
                      <m:e>
                        <m:r>
                          <a:rPr lang="en-US" sz="4000" i="1"/>
                          <m:t>𝑎</m:t>
                        </m:r>
                      </m:e>
                      <m:sup>
                        <m:r>
                          <a:rPr lang="en-US" sz="4000" i="1"/>
                          <m:t>0</m:t>
                        </m:r>
                      </m:sup>
                    </m:sSup>
                    <m:r>
                      <a:rPr lang="en-US" sz="4000" i="1"/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/>
                        </m:ctrlPr>
                      </m:funcPr>
                      <m:fName>
                        <m:sSub>
                          <m:sSubPr>
                            <m:ctrlPr>
                              <a:rPr lang="en-US" sz="4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/>
                              <m:t>log</m:t>
                            </m:r>
                          </m:e>
                          <m:sub>
                            <m:r>
                              <a:rPr lang="en-US" sz="4000" i="1"/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/>
                          <m:t>𝑎</m:t>
                        </m:r>
                        <m:r>
                          <a:rPr lang="en-US" sz="4000" i="1"/>
                          <m:t>=1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/>
                        </m:ctrlPr>
                      </m:sSupPr>
                      <m:e>
                        <m:r>
                          <a:rPr lang="en-US" sz="4000" i="1"/>
                          <m:t>𝑎</m:t>
                        </m:r>
                      </m:e>
                      <m:sup>
                        <m:r>
                          <a:rPr lang="en-US" sz="4000" i="1"/>
                          <m:t>1</m:t>
                        </m:r>
                      </m:sup>
                    </m:sSup>
                    <m:r>
                      <a:rPr lang="en-US" sz="4000" i="1"/>
                      <m:t>=</m:t>
                    </m:r>
                    <m:r>
                      <a:rPr lang="en-US" sz="4000" i="1"/>
                      <m:t>𝑎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/>
                        </m:ctrlPr>
                      </m:funcPr>
                      <m:fName>
                        <m:sSub>
                          <m:sSubPr>
                            <m:ctrlPr>
                              <a:rPr lang="en-US" sz="4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/>
                              <m:t>log</m:t>
                            </m:r>
                          </m:e>
                          <m:sub>
                            <m:r>
                              <a:rPr lang="en-US" sz="4000" i="1"/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4000" i="1"/>
                            </m:ctrlPr>
                          </m:sSupPr>
                          <m:e>
                            <m:r>
                              <a:rPr lang="en-US" sz="4000" i="1"/>
                              <m:t>𝑎</m:t>
                            </m:r>
                          </m:e>
                          <m:sup>
                            <m:r>
                              <a:rPr lang="en-US" sz="4000" i="1"/>
                              <m:t>𝑥</m:t>
                            </m:r>
                          </m:sup>
                        </m:sSup>
                        <m:r>
                          <a:rPr lang="en-US" sz="4000" i="1"/>
                          <m:t>=</m:t>
                        </m:r>
                        <m:r>
                          <a:rPr lang="en-US" sz="4000" i="1"/>
                          <m:t>𝑥</m:t>
                        </m:r>
                      </m:e>
                    </m:func>
                  </m:oMath>
                </a14:m>
                <a:r>
                  <a:rPr lang="en-US" sz="4000" dirty="0"/>
                  <a:t>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/>
                        </m:ctrlPr>
                      </m:sSupPr>
                      <m:e>
                        <m:r>
                          <a:rPr lang="en-US" sz="4000" i="1"/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4000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/>
                                  <m:t>log</m:t>
                                </m:r>
                              </m:e>
                              <m:sub>
                                <m:r>
                                  <a:rPr lang="en-US" sz="4000" i="1"/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/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4000" i="1"/>
                      <m:t>=</m:t>
                    </m:r>
                    <m:r>
                      <a:rPr lang="en-US" sz="4000" i="1"/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/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/>
                                <m:t>log</m:t>
                              </m:r>
                            </m:e>
                            <m:sub>
                              <m:r>
                                <a:rPr lang="en-US" sz="4000" i="1"/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/>
                            <m:t>𝑥</m:t>
                          </m:r>
                          <m:r>
                            <a:rPr lang="en-US" sz="4000" i="1"/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4000" i="1" smtClean="0"/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/>
                                <m:t>log</m:t>
                              </m:r>
                            </m:e>
                            <m:sub>
                              <m:r>
                                <a:rPr lang="en-US" sz="4000" i="1"/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/>
                            <m:t>𝑦</m:t>
                          </m:r>
                          <m:r>
                            <a:rPr lang="en-US" sz="4000" i="1"/>
                            <m:t>=</m:t>
                          </m:r>
                        </m:e>
                      </m:func>
                      <m:r>
                        <a:rPr lang="en-US" sz="4000" i="1"/>
                        <m:t>&gt;</m:t>
                      </m:r>
                      <m:r>
                        <a:rPr lang="en-US" sz="4000" i="1"/>
                        <m:t>𝑥</m:t>
                      </m:r>
                      <m:r>
                        <a:rPr lang="en-US" sz="4000" i="1"/>
                        <m:t>=</m:t>
                      </m:r>
                      <m:r>
                        <a:rPr lang="en-US" sz="4000" i="1"/>
                        <m:t>𝑦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  <a:blipFill rotWithShape="0">
                <a:blip r:embed="rId2"/>
                <a:stretch>
                  <a:fillRect t="-3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Change of Base: (not as important with our calculators)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/>
                          <m:t>x</m:t>
                        </m:r>
                      </m:e>
                    </m:func>
                    <m:r>
                      <a:rPr lang="en-US" sz="3400" i="1"/>
                      <m:t>=</m:t>
                    </m:r>
                    <m:f>
                      <m:fPr>
                        <m:ctrlPr>
                          <a:rPr lang="en-US" sz="3400" i="1"/>
                        </m:ctrlPr>
                      </m:fPr>
                      <m:num>
                        <m:func>
                          <m:funcPr>
                            <m:ctrlPr>
                              <a:rPr lang="en-US" sz="3400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/>
                                  <m:t>log</m:t>
                                </m:r>
                              </m:e>
                              <m:sub>
                                <m:r>
                                  <a:rPr lang="en-US" sz="3400" i="1"/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/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/>
                                  <m:t>log</m:t>
                                </m:r>
                              </m:e>
                              <m:sub>
                                <m:r>
                                  <a:rPr lang="en-US" sz="3400" i="1"/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/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uv</m:t>
                        </m:r>
                        <m:r>
                          <a:rPr lang="en-US" sz="3400"/>
                          <m:t>)</m:t>
                        </m:r>
                      </m:e>
                    </m:func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u</m:t>
                        </m:r>
                        <m:r>
                          <a:rPr lang="en-US" sz="3400"/>
                          <m:t>)</m:t>
                        </m:r>
                      </m:e>
                    </m:func>
                    <m:r>
                      <a:rPr lang="en-US" sz="3400" i="1"/>
                      <m:t>+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v</m:t>
                        </m:r>
                        <m:r>
                          <a:rPr lang="en-US" sz="3400"/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u</m:t>
                        </m:r>
                        <m:r>
                          <a:rPr lang="en-US" sz="3400"/>
                          <m:t>/</m:t>
                        </m:r>
                        <m:r>
                          <m:rPr>
                            <m:sty m:val="p"/>
                          </m:rPr>
                          <a:rPr lang="en-US" sz="3400"/>
                          <m:t>v</m:t>
                        </m:r>
                        <m:r>
                          <a:rPr lang="en-US" sz="3400"/>
                          <m:t>)</m:t>
                        </m:r>
                      </m:e>
                    </m:func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u</m:t>
                        </m:r>
                        <m:r>
                          <a:rPr lang="en-US" sz="3400"/>
                          <m:t>)</m:t>
                        </m:r>
                      </m:e>
                    </m:func>
                    <m:r>
                      <a:rPr lang="en-US" sz="3400" i="1"/>
                      <m:t>−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v</m:t>
                        </m:r>
                        <m:r>
                          <a:rPr lang="en-US" sz="3400"/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/>
                            </m:ctrlPr>
                          </m:sSupPr>
                          <m:e>
                            <m:r>
                              <a:rPr lang="en-US" sz="3400" i="1"/>
                              <m:t>𝑢</m:t>
                            </m:r>
                          </m:e>
                          <m:sup>
                            <m:r>
                              <a:rPr lang="en-US" sz="3400" i="1"/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/>
                      <m:t>=</m:t>
                    </m:r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n</m:t>
                            </m:r>
                            <m:r>
                              <a:rPr lang="en-US" sz="3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/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(</m:t>
                        </m:r>
                        <m:r>
                          <m:rPr>
                            <m:sty m:val="p"/>
                          </m:rPr>
                          <a:rPr lang="en-US" sz="3400"/>
                          <m:t>u</m:t>
                        </m:r>
                        <m:r>
                          <a:rPr lang="en-US" sz="3400"/>
                          <m:t>)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  <a:blipFill rotWithShape="0">
                <a:blip r:embed="rId2"/>
                <a:stretch>
                  <a:fillRect l="-1496" t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Expand: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Condense</a:t>
                </a:r>
                <a:r>
                  <a:rPr lang="en-US" sz="3400" b="1" u="sng" dirty="0"/>
                  <a:t>:</a:t>
                </a:r>
                <a:r>
                  <a:rPr lang="en-US" sz="3400" b="1" dirty="0"/>
                  <a:t>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a:rPr lang="en-US" sz="3400"/>
                              <m:t>5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/>
                            </m:ctrlPr>
                          </m:sSupPr>
                          <m:e>
                            <m:r>
                              <a:rPr lang="en-US" sz="3400" i="1"/>
                              <m:t>25</m:t>
                            </m:r>
                            <m:r>
                              <a:rPr lang="en-US" sz="3400" i="1"/>
                              <m:t>𝑥</m:t>
                            </m:r>
                          </m:e>
                          <m:sup>
                            <m:r>
                              <a:rPr lang="en-US" sz="3400" i="1"/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400" dirty="0"/>
                  <a:t> </a:t>
                </a:r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a:rPr lang="en-US" sz="3400"/>
                              <m:t>5 </m:t>
                            </m:r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a:rPr lang="en-US" sz="3400"/>
                              <m:t>6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/>
                          <m:t>x</m:t>
                        </m:r>
                        <m:r>
                          <a:rPr lang="en-US" sz="3400"/>
                          <m:t>+</m:t>
                        </m:r>
                      </m:e>
                    </m:func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a:rPr lang="en-US" sz="3400"/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a:rPr lang="en-US" sz="3400"/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/>
                          <m:t>7</m:t>
                        </m:r>
                        <m:r>
                          <a:rPr lang="en-US" sz="3400" i="1"/>
                          <m:t>−</m:t>
                        </m:r>
                        <m:r>
                          <a:rPr lang="en-US" sz="3400"/>
                          <m:t>3</m:t>
                        </m:r>
                      </m:e>
                    </m:func>
                    <m:func>
                      <m:funcPr>
                        <m:ctrlPr>
                          <a:rPr lang="en-US" sz="3400" i="1"/>
                        </m:ctrlPr>
                      </m:funcPr>
                      <m:fName>
                        <m:sSub>
                          <m:sSubPr>
                            <m:ctrlPr>
                              <a:rPr lang="en-US" sz="3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/>
                              <m:t>log</m:t>
                            </m:r>
                          </m:e>
                          <m:sub>
                            <m:r>
                              <a:rPr lang="en-US" sz="3400"/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 i="1"/>
                          <m:t>𝑤</m:t>
                        </m:r>
                      </m:e>
                    </m:func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 smtClean="0"/>
                  <a:t>Simplify: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/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func>
                          <m:funcPr>
                            <m:ctrlPr>
                              <a:rPr lang="en-US" sz="3600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/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600" i="1"/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  <a:blipFill rotWithShape="0">
                <a:blip r:embed="rId2"/>
                <a:stretch>
                  <a:fillRect l="-1778" t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Rewrite: </a:t>
            </a:r>
            <a:r>
              <a:rPr lang="en-US" dirty="0"/>
              <a:t>F</a:t>
            </a:r>
            <a:r>
              <a:rPr lang="en-US" dirty="0" smtClean="0"/>
              <a:t>rom log to exponential or exponential log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4811</TotalTime>
  <Words>170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Wingdings</vt:lpstr>
      <vt:lpstr>Crop</vt:lpstr>
      <vt:lpstr>Bell Work </vt:lpstr>
      <vt:lpstr>Pre-calc trig</vt:lpstr>
      <vt:lpstr>3.1 Exponential Functions and Their Graphs 3.2 Logarithmic Functions and Their Graphs 3.3 Properties of Logarithms  </vt:lpstr>
      <vt:lpstr>Exponential and Logarithmic Functions</vt:lpstr>
      <vt:lpstr>Natural Logarithmic Function: </vt:lpstr>
      <vt:lpstr>Properties of Logarithms </vt:lpstr>
      <vt:lpstr>More Properties</vt:lpstr>
      <vt:lpstr>Examples</vt:lpstr>
      <vt:lpstr>Rewrite: From log to exponential or exponential log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122</cp:revision>
  <cp:lastPrinted>2017-10-18T18:14:06Z</cp:lastPrinted>
  <dcterms:created xsi:type="dcterms:W3CDTF">2017-08-21T18:28:24Z</dcterms:created>
  <dcterms:modified xsi:type="dcterms:W3CDTF">2017-10-26T15:07:53Z</dcterms:modified>
</cp:coreProperties>
</file>