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36" r:id="rId2"/>
    <p:sldId id="256" r:id="rId3"/>
    <p:sldId id="332" r:id="rId4"/>
    <p:sldId id="333" r:id="rId5"/>
    <p:sldId id="324" r:id="rId6"/>
    <p:sldId id="337" r:id="rId7"/>
    <p:sldId id="334" r:id="rId8"/>
    <p:sldId id="338" r:id="rId9"/>
    <p:sldId id="339" r:id="rId10"/>
    <p:sldId id="340" r:id="rId11"/>
    <p:sldId id="335" r:id="rId12"/>
    <p:sldId id="341" r:id="rId1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00100"/>
            <a:ext cx="9601200" cy="1485900"/>
          </a:xfrm>
        </p:spPr>
        <p:txBody>
          <a:bodyPr/>
          <a:lstStyle/>
          <a:p>
            <a:r>
              <a:rPr lang="en-US" dirty="0" smtClean="0"/>
              <a:t>Bell Work: Get a Book and Finish</a:t>
            </a:r>
            <a:br>
              <a:rPr lang="en-US" dirty="0" smtClean="0"/>
            </a:br>
            <a:r>
              <a:rPr lang="en-US" dirty="0" smtClean="0"/>
              <a:t>From Last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1046313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Page 224 # 7, 31, 51, 53, 55, 72</a:t>
            </a:r>
          </a:p>
          <a:p>
            <a:pPr marL="0" indent="0">
              <a:buNone/>
            </a:pPr>
            <a:r>
              <a:rPr lang="en-US" sz="3400" dirty="0" smtClean="0"/>
              <a:t>Page 234 # 7, 9, 15, 17, 19, 23, 25, 27, 53, 67, 85, 93</a:t>
            </a:r>
          </a:p>
          <a:p>
            <a:pPr marL="0" indent="0">
              <a:buNone/>
            </a:pPr>
            <a:r>
              <a:rPr lang="en-US" sz="3400" dirty="0" smtClean="0"/>
              <a:t>Page 241 # 19, 21, 29, 31, 33, 45, 47, 49, 67, 69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684226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286000"/>
                <a:ext cx="10548651" cy="358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𝑃𝑒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𝑟𝑡</m:t>
                        </m:r>
                      </m:sup>
                    </m:sSup>
                  </m:oMath>
                </a14:m>
                <a:r>
                  <a:rPr lang="en-US" sz="3000" dirty="0" smtClean="0"/>
                  <a:t>	     </a:t>
                </a:r>
                <a:r>
                  <a:rPr lang="en-US" sz="3000" dirty="0" smtClean="0">
                    <a:sym typeface="Wingdings" panose="05000000000000000000" pitchFamily="2" charset="2"/>
                  </a:rPr>
                  <a:t></a:t>
                </a:r>
                <a:r>
                  <a:rPr lang="en-US" sz="3000" dirty="0" smtClean="0"/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1800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600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0.075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3000" dirty="0" smtClean="0"/>
                  <a:t> </a:t>
                </a:r>
                <a:r>
                  <a:rPr lang="en-US" sz="3000" dirty="0" smtClean="0">
                    <a:sym typeface="Wingdings" panose="05000000000000000000" pitchFamily="2" charset="2"/>
                  </a:rPr>
                  <a:t></a:t>
                </a:r>
                <a:r>
                  <a:rPr lang="en-US" sz="3000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0.075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3000" dirty="0" smtClean="0"/>
                  <a:t> </a:t>
                </a:r>
                <a:r>
                  <a:rPr lang="en-US" sz="3000" dirty="0" smtClean="0">
                    <a:sym typeface="Wingdings" panose="05000000000000000000" pitchFamily="2" charset="2"/>
                  </a:rPr>
                  <a:t> t = ??? </a:t>
                </a:r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 smtClean="0"/>
                  <a:t>P = 600</a:t>
                </a:r>
              </a:p>
              <a:p>
                <a:pPr marL="0" indent="0">
                  <a:buNone/>
                </a:pPr>
                <a:r>
                  <a:rPr lang="en-US" sz="3000" dirty="0"/>
                  <a:t>r</a:t>
                </a:r>
                <a:r>
                  <a:rPr lang="en-US" sz="3000" dirty="0" smtClean="0"/>
                  <a:t> = 0.075</a:t>
                </a:r>
              </a:p>
              <a:p>
                <a:pPr marL="0" indent="0">
                  <a:buNone/>
                </a:pPr>
                <a:r>
                  <a:rPr lang="en-US" sz="3000" dirty="0" smtClean="0"/>
                  <a:t>A = 1800 (tripled the P)</a:t>
                </a:r>
              </a:p>
              <a:p>
                <a:pPr marL="0" indent="0">
                  <a:buNone/>
                </a:pPr>
                <a:r>
                  <a:rPr lang="en-US" sz="3000" dirty="0" smtClean="0"/>
                  <a:t>t = time</a:t>
                </a: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286000"/>
                <a:ext cx="10548651" cy="3581400"/>
              </a:xfrm>
              <a:blipFill rotWithShape="0">
                <a:blip r:embed="rId2"/>
                <a:stretch>
                  <a:fillRect l="-1329" t="-2891"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08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181" y="674784"/>
            <a:ext cx="9601200" cy="823511"/>
          </a:xfrm>
        </p:spPr>
        <p:txBody>
          <a:bodyPr/>
          <a:lstStyle/>
          <a:p>
            <a:r>
              <a:rPr lang="en-US" dirty="0" smtClean="0"/>
              <a:t>Additional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1181" y="1399142"/>
                <a:ext cx="11215171" cy="4468258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endParaRPr lang="en-US" sz="12000" i="1" dirty="0" smtClean="0"/>
              </a:p>
              <a:p>
                <a:pPr marL="0" indent="0">
                  <a:buNone/>
                </a:pPr>
                <a:r>
                  <a:rPr lang="en-US" sz="12000" dirty="0" smtClean="0"/>
                  <a:t>1.)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8(2)</m:t>
                        </m:r>
                      </m:e>
                      <m:sup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12000" i="1">
                        <a:latin typeface="Cambria Math" panose="02040503050406030204" pitchFamily="18" charset="0"/>
                      </a:rPr>
                      <m:t>−10=70</m:t>
                    </m:r>
                  </m:oMath>
                </a14:m>
                <a:r>
                  <a:rPr lang="en-US" sz="12000" i="1" dirty="0"/>
                  <a:t> </a:t>
                </a:r>
                <a:r>
                  <a:rPr lang="en-US" sz="12000" i="1" dirty="0" smtClean="0"/>
                  <a:t>		</a:t>
                </a:r>
                <a:r>
                  <a:rPr lang="en-US" sz="12000" dirty="0" smtClean="0"/>
                  <a:t>5.)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1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US" sz="12000" i="1" dirty="0" smtClean="0"/>
              </a:p>
              <a:p>
                <a:pPr marL="0" indent="0">
                  <a:buNone/>
                </a:pPr>
                <a:endParaRPr lang="en-US" sz="12000" i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0" b="0" i="1" smtClean="0">
                            <a:latin typeface="Cambria Math" panose="02040503050406030204" pitchFamily="18" charset="0"/>
                          </a:rPr>
                          <m:t>2.) 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5(3)</m:t>
                        </m:r>
                      </m:e>
                      <m:sup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−12</m:t>
                        </m:r>
                      </m:sup>
                    </m:sSup>
                    <m:r>
                      <a:rPr lang="en-US" sz="12000" i="1">
                        <a:latin typeface="Cambria Math" panose="02040503050406030204" pitchFamily="18" charset="0"/>
                      </a:rPr>
                      <m:t>+12=32</m:t>
                    </m:r>
                  </m:oMath>
                </a14:m>
                <a:r>
                  <a:rPr lang="en-US" sz="12000" dirty="0"/>
                  <a:t> </a:t>
                </a:r>
                <a14:m>
                  <m:oMath xmlns:m="http://schemas.openxmlformats.org/officeDocument/2006/math">
                    <m:r>
                      <a:rPr lang="en-US" sz="12000" b="0" i="0" smtClean="0">
                        <a:latin typeface="Cambria Math" panose="02040503050406030204" pitchFamily="18" charset="0"/>
                      </a:rPr>
                      <m:t>      </m:t>
                    </m:r>
                    <m:func>
                      <m:funcPr>
                        <m:ctrlPr>
                          <a:rPr lang="en-US" sz="1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0" b="0" i="0" smtClean="0">
                                <a:latin typeface="Cambria Math" panose="02040503050406030204" pitchFamily="18" charset="0"/>
                              </a:rPr>
                              <m:t>6.) </m:t>
                            </m:r>
                            <m:r>
                              <m:rPr>
                                <m:sty m:val="p"/>
                              </m:rPr>
                              <a:rPr lang="en-US" sz="1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20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fName>
                      <m:e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(4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−7)=</m:t>
                        </m:r>
                        <m:func>
                          <m:funcPr>
                            <m:ctrlPr>
                              <a:rPr lang="en-US" sz="1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20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2000" i="1">
                                <a:latin typeface="Cambria Math" panose="02040503050406030204" pitchFamily="18" charset="0"/>
                              </a:rPr>
                              <m:t>+8)</m:t>
                            </m:r>
                          </m:e>
                        </m:func>
                      </m:e>
                    </m:func>
                  </m:oMath>
                </a14:m>
                <a:endParaRPr lang="en-US" sz="12000" dirty="0" smtClean="0"/>
              </a:p>
              <a:p>
                <a:pPr marL="0" indent="0">
                  <a:buNone/>
                </a:pPr>
                <a:r>
                  <a:rPr lang="en-US" sz="120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0" b="0" i="1" smtClean="0">
                            <a:latin typeface="Cambria Math" panose="02040503050406030204" pitchFamily="18" charset="0"/>
                          </a:rPr>
                          <m:t>3.) 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2000" i="1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sz="12000" dirty="0" smtClean="0"/>
                  <a:t>			7.)  ln </a:t>
                </a:r>
                <a:r>
                  <a:rPr lang="en-US" sz="12000" dirty="0"/>
                  <a:t>(6x – 1) = 3</a:t>
                </a:r>
              </a:p>
              <a:p>
                <a:pPr marL="0" indent="0">
                  <a:buNone/>
                </a:pPr>
                <a:r>
                  <a:rPr lang="en-US" sz="120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0" b="0" i="0" smtClean="0">
                                <a:latin typeface="Cambria Math" panose="02040503050406030204" pitchFamily="18" charset="0"/>
                              </a:rPr>
                              <m:t>4.) </m:t>
                            </m:r>
                            <m:r>
                              <a:rPr lang="en-US" sz="1200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n-US" sz="1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2000" i="1">
                                <a:latin typeface="Cambria Math" panose="02040503050406030204" pitchFamily="18" charset="0"/>
                              </a:rPr>
                              <m:t>+9</m:t>
                            </m:r>
                          </m:e>
                        </m:d>
                        <m:r>
                          <a:rPr lang="en-US" sz="12000" i="1">
                            <a:latin typeface="Cambria Math" panose="02040503050406030204" pitchFamily="18" charset="0"/>
                          </a:rPr>
                          <m:t>−21=3</m:t>
                        </m:r>
                      </m:e>
                    </m:func>
                  </m:oMath>
                </a14:m>
                <a:r>
                  <a:rPr lang="en-US" sz="12000" dirty="0"/>
                  <a:t> </a:t>
                </a:r>
                <a:endParaRPr lang="en-US" sz="120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1181" y="1399142"/>
                <a:ext cx="11215171" cy="4468258"/>
              </a:xfrm>
              <a:blipFill rotWithShape="0">
                <a:blip r:embed="rId2"/>
                <a:stretch>
                  <a:fillRect l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20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Page 251 # 13, 15, 19, 23, 29, 35</a:t>
            </a:r>
            <a:r>
              <a:rPr lang="en-US" sz="3400" smtClean="0"/>
              <a:t>, </a:t>
            </a:r>
            <a:br>
              <a:rPr lang="en-US" sz="3400" smtClean="0"/>
            </a:br>
            <a:r>
              <a:rPr lang="en-US" sz="3400" smtClean="0"/>
              <a:t>		   38</a:t>
            </a:r>
            <a:r>
              <a:rPr lang="en-US" sz="3400" dirty="0" smtClean="0"/>
              <a:t>, 63, 67, 87, 97, 129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90950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Day </a:t>
            </a:r>
            <a:r>
              <a:rPr lang="en-US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Review: Properties </a:t>
            </a:r>
            <a:r>
              <a:rPr lang="en-US" b="1" u="sng" dirty="0"/>
              <a:t>of Logarithms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4498" y="1693889"/>
                <a:ext cx="10208302" cy="50366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1=0</m:t>
                        </m:r>
                      </m:e>
                    </m:func>
                  </m:oMath>
                </a14:m>
                <a:r>
                  <a:rPr lang="en-US" sz="4000" dirty="0"/>
                  <a:t>        </a:t>
                </a:r>
                <a:r>
                  <a:rPr lang="en-US" sz="4000" dirty="0">
                    <a:sym typeface="Wingdings" panose="05000000000000000000" pitchFamily="2" charset="2"/>
                  </a:rPr>
                  <a:t>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r>
                  <a:rPr lang="en-US" sz="4000" dirty="0"/>
                  <a:t>        </a:t>
                </a:r>
                <a:r>
                  <a:rPr lang="en-US" sz="4000" dirty="0">
                    <a:sym typeface="Wingdings" panose="05000000000000000000" pitchFamily="2" charset="2"/>
                  </a:rPr>
                  <a:t>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z="4000" dirty="0"/>
                  <a:t>      </a:t>
                </a:r>
                <a:r>
                  <a:rPr lang="en-US" sz="4000" dirty="0">
                    <a:sym typeface="Wingdings" panose="05000000000000000000" pitchFamily="2" charset="2"/>
                  </a:rPr>
                  <a:t>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 sz="40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4498" y="1693889"/>
                <a:ext cx="10208302" cy="5036695"/>
              </a:xfrm>
              <a:blipFill rotWithShape="0">
                <a:blip r:embed="rId2"/>
                <a:stretch>
                  <a:fillRect t="-2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39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More Properties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9489" y="1469037"/>
                <a:ext cx="11412511" cy="52765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3400" b="1" u="sng" dirty="0" smtClean="0"/>
                  <a:t>Change of Base: (not as important with our calculators)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b="1" dirty="0"/>
                  <a:t> </a:t>
                </a:r>
                <a:r>
                  <a:rPr lang="en-US" sz="340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3400" dirty="0"/>
                  <a:t>		</a:t>
                </a:r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b="1" u="sng" dirty="0"/>
                  <a:t>Product </a:t>
                </a:r>
                <a:r>
                  <a:rPr lang="en-US" sz="3400" b="1" u="sng" dirty="0" smtClean="0"/>
                  <a:t>Property</a:t>
                </a:r>
                <a:r>
                  <a:rPr lang="en-US" sz="3400" b="1" dirty="0"/>
                  <a:t> </a:t>
                </a:r>
                <a:r>
                  <a:rPr lang="en-US" sz="3400" b="1" dirty="0" smtClean="0"/>
                  <a:t>			</a:t>
                </a:r>
                <a:r>
                  <a:rPr lang="en-US" sz="3400" b="1" u="sng" dirty="0"/>
                  <a:t>Quotient </a:t>
                </a:r>
                <a:r>
                  <a:rPr lang="en-US" sz="3400" b="1" u="sng" dirty="0" smtClean="0"/>
                  <a:t>Property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uv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40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400" dirty="0"/>
                  <a:t>	</a:t>
                </a:r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b="1" u="sng" dirty="0"/>
                  <a:t>Power </a:t>
                </a:r>
                <a:r>
                  <a:rPr lang="en-US" sz="3400" b="1" u="sng" dirty="0" smtClean="0"/>
                  <a:t>Property</a:t>
                </a:r>
                <a:r>
                  <a:rPr lang="en-US" sz="3400" dirty="0"/>
                  <a:t>	</a:t>
                </a:r>
                <a:r>
                  <a:rPr lang="en-US" sz="3400" dirty="0" smtClean="0"/>
                  <a:t>			</a:t>
                </a:r>
                <a:r>
                  <a:rPr lang="en-US" sz="3400" b="1" u="sng" dirty="0" smtClean="0"/>
                  <a:t>Rewrite: </a:t>
                </a:r>
                <a:endParaRPr lang="en-US" sz="3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400" dirty="0" smtClean="0"/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fName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  &lt; = &gt; </m:t>
                    </m:r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489" y="1469037"/>
                <a:ext cx="11412511" cy="5276538"/>
              </a:xfrm>
              <a:blipFill rotWithShape="0">
                <a:blip r:embed="rId2"/>
                <a:stretch>
                  <a:fillRect l="-1335" t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55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07624"/>
            <a:ext cx="10152043" cy="1764076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3.4 Exponential and Log Equations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400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7" y="2354941"/>
            <a:ext cx="10425659" cy="4225741"/>
          </a:xfrm>
        </p:spPr>
        <p:txBody>
          <a:bodyPr>
            <a:noAutofit/>
          </a:bodyPr>
          <a:lstStyle/>
          <a:p>
            <a:r>
              <a:rPr lang="en-US" sz="3200" b="1" dirty="0"/>
              <a:t>Objective: 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400" b="1" dirty="0" smtClean="0"/>
              <a:t>Solve </a:t>
            </a:r>
            <a:r>
              <a:rPr lang="en-US" sz="3400" b="1" dirty="0"/>
              <a:t>exponential and log equations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07636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002" y="685800"/>
            <a:ext cx="9601200" cy="1485900"/>
          </a:xfrm>
        </p:spPr>
        <p:txBody>
          <a:bodyPr/>
          <a:lstStyle/>
          <a:p>
            <a:r>
              <a:rPr lang="en-US" b="1" u="sng" dirty="0"/>
              <a:t>Strategies to Solve: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002" y="1636005"/>
            <a:ext cx="10708395" cy="3581400"/>
          </a:xfrm>
        </p:spPr>
        <p:txBody>
          <a:bodyPr/>
          <a:lstStyle/>
          <a:p>
            <a:pPr marL="0" lvl="0" indent="0">
              <a:buNone/>
            </a:pPr>
            <a:r>
              <a:rPr lang="en-US" sz="3000" dirty="0" smtClean="0"/>
              <a:t>1.) One </a:t>
            </a:r>
            <a:r>
              <a:rPr lang="en-US" sz="3000" dirty="0"/>
              <a:t>to One: rewrite so the bases are the same and </a:t>
            </a:r>
            <a:r>
              <a:rPr lang="en-US" sz="3000" dirty="0" smtClean="0"/>
              <a:t>compare</a:t>
            </a:r>
          </a:p>
          <a:p>
            <a:pPr marL="0" lvl="0" indent="0">
              <a:buNone/>
            </a:pPr>
            <a:endParaRPr lang="en-US" sz="3000" dirty="0"/>
          </a:p>
          <a:p>
            <a:pPr marL="0" lvl="0" indent="0">
              <a:buNone/>
            </a:pPr>
            <a:r>
              <a:rPr lang="en-US" sz="3000" dirty="0" smtClean="0"/>
              <a:t>2.) Rewrite </a:t>
            </a:r>
            <a:r>
              <a:rPr lang="en-US" sz="3000" dirty="0"/>
              <a:t>exponential in log form and apply the Inverse </a:t>
            </a:r>
            <a:r>
              <a:rPr lang="en-US" sz="3000" dirty="0" smtClean="0"/>
              <a:t>Property</a:t>
            </a:r>
          </a:p>
          <a:p>
            <a:pPr marL="0" lvl="0" indent="0">
              <a:buNone/>
            </a:pPr>
            <a:endParaRPr lang="en-US" sz="3000" dirty="0" smtClean="0"/>
          </a:p>
          <a:p>
            <a:pPr marL="0" lvl="0" indent="0">
              <a:buNone/>
            </a:pPr>
            <a:r>
              <a:rPr lang="en-US" sz="3000" dirty="0" smtClean="0"/>
              <a:t>3.) Rewrite </a:t>
            </a:r>
            <a:r>
              <a:rPr lang="en-US" sz="3000" dirty="0"/>
              <a:t>log in exponential form and apply the Inverse Property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4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Solve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1469037"/>
                <a:ext cx="10658819" cy="52315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1.)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=81</m:t>
                    </m:r>
                  </m:oMath>
                </a14:m>
                <a:r>
                  <a:rPr lang="en-US" sz="3600" dirty="0"/>
                  <a:t>	</a:t>
                </a:r>
                <a:endParaRPr lang="en-US" sz="3600" dirty="0" smtClean="0"/>
              </a:p>
              <a:p>
                <a:pPr marL="0" indent="0">
                  <a:buNone/>
                </a:pPr>
                <a:r>
                  <a:rPr lang="en-US" sz="3600" dirty="0"/>
                  <a:t>	 </a:t>
                </a:r>
              </a:p>
              <a:p>
                <a:pPr marL="0" indent="0">
                  <a:buNone/>
                </a:pPr>
                <a:r>
                  <a:rPr lang="en-US" sz="3600" dirty="0" smtClean="0"/>
                  <a:t>2.) ln x–ln 2 = </a:t>
                </a:r>
                <a:r>
                  <a:rPr lang="en-US" sz="3600" dirty="0"/>
                  <a:t>0	</a:t>
                </a:r>
                <a:endParaRPr lang="en-US" sz="3600" dirty="0" smtClean="0"/>
              </a:p>
              <a:p>
                <a:pPr marL="0" indent="0">
                  <a:buNone/>
                </a:pPr>
                <a:r>
                  <a:rPr lang="en-US" sz="36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3.)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3600" dirty="0"/>
                  <a:t>	</a:t>
                </a:r>
              </a:p>
              <a:p>
                <a:pPr marL="0" indent="0">
                  <a:buNone/>
                </a:pPr>
                <a:r>
                  <a:rPr lang="en-US" sz="3600" b="1" dirty="0"/>
                  <a:t> </a:t>
                </a:r>
                <a:endParaRPr lang="en-US" sz="3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0" smtClean="0">
                                <a:latin typeface="Cambria Math" panose="02040503050406030204" pitchFamily="18" charset="0"/>
                              </a:rPr>
                              <m:t>4.) </m:t>
                            </m:r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fName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func>
                  </m:oMath>
                </a14:m>
                <a:r>
                  <a:rPr lang="en-US" sz="3600" dirty="0"/>
                  <a:t>	</a:t>
                </a:r>
                <a:r>
                  <a:rPr lang="en-US" sz="3400" dirty="0" smtClean="0"/>
                  <a:t>	</a:t>
                </a:r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1469037"/>
                <a:ext cx="10658819" cy="5231566"/>
              </a:xfrm>
              <a:blipFill rotWithShape="0">
                <a:blip r:embed="rId2"/>
                <a:stretch>
                  <a:fillRect l="-1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872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0165" y="1469037"/>
                <a:ext cx="11270254" cy="523156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1.)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=81</m:t>
                    </m:r>
                  </m:oMath>
                </a14:m>
                <a:r>
                  <a:rPr lang="en-US" sz="3600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3600" dirty="0"/>
                  <a:t>		</a:t>
                </a:r>
                <a:r>
                  <a:rPr lang="en-US" sz="3600" dirty="0" smtClean="0"/>
                  <a:t>	x </a:t>
                </a:r>
                <a:r>
                  <a:rPr lang="en-US" sz="3600" dirty="0"/>
                  <a:t>= 4	 </a:t>
                </a:r>
                <a:r>
                  <a:rPr lang="en-US" sz="3600" dirty="0" smtClean="0"/>
                  <a:t>       One </a:t>
                </a:r>
                <a:r>
                  <a:rPr lang="en-US" sz="3600" dirty="0"/>
                  <a:t>to One</a:t>
                </a:r>
              </a:p>
              <a:p>
                <a:pPr marL="0" indent="0">
                  <a:buNone/>
                </a:pPr>
                <a:r>
                  <a:rPr lang="en-US" sz="3600" dirty="0"/>
                  <a:t> </a:t>
                </a:r>
              </a:p>
              <a:p>
                <a:pPr marL="0" indent="0">
                  <a:buNone/>
                </a:pPr>
                <a:r>
                  <a:rPr lang="en-US" sz="3600" dirty="0" smtClean="0"/>
                  <a:t>2.) ln x–ln 2 = </a:t>
                </a:r>
                <a:r>
                  <a:rPr lang="en-US" sz="3600" dirty="0"/>
                  <a:t>0	ln x = ln 2		</a:t>
                </a:r>
                <a:r>
                  <a:rPr lang="en-US" sz="3600" dirty="0" smtClean="0"/>
                  <a:t>	x </a:t>
                </a:r>
                <a:r>
                  <a:rPr lang="en-US" sz="3600" dirty="0"/>
                  <a:t>= 2	</a:t>
                </a:r>
                <a:r>
                  <a:rPr lang="en-US" sz="3600" dirty="0" smtClean="0"/>
                  <a:t>        One </a:t>
                </a:r>
                <a:r>
                  <a:rPr lang="en-US" sz="3600" dirty="0"/>
                  <a:t>to One</a:t>
                </a:r>
              </a:p>
              <a:p>
                <a:pPr marL="0" indent="0">
                  <a:buNone/>
                </a:pPr>
                <a:r>
                  <a:rPr lang="en-US" sz="36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3.)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3600" dirty="0"/>
                  <a:t>	</a:t>
                </a:r>
                <a:r>
                  <a:rPr lang="en-US" sz="3600" dirty="0" smtClean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3600" dirty="0"/>
                  <a:t>	</a:t>
                </a:r>
                <a:r>
                  <a:rPr lang="en-US" sz="3600" dirty="0" smtClean="0"/>
                  <a:t>        x </a:t>
                </a:r>
                <a:r>
                  <a:rPr lang="en-US" sz="3600" dirty="0"/>
                  <a:t>= 3	</a:t>
                </a:r>
                <a:r>
                  <a:rPr lang="en-US" sz="3600" dirty="0" smtClean="0"/>
                  <a:t>      Inverse</a:t>
                </a:r>
                <a:endParaRPr lang="en-US" sz="3600" dirty="0"/>
              </a:p>
              <a:p>
                <a:pPr marL="0" indent="0">
                  <a:buNone/>
                </a:pPr>
                <a:r>
                  <a:rPr lang="en-US" sz="3600" b="1" dirty="0"/>
                  <a:t> </a:t>
                </a: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 smtClean="0"/>
                  <a:t>4.)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fName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func>
                  </m:oMath>
                </a14:m>
                <a:r>
                  <a:rPr lang="en-US" sz="3600" dirty="0" smtClean="0"/>
                  <a:t>	</a:t>
                </a:r>
                <a:r>
                  <a:rPr lang="en-US" sz="36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3600" dirty="0"/>
                  <a:t>	</a:t>
                </a:r>
                <a:r>
                  <a:rPr lang="en-US" sz="3600" dirty="0" smtClean="0"/>
                  <a:t>2x </a:t>
                </a:r>
                <a:r>
                  <a:rPr lang="en-US" sz="3600" dirty="0"/>
                  <a:t>= 4	x = 2	</a:t>
                </a:r>
                <a:r>
                  <a:rPr lang="en-US" sz="3600" dirty="0" smtClean="0"/>
                  <a:t>      Inverse</a:t>
                </a:r>
                <a:endParaRPr lang="en-US" sz="3600" dirty="0"/>
              </a:p>
              <a:p>
                <a:pPr marL="0" indent="0">
                  <a:buNone/>
                </a:pPr>
                <a:r>
                  <a:rPr lang="en-US" sz="3400" dirty="0" smtClean="0"/>
                  <a:t>	</a:t>
                </a:r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165" y="1469037"/>
                <a:ext cx="11270254" cy="5231566"/>
              </a:xfrm>
              <a:blipFill rotWithShape="0">
                <a:blip r:embed="rId2"/>
                <a:stretch>
                  <a:fillRect l="-1461" t="-1399" r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277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the following.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400" dirty="0"/>
                  <a:t>You have deposited $600 in an account that pays 7.5% interest compounded continuously. Use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𝑃𝑒</m:t>
                        </m:r>
                      </m:e>
                      <m:sup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𝑟𝑡</m:t>
                        </m:r>
                      </m:sup>
                    </m:sSup>
                  </m:oMath>
                </a14:m>
                <a:r>
                  <a:rPr lang="en-US" sz="3400" dirty="0"/>
                  <a:t> , where P is in initial deposit r is the percent (written as decimal) and t is the time in years.  How long will it take to double your money? Triple?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78" t="-3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71547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4829</TotalTime>
  <Words>201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Cambria Math</vt:lpstr>
      <vt:lpstr>Franklin Gothic Book</vt:lpstr>
      <vt:lpstr>Wingdings</vt:lpstr>
      <vt:lpstr>Crop</vt:lpstr>
      <vt:lpstr>Bell Work: Get a Book and Finish From Last Time… </vt:lpstr>
      <vt:lpstr>Pre-calc trig</vt:lpstr>
      <vt:lpstr>Review: Properties of Logarithms </vt:lpstr>
      <vt:lpstr>Review: More Properties</vt:lpstr>
      <vt:lpstr>3.4 Exponential and Log Equations  </vt:lpstr>
      <vt:lpstr>Strategies to Solve: </vt:lpstr>
      <vt:lpstr>Examples: Solve</vt:lpstr>
      <vt:lpstr>Examples</vt:lpstr>
      <vt:lpstr>Answer the following.</vt:lpstr>
      <vt:lpstr>Set Up Solution</vt:lpstr>
      <vt:lpstr>Additional Examples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125</cp:revision>
  <cp:lastPrinted>2017-10-18T18:14:06Z</cp:lastPrinted>
  <dcterms:created xsi:type="dcterms:W3CDTF">2017-08-21T18:28:24Z</dcterms:created>
  <dcterms:modified xsi:type="dcterms:W3CDTF">2017-11-02T12:27:11Z</dcterms:modified>
</cp:coreProperties>
</file>