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256" r:id="rId3"/>
    <p:sldId id="343" r:id="rId4"/>
    <p:sldId id="344" r:id="rId5"/>
    <p:sldId id="345" r:id="rId6"/>
    <p:sldId id="347" r:id="rId7"/>
    <p:sldId id="348" r:id="rId8"/>
    <p:sldId id="346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1" r:id="rId21"/>
    <p:sldId id="360" r:id="rId22"/>
    <p:sldId id="341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fBhTdsTM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0375"/>
            <a:ext cx="9601200" cy="713907"/>
          </a:xfrm>
        </p:spPr>
        <p:txBody>
          <a:bodyPr/>
          <a:lstStyle/>
          <a:p>
            <a:r>
              <a:rPr lang="en-US" dirty="0" smtClean="0"/>
              <a:t>Bell Work: Unit Circle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8554" y="2286000"/>
                <a:ext cx="2983043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554" y="2286000"/>
                <a:ext cx="2983043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7" y="1094282"/>
            <a:ext cx="5884003" cy="55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Worked Out…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135°=135°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den>
                          </m:f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rad</m:t>
                          </m:r>
                        </m:e>
                      </m:d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den>
                          </m:f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=810°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For a circle of radius, r, a central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intercepts an arc of length s given by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 (from radian definition above) where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measured in radians. Note that if r = 1, then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, and the radian measure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equals the arc length.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0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A circle has a radius of 5 inches.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Find </a:t>
            </a:r>
            <a:r>
              <a:rPr lang="en-US" sz="3000" dirty="0"/>
              <a:t>the length of the arc, s, intercepted by a central angle of 200 degrees.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70" y="800099"/>
            <a:ext cx="9601200" cy="1485900"/>
          </a:xfrm>
        </p:spPr>
        <p:txBody>
          <a:bodyPr/>
          <a:lstStyle/>
          <a:p>
            <a:r>
              <a:rPr lang="en-US" dirty="0"/>
              <a:t>Arc Length: </a:t>
            </a:r>
            <a:r>
              <a:rPr lang="en-US" dirty="0" smtClean="0"/>
              <a:t>Example Worked Out…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9370" y="2285999"/>
                <a:ext cx="11077732" cy="43696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Use the formula,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 but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 is in radians so covert first. 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200°=200°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den>
                          </m:f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=5∗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3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𝟒𝟓𝟐</m:t>
                      </m:r>
                      <m:r>
                        <a:rPr lang="en-US" sz="3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𝐢𝐧𝐜𝐡𝐞𝐬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9370" y="2285999"/>
                <a:ext cx="11077732" cy="4369633"/>
              </a:xfrm>
              <a:blipFill rotWithShape="0">
                <a:blip r:embed="rId2"/>
                <a:stretch>
                  <a:fillRect l="-1265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23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Linear and Angular Speed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03948"/>
                <a:ext cx="10620531" cy="497673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900" dirty="0"/>
                  <a:t>Consider a particle moving at a constant speed along a circular arc of radius </a:t>
                </a:r>
                <a:r>
                  <a:rPr lang="en-US" sz="3900" i="1" dirty="0"/>
                  <a:t>r</a:t>
                </a:r>
                <a:r>
                  <a:rPr lang="en-US" sz="3900" dirty="0"/>
                  <a:t>. If </a:t>
                </a:r>
                <a:r>
                  <a:rPr lang="en-US" sz="3900" i="1" dirty="0"/>
                  <a:t>s</a:t>
                </a:r>
                <a:r>
                  <a:rPr lang="en-US" sz="3900" dirty="0"/>
                  <a:t> is the length of the arc traveled in time </a:t>
                </a:r>
                <a:r>
                  <a:rPr lang="en-US" sz="3900" i="1" dirty="0"/>
                  <a:t>t</a:t>
                </a:r>
                <a:r>
                  <a:rPr lang="en-US" sz="3900" dirty="0"/>
                  <a:t>, then the linear speed</a:t>
                </a:r>
                <a:r>
                  <a:rPr lang="en-US" sz="3900" i="1" dirty="0"/>
                  <a:t> v</a:t>
                </a:r>
                <a:r>
                  <a:rPr lang="en-US" sz="3900" dirty="0"/>
                  <a:t> of the particle is: </a:t>
                </a:r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𝑺𝒑𝒆𝒆𝒅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𝒂𝒓𝒄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𝒍𝒆𝒏𝒈𝒕𝒉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den>
                      </m:f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r>
                  <a:rPr lang="en-US" sz="3900" dirty="0"/>
                  <a:t> </a:t>
                </a:r>
              </a:p>
              <a:p>
                <a:pPr marL="0" indent="0">
                  <a:buNone/>
                </a:pPr>
                <a:r>
                  <a:rPr lang="en-US" sz="3900" dirty="0"/>
                  <a:t>Moreover, if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900" dirty="0"/>
                  <a:t> is the angle (in radians) corresponding to the arc length </a:t>
                </a:r>
                <a:r>
                  <a:rPr lang="en-US" sz="3900" dirty="0" smtClean="0"/>
                  <a:t>s, then </a:t>
                </a:r>
                <a:r>
                  <a:rPr lang="en-US" sz="3900" dirty="0"/>
                  <a:t>the angular speed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𝑙𝑜𝑤𝑒𝑟𝑐𝑎𝑠𝑒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𝑜𝑚𝑒𝑔𝑎</m:t>
                        </m:r>
                      </m:e>
                    </m:d>
                    <m:r>
                      <a:rPr lang="en-US" sz="3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900" dirty="0"/>
                  <a:t>of the particle is: </a:t>
                </a:r>
              </a:p>
              <a:p>
                <a:pPr marL="0" indent="0">
                  <a:buNone/>
                </a:pPr>
                <a:r>
                  <a:rPr lang="en-US" sz="39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𝑨𝒏𝒈𝒖𝒍𝒂𝒓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𝑺𝒑𝒆𝒆𝒅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𝒄𝒆𝒏𝒕𝒓𝒂𝒍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den>
                      </m:f>
                      <m:r>
                        <a:rPr lang="en-US" sz="39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num>
                        <m:den>
                          <m:r>
                            <a:rPr lang="en-US" sz="39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03948"/>
                <a:ext cx="10620531" cy="4976734"/>
              </a:xfrm>
              <a:blipFill rotWithShape="0">
                <a:blip r:embed="rId2"/>
                <a:stretch>
                  <a:fillRect l="-1091" t="-3305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3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Area of a Sector of a </a:t>
            </a:r>
            <a:r>
              <a:rPr lang="en-US" b="1" u="sng" dirty="0" smtClean="0"/>
              <a:t>Circle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For any circle of radius r, the area A of a sector of the circle with central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given by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where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measured in radians.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 r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4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9016"/>
            <a:ext cx="10500610" cy="5066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second hand of a clock is 12.4 cm long. Find the linear speed of the tip of the second hand as it moves around the clock.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8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Worked Out…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9016"/>
                <a:ext cx="10500610" cy="5066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The second hand of a clock is 12.4 cm long. Find the linear speed of the tip of the second hand as it moves around the clock.  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r>
                  <a:rPr lang="en-US" sz="3000" dirty="0"/>
                  <a:t>Arc of one revolution =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12.4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=24.8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3000" dirty="0"/>
              </a:p>
              <a:p>
                <a:r>
                  <a:rPr lang="en-US" sz="3000" dirty="0"/>
                  <a:t>The time it takes is 60 </a:t>
                </a:r>
                <a:r>
                  <a:rPr lang="en-US" sz="3000" dirty="0" smtClean="0"/>
                  <a:t>seconds</a:t>
                </a:r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24.8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𝟐𝟗𝟗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𝒔𝒆𝒄𝒐𝒏𝒅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9016"/>
                <a:ext cx="10500610" cy="5066676"/>
              </a:xfrm>
              <a:blipFill rotWithShape="0">
                <a:blip r:embed="rId2"/>
                <a:stretch>
                  <a:fillRect l="-1335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96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369" y="1409075"/>
            <a:ext cx="11002781" cy="517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blades of a wind turbine are 250 feet long. The propeller rotates at 12 revolutions per minute.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lv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1.) Find </a:t>
            </a:r>
            <a:r>
              <a:rPr lang="en-US" sz="3200" dirty="0"/>
              <a:t>the angular speed of the propeller in radians per </a:t>
            </a:r>
            <a:r>
              <a:rPr lang="en-US" sz="3200" dirty="0" smtClean="0"/>
              <a:t>min</a:t>
            </a:r>
          </a:p>
          <a:p>
            <a:pPr marL="0" lvl="0" indent="0">
              <a:buNone/>
            </a:pPr>
            <a:r>
              <a:rPr lang="en-US" sz="3200" dirty="0" smtClean="0"/>
              <a:t> 2.) Find the linear speed of the tips of the blades.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9386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69" y="146154"/>
            <a:ext cx="9601200" cy="843197"/>
          </a:xfrm>
        </p:spPr>
        <p:txBody>
          <a:bodyPr/>
          <a:lstStyle/>
          <a:p>
            <a:r>
              <a:rPr lang="en-US" dirty="0" smtClean="0"/>
              <a:t>Example: Worked Out…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479" y="989351"/>
                <a:ext cx="11167671" cy="559133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The blades of a wind turbine are 250 feet long. The propeller rotates at 12 revolutions per minute.</a:t>
                </a:r>
                <a:endParaRPr lang="en-US" sz="3200" dirty="0"/>
              </a:p>
              <a:p>
                <a:pPr marL="0" lv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1.) Find </a:t>
                </a:r>
                <a:r>
                  <a:rPr lang="en-US" sz="3200" dirty="0"/>
                  <a:t>the angular speed of the propeller in radians per </a:t>
                </a:r>
                <a:r>
                  <a:rPr lang="en-US" sz="3200" dirty="0" smtClean="0"/>
                  <a:t>min</a:t>
                </a:r>
              </a:p>
              <a:p>
                <a:pPr marL="0" lvl="0" indent="0">
                  <a:buNone/>
                </a:pPr>
                <a:r>
                  <a:rPr lang="en-US" sz="3200" dirty="0" smtClean="0"/>
                  <a:t> 2.) Find the linear speed of the tips of the blades.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Because each revolution generates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/>
                  <a:t> radians, it follows that the propeller turns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𝑟𝑎𝑑𝑖𝑎𝑛𝑠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𝑚𝑖𝑛𝑢𝑡𝑒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In other words,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=24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𝑟𝑎𝑑𝑖𝑎𝑛𝑠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The </a:t>
                </a:r>
                <a:r>
                  <a:rPr lang="en-US" sz="3200" dirty="0"/>
                  <a:t>linear speed is: 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250∗24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6000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=18,849.556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𝑓𝑒𝑒𝑡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79" y="989351"/>
                <a:ext cx="11167671" cy="5591331"/>
              </a:xfrm>
              <a:blipFill rotWithShape="0">
                <a:blip r:embed="rId2"/>
                <a:stretch>
                  <a:fillRect l="-1037" t="-2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35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8820"/>
                <a:ext cx="9601200" cy="45032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Example: A sprinkler on a golf course sprays water a distance of 50 feet and rotates through an angle of 140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000" dirty="0"/>
                  <a:t>. Find the area of the course watered by the sprinkler. </a:t>
                </a:r>
              </a:p>
              <a:p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8820"/>
                <a:ext cx="9601200" cy="4503295"/>
              </a:xfrm>
              <a:blipFill rotWithShape="0">
                <a:blip r:embed="rId2"/>
                <a:stretch>
                  <a:fillRect l="-1460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4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Worked Out…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98820"/>
                <a:ext cx="10140846" cy="45032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Example: A sprinkler on a golf course sprays water a distance of 50 feet and rotates through an angle of 140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000" dirty="0"/>
                  <a:t>. Find the area of the course watered by the sprinkler. </a:t>
                </a:r>
              </a:p>
              <a:p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Covert 140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sz="3000" dirty="0"/>
                  <a:t>to radians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8750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𝟑𝟎𝟓𝟒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𝟑𝟐𝟔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𝒔𝒒𝒖𝒂𝒓𝒆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𝒇𝒆𝒆𝒕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98820"/>
                <a:ext cx="10140846" cy="4503295"/>
              </a:xfrm>
              <a:blipFill rotWithShape="0">
                <a:blip r:embed="rId2"/>
                <a:stretch>
                  <a:fillRect l="-1382" t="-2300" r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05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5977"/>
            <a:ext cx="9601200" cy="1485900"/>
          </a:xfrm>
        </p:spPr>
        <p:txBody>
          <a:bodyPr/>
          <a:lstStyle/>
          <a:p>
            <a:r>
              <a:rPr lang="en-US" dirty="0" smtClean="0"/>
              <a:t>For Next Time: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3" y="1416570"/>
            <a:ext cx="10992787" cy="544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Page </a:t>
            </a:r>
            <a:r>
              <a:rPr lang="en-US" sz="3600" dirty="0"/>
              <a:t>288	#17, 23-24, 27, 29, 31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Radian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/>
              <a:t>	#41, 45-46, 49, 51, 53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Degree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3600" dirty="0" smtClean="0"/>
              <a:t>	#</a:t>
            </a:r>
            <a:r>
              <a:rPr lang="en-US" sz="3600" dirty="0"/>
              <a:t>57-58, 61-62, 65-66, 73-74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Convert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3600" dirty="0" smtClean="0"/>
              <a:t>	#</a:t>
            </a:r>
            <a:r>
              <a:rPr lang="en-US" sz="3600" dirty="0"/>
              <a:t>89-90, 93-94, 98-99, 109-110,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	 	 112</a:t>
            </a:r>
            <a:r>
              <a:rPr lang="en-US" sz="3600" dirty="0"/>
              <a:t>, 118-119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Applied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4.1 Radian and Degree Measure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1443"/>
            <a:ext cx="9601200" cy="3581400"/>
          </a:xfrm>
        </p:spPr>
        <p:txBody>
          <a:bodyPr/>
          <a:lstStyle/>
          <a:p>
            <a:r>
              <a:rPr lang="en-US" sz="3400" b="1" dirty="0"/>
              <a:t>Objective: Describe angles using radian and degree measure.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Vocabulary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4565"/>
            <a:ext cx="9601200" cy="524343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Trigonometry: </a:t>
            </a:r>
            <a:r>
              <a:rPr lang="en-US" sz="3000" dirty="0" smtClean="0"/>
              <a:t>measure of triangles</a:t>
            </a:r>
          </a:p>
          <a:p>
            <a:r>
              <a:rPr lang="en-US" sz="3000" b="1" dirty="0" smtClean="0"/>
              <a:t>Initial Side</a:t>
            </a:r>
            <a:r>
              <a:rPr lang="en-US" sz="3000" dirty="0" smtClean="0"/>
              <a:t>: starting position of the ray</a:t>
            </a:r>
          </a:p>
          <a:p>
            <a:r>
              <a:rPr lang="en-US" sz="3000" b="1" dirty="0" smtClean="0"/>
              <a:t>Terminal Side</a:t>
            </a:r>
            <a:r>
              <a:rPr lang="en-US" sz="3000" dirty="0" smtClean="0"/>
              <a:t>: position after the rotation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200" b="1" dirty="0"/>
              <a:t>Positive Angles (</a:t>
            </a:r>
            <a:r>
              <a:rPr lang="en-US" sz="3200" dirty="0"/>
              <a:t>counter-clockwise</a:t>
            </a:r>
            <a:r>
              <a:rPr lang="en-US" sz="3200" b="1" dirty="0"/>
              <a:t>) and Negative Angles (</a:t>
            </a:r>
            <a:r>
              <a:rPr lang="en-US" sz="3200" dirty="0"/>
              <a:t>clockwise</a:t>
            </a:r>
            <a:r>
              <a:rPr lang="en-US" sz="3200" b="1" dirty="0"/>
              <a:t>)</a:t>
            </a:r>
            <a:endParaRPr lang="en-US" sz="32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2975"/>
            <a:ext cx="5643797" cy="19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72" y="685800"/>
            <a:ext cx="9601200" cy="1485900"/>
          </a:xfrm>
        </p:spPr>
        <p:txBody>
          <a:bodyPr/>
          <a:lstStyle/>
          <a:p>
            <a:r>
              <a:rPr lang="en-US" dirty="0" smtClean="0"/>
              <a:t>More Vocabulary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72" y="685800"/>
            <a:ext cx="5996417" cy="5670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55272" y="1734288"/>
                <a:ext cx="4800600" cy="495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400" b="1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Coterminal</a:t>
                </a:r>
                <a:r>
                  <a:rPr lang="en-US" sz="3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3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have the same terminal </a:t>
                </a:r>
                <a:r>
                  <a:rPr lang="en-US" sz="3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angle</a:t>
                </a:r>
              </a:p>
              <a:p>
                <a:endParaRPr lang="en-US" sz="3400" dirty="0">
                  <a:latin typeface="Times New Roman" panose="02020603050405020304" pitchFamily="18" charset="0"/>
                </a:endParaRPr>
              </a:p>
              <a:p>
                <a:r>
                  <a:rPr lang="en-US" sz="3600" b="1" dirty="0"/>
                  <a:t>Complementary: </a:t>
                </a:r>
                <a:r>
                  <a:rPr lang="en-US" sz="3600" dirty="0"/>
                  <a:t>sum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3600" dirty="0"/>
                  <a:t>		(90 degrees)</a:t>
                </a:r>
              </a:p>
              <a:p>
                <a:r>
                  <a:rPr lang="en-US" sz="3600" b="1" dirty="0"/>
                  <a:t> </a:t>
                </a:r>
                <a:endParaRPr lang="en-US" sz="3600" dirty="0"/>
              </a:p>
              <a:p>
                <a:r>
                  <a:rPr lang="en-US" sz="3600" b="1" dirty="0"/>
                  <a:t>Supplementary: </a:t>
                </a:r>
                <a:r>
                  <a:rPr lang="en-US" sz="3600" dirty="0"/>
                  <a:t>sum to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dirty="0"/>
                  <a:t>			(180 degrees)</a:t>
                </a:r>
              </a:p>
              <a:p>
                <a:endParaRPr lang="en-US" sz="3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72" y="1734288"/>
                <a:ext cx="4800600" cy="4955203"/>
              </a:xfrm>
              <a:prstGeom prst="rect">
                <a:avLst/>
              </a:prstGeom>
              <a:blipFill rotWithShape="0">
                <a:blip r:embed="rId3"/>
                <a:stretch>
                  <a:fillRect l="-3939" t="-1845" r="-5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943161" y="3520815"/>
            <a:ext cx="63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-315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2352" y="5259644"/>
            <a:ext cx="63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-315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81301" y="3890147"/>
            <a:ext cx="8778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Coterminal</a:t>
            </a:r>
            <a:r>
              <a:rPr lang="en-US" dirty="0" smtClean="0"/>
              <a:t> Angles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/>
                  <a:t>Find </a:t>
                </a:r>
                <a:r>
                  <a:rPr lang="en-US" sz="3000" dirty="0" err="1"/>
                  <a:t>coterminal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angle of 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	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r>
                  <a:rPr lang="en-US" sz="3000" dirty="0"/>
                  <a:t>– </a:t>
                </a:r>
                <a:r>
                  <a:rPr lang="en-US" sz="3000" dirty="0" smtClean="0"/>
                  <a:t>2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= -</a:t>
                </a:r>
                <a:r>
                  <a:rPr lang="en-US" sz="3000" b="1" dirty="0"/>
                  <a:t> </a:t>
                </a:r>
                <a:r>
                  <a:rPr lang="en-US" sz="3000" b="1" dirty="0" smtClean="0"/>
                  <a:t>5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b="1" dirty="0" smtClean="0"/>
                  <a:t>/4</a:t>
                </a: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Find </a:t>
                </a:r>
                <a:r>
                  <a:rPr lang="en-US" sz="3000" dirty="0" err="1"/>
                  <a:t>coterminal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angle of -3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	-3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/4 </a:t>
                </a:r>
                <a:r>
                  <a:rPr lang="en-US" sz="3000" dirty="0"/>
                  <a:t>+ </a:t>
                </a:r>
                <a:r>
                  <a:rPr lang="en-US" sz="3000" dirty="0" smtClean="0"/>
                  <a:t>2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= </a:t>
                </a:r>
                <a:r>
                  <a:rPr lang="en-US" sz="3000" b="1" dirty="0" smtClean="0"/>
                  <a:t>5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b="1" dirty="0" smtClean="0"/>
                  <a:t>/4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a radian?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One radian is the measure of a central angle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that intercepts an arc s equal in length to the radius r of a circle. [Watch </a:t>
                </a:r>
                <a:r>
                  <a:rPr lang="en-US" sz="3000" dirty="0" err="1"/>
                  <a:t>youtube</a:t>
                </a:r>
                <a:r>
                  <a:rPr lang="en-US" sz="3000" dirty="0"/>
                  <a:t> video] Algebraically, this means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3000" dirty="0"/>
                  <a:t>   where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 is measured in radians.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5867400"/>
            <a:ext cx="516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https://www.youtube.com/watch?v=ifBhTdsTMuE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Degrees to Radians </a:t>
            </a:r>
            <a:br>
              <a:rPr lang="en-US" dirty="0" smtClean="0"/>
            </a:br>
            <a:r>
              <a:rPr lang="en-US" dirty="0" smtClean="0"/>
              <a:t>and vice versa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993691"/>
                <a:ext cx="10650511" cy="472190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b="1" u="sng" dirty="0"/>
                  <a:t>Degree </a:t>
                </a:r>
                <a:r>
                  <a:rPr lang="en-US" sz="2800" b="1" u="sng" dirty="0" smtClean="0"/>
                  <a:t>Measure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360°=2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                           180°=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r>
                  <a:rPr lang="en-US" sz="28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1°=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                            1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180°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800" dirty="0"/>
                  <a:t>                        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Therefore: </a:t>
                </a:r>
              </a:p>
              <a:p>
                <a:pPr marL="0" indent="0">
                  <a:buNone/>
                </a:pPr>
                <a:r>
                  <a:rPr lang="en-US" sz="2800" dirty="0"/>
                  <a:t>-- To covert degrees to radians, multiply degrees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 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-- To covert radians to degrees, multiply degrees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180°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rad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993691"/>
                <a:ext cx="10650511" cy="4721901"/>
              </a:xfrm>
              <a:blipFill rotWithShape="0">
                <a:blip r:embed="rId2"/>
                <a:stretch>
                  <a:fillRect l="-859"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8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135°=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5038</TotalTime>
  <Words>602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 Math</vt:lpstr>
      <vt:lpstr>Franklin Gothic Book</vt:lpstr>
      <vt:lpstr>Times New Roman</vt:lpstr>
      <vt:lpstr>Wingdings</vt:lpstr>
      <vt:lpstr>Crop</vt:lpstr>
      <vt:lpstr>Bell Work: Unit Circle Review</vt:lpstr>
      <vt:lpstr>Pre-calc trig</vt:lpstr>
      <vt:lpstr>4.1 Radian and Degree Measure </vt:lpstr>
      <vt:lpstr>Important Vocabulary </vt:lpstr>
      <vt:lpstr>More Vocabulary </vt:lpstr>
      <vt:lpstr>Example of Coterminal Angles </vt:lpstr>
      <vt:lpstr>What the heck is a radian? </vt:lpstr>
      <vt:lpstr>Converting Degrees to Radians  and vice versa </vt:lpstr>
      <vt:lpstr>Example: Convert</vt:lpstr>
      <vt:lpstr>Example: Worked Out…</vt:lpstr>
      <vt:lpstr>Arc Length</vt:lpstr>
      <vt:lpstr>Arc Length: Example</vt:lpstr>
      <vt:lpstr>Arc Length: Example Worked Out… </vt:lpstr>
      <vt:lpstr>Linear and Angular Speed </vt:lpstr>
      <vt:lpstr>Area of a Sector of a Circle</vt:lpstr>
      <vt:lpstr>Example: </vt:lpstr>
      <vt:lpstr>Example: Worked Out…  </vt:lpstr>
      <vt:lpstr>Example: </vt:lpstr>
      <vt:lpstr>Example: Worked Out… </vt:lpstr>
      <vt:lpstr>Example:</vt:lpstr>
      <vt:lpstr>Example: Worked Out… </vt:lpstr>
      <vt:lpstr>For Next Time: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140</cp:revision>
  <cp:lastPrinted>2017-10-18T18:14:06Z</cp:lastPrinted>
  <dcterms:created xsi:type="dcterms:W3CDTF">2017-08-21T18:28:24Z</dcterms:created>
  <dcterms:modified xsi:type="dcterms:W3CDTF">2017-11-14T19:19:04Z</dcterms:modified>
</cp:coreProperties>
</file>