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74" r:id="rId2"/>
    <p:sldId id="256" r:id="rId3"/>
    <p:sldId id="375" r:id="rId4"/>
    <p:sldId id="376" r:id="rId5"/>
    <p:sldId id="377" r:id="rId6"/>
    <p:sldId id="378" r:id="rId7"/>
    <p:sldId id="379" r:id="rId8"/>
    <p:sldId id="380" r:id="rId9"/>
    <p:sldId id="381" r:id="rId10"/>
    <p:sldId id="383" r:id="rId11"/>
    <p:sldId id="384" r:id="rId12"/>
    <p:sldId id="385" r:id="rId13"/>
    <p:sldId id="387" r:id="rId14"/>
    <p:sldId id="386" r:id="rId15"/>
    <p:sldId id="388" r:id="rId16"/>
    <p:sldId id="389" r:id="rId17"/>
    <p:sldId id="390" r:id="rId18"/>
    <p:sldId id="391" r:id="rId19"/>
    <p:sldId id="392" r:id="rId20"/>
    <p:sldId id="393" r:id="rId21"/>
    <p:sldId id="394" r:id="rId22"/>
    <p:sldId id="395" r:id="rId23"/>
    <p:sldId id="396" r:id="rId24"/>
    <p:sldId id="382" r:id="rId25"/>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58" d="100"/>
          <a:sy n="58" d="100"/>
        </p:scale>
        <p:origin x="56" y="9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11/28/2017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11/28/2017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11/28/2017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11/28/2017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11/28/2017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30506"/>
            <a:ext cx="9601200" cy="1244906"/>
          </a:xfrm>
        </p:spPr>
        <p:txBody>
          <a:bodyPr>
            <a:normAutofit fontScale="90000"/>
          </a:bodyPr>
          <a:lstStyle/>
          <a:p>
            <a:r>
              <a:rPr lang="en-US" dirty="0"/>
              <a:t>Bell Work: Use Unit Circle to Identify the Following: </a:t>
            </a:r>
            <a:br>
              <a:rPr lang="en-US"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575413"/>
                <a:ext cx="9601200" cy="5045726"/>
              </a:xfrm>
            </p:spPr>
            <p:txBody>
              <a:bodyPr>
                <a:normAutofit fontScale="25000" lnSpcReduction="20000"/>
              </a:bodyPr>
              <a:lstStyle/>
              <a:p>
                <a:endParaRPr lang="en-US" sz="12800" dirty="0" smtClean="0"/>
              </a:p>
              <a:p>
                <a:r>
                  <a:rPr lang="en-US" sz="12800" dirty="0" smtClean="0"/>
                  <a:t>cos </a:t>
                </a:r>
                <a14:m>
                  <m:oMath xmlns:m="http://schemas.openxmlformats.org/officeDocument/2006/math">
                    <m:f>
                      <m:fPr>
                        <m:ctrlPr>
                          <a:rPr lang="en-US" sz="12800" i="1">
                            <a:latin typeface="Cambria Math" panose="02040503050406030204" pitchFamily="18" charset="0"/>
                            <a:ea typeface="Cambria Math" panose="02040503050406030204" pitchFamily="18" charset="0"/>
                          </a:rPr>
                        </m:ctrlPr>
                      </m:fPr>
                      <m:num>
                        <m:r>
                          <a:rPr lang="en-US" sz="12800" b="0" i="0" smtClean="0">
                            <a:latin typeface="Cambria Math" panose="02040503050406030204" pitchFamily="18" charset="0"/>
                            <a:ea typeface="Cambria Math" panose="02040503050406030204" pitchFamily="18" charset="0"/>
                          </a:rPr>
                          <m:t>3</m:t>
                        </m:r>
                        <m:r>
                          <a:rPr lang="en-US" sz="12800" i="1">
                            <a:latin typeface="Cambria Math" panose="02040503050406030204" pitchFamily="18" charset="0"/>
                            <a:ea typeface="Cambria Math" panose="02040503050406030204" pitchFamily="18" charset="0"/>
                          </a:rPr>
                          <m:t>𝜋</m:t>
                        </m:r>
                      </m:num>
                      <m:den>
                        <m:r>
                          <a:rPr lang="en-US" sz="12800" i="1">
                            <a:latin typeface="Cambria Math" panose="02040503050406030204" pitchFamily="18" charset="0"/>
                            <a:ea typeface="Cambria Math" panose="02040503050406030204" pitchFamily="18" charset="0"/>
                          </a:rPr>
                          <m:t>2</m:t>
                        </m:r>
                      </m:den>
                    </m:f>
                  </m:oMath>
                </a14:m>
                <a:endParaRPr lang="en-US" sz="12800" dirty="0" smtClean="0"/>
              </a:p>
              <a:p>
                <a:pPr marL="0" indent="0">
                  <a:buNone/>
                </a:pPr>
                <a:endParaRPr lang="en-US" sz="12800" dirty="0" smtClean="0"/>
              </a:p>
              <a:p>
                <a:r>
                  <a:rPr lang="en-US" sz="12800" dirty="0" smtClean="0"/>
                  <a:t>sin </a:t>
                </a:r>
                <a14:m>
                  <m:oMath xmlns:m="http://schemas.openxmlformats.org/officeDocument/2006/math">
                    <m:r>
                      <a:rPr lang="en-US" sz="12800" b="0" i="0" smtClean="0">
                        <a:latin typeface="Cambria Math" panose="02040503050406030204" pitchFamily="18" charset="0"/>
                        <a:ea typeface="Cambria Math" panose="02040503050406030204" pitchFamily="18" charset="0"/>
                      </a:rPr>
                      <m:t>−</m:t>
                    </m:r>
                    <m:f>
                      <m:fPr>
                        <m:ctrlPr>
                          <a:rPr lang="en-US" sz="12800" i="1">
                            <a:latin typeface="Cambria Math" panose="02040503050406030204" pitchFamily="18" charset="0"/>
                            <a:ea typeface="Cambria Math" panose="02040503050406030204" pitchFamily="18" charset="0"/>
                          </a:rPr>
                        </m:ctrlPr>
                      </m:fPr>
                      <m:num>
                        <m:r>
                          <a:rPr lang="en-US" sz="12800" i="1">
                            <a:latin typeface="Cambria Math" panose="02040503050406030204" pitchFamily="18" charset="0"/>
                            <a:ea typeface="Cambria Math" panose="02040503050406030204" pitchFamily="18" charset="0"/>
                          </a:rPr>
                          <m:t>𝜋</m:t>
                        </m:r>
                      </m:num>
                      <m:den>
                        <m:r>
                          <a:rPr lang="en-US" sz="12800" b="0" i="1" smtClean="0">
                            <a:latin typeface="Cambria Math" panose="02040503050406030204" pitchFamily="18" charset="0"/>
                            <a:ea typeface="Cambria Math" panose="02040503050406030204" pitchFamily="18" charset="0"/>
                          </a:rPr>
                          <m:t>6</m:t>
                        </m:r>
                      </m:den>
                    </m:f>
                  </m:oMath>
                </a14:m>
                <a:endParaRPr lang="en-US" sz="12800" dirty="0" smtClean="0"/>
              </a:p>
              <a:p>
                <a:pPr marL="0" indent="0">
                  <a:buNone/>
                </a:pPr>
                <a:endParaRPr lang="en-US" sz="12800" dirty="0" smtClean="0"/>
              </a:p>
              <a:p>
                <a:r>
                  <a:rPr lang="en-US" sz="12800" dirty="0"/>
                  <a:t>t</a:t>
                </a:r>
                <a:r>
                  <a:rPr lang="en-US" sz="12800" dirty="0" smtClean="0"/>
                  <a:t>an </a:t>
                </a:r>
                <a14:m>
                  <m:oMath xmlns:m="http://schemas.openxmlformats.org/officeDocument/2006/math">
                    <m:f>
                      <m:fPr>
                        <m:ctrlPr>
                          <a:rPr lang="en-US" sz="12800" i="1">
                            <a:latin typeface="Cambria Math" panose="02040503050406030204" pitchFamily="18" charset="0"/>
                            <a:ea typeface="Cambria Math" panose="02040503050406030204" pitchFamily="18" charset="0"/>
                          </a:rPr>
                        </m:ctrlPr>
                      </m:fPr>
                      <m:num>
                        <m:r>
                          <a:rPr lang="en-US" sz="12800" i="1">
                            <a:latin typeface="Cambria Math" panose="02040503050406030204" pitchFamily="18" charset="0"/>
                            <a:ea typeface="Cambria Math" panose="02040503050406030204" pitchFamily="18" charset="0"/>
                          </a:rPr>
                          <m:t>𝜋</m:t>
                        </m:r>
                      </m:num>
                      <m:den>
                        <m:r>
                          <a:rPr lang="en-US" sz="12800" b="0" i="1" smtClean="0">
                            <a:latin typeface="Cambria Math" panose="02040503050406030204" pitchFamily="18" charset="0"/>
                            <a:ea typeface="Cambria Math" panose="02040503050406030204" pitchFamily="18" charset="0"/>
                          </a:rPr>
                          <m:t>3</m:t>
                        </m:r>
                      </m:den>
                    </m:f>
                  </m:oMath>
                </a14:m>
                <a:endParaRPr lang="en-US" sz="12800" dirty="0" smtClean="0"/>
              </a:p>
              <a:p>
                <a:pPr marL="0" indent="0">
                  <a:buNone/>
                </a:pPr>
                <a:endParaRPr lang="en-US" sz="12800" dirty="0" smtClean="0"/>
              </a:p>
              <a:p>
                <a:r>
                  <a:rPr lang="en-US" sz="12800" dirty="0"/>
                  <a:t>t</a:t>
                </a:r>
                <a:r>
                  <a:rPr lang="en-US" sz="12800" dirty="0" smtClean="0"/>
                  <a:t>an </a:t>
                </a:r>
                <a14:m>
                  <m:oMath xmlns:m="http://schemas.openxmlformats.org/officeDocument/2006/math">
                    <m:f>
                      <m:fPr>
                        <m:ctrlPr>
                          <a:rPr lang="en-US" sz="12800" i="1">
                            <a:latin typeface="Cambria Math" panose="02040503050406030204" pitchFamily="18" charset="0"/>
                            <a:ea typeface="Cambria Math" panose="02040503050406030204" pitchFamily="18" charset="0"/>
                          </a:rPr>
                        </m:ctrlPr>
                      </m:fPr>
                      <m:num>
                        <m:r>
                          <a:rPr lang="en-US" sz="12800" i="1">
                            <a:latin typeface="Cambria Math" panose="02040503050406030204" pitchFamily="18" charset="0"/>
                            <a:ea typeface="Cambria Math" panose="02040503050406030204" pitchFamily="18" charset="0"/>
                          </a:rPr>
                          <m:t>𝜋</m:t>
                        </m:r>
                      </m:num>
                      <m:den>
                        <m:r>
                          <a:rPr lang="en-US" sz="12800" i="1">
                            <a:latin typeface="Cambria Math" panose="02040503050406030204" pitchFamily="18" charset="0"/>
                            <a:ea typeface="Cambria Math" panose="02040503050406030204" pitchFamily="18" charset="0"/>
                          </a:rPr>
                          <m:t>2</m:t>
                        </m:r>
                      </m:den>
                    </m:f>
                  </m:oMath>
                </a14:m>
                <a:endParaRPr lang="en-US" sz="12800" dirty="0"/>
              </a:p>
              <a:p>
                <a:pPr marL="0" indent="0">
                  <a:buNone/>
                </a:pPr>
                <a:r>
                  <a:rPr lang="en-US" sz="3000" dirty="0" smtClean="0"/>
                  <a:t> </a:t>
                </a:r>
                <a:endParaRPr lang="en-US" sz="3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575413"/>
                <a:ext cx="9601200" cy="5045726"/>
              </a:xfrm>
              <a:blipFill rotWithShape="0">
                <a:blip r:embed="rId2"/>
                <a:stretch>
                  <a:fillRect l="-1460"/>
                </a:stretch>
              </a:blipFill>
            </p:spPr>
            <p:txBody>
              <a:bodyPr/>
              <a:lstStyle/>
              <a:p>
                <a:r>
                  <a:rPr lang="en-US">
                    <a:noFill/>
                  </a:rPr>
                  <a:t> </a:t>
                </a:r>
              </a:p>
            </p:txBody>
          </p:sp>
        </mc:Fallback>
      </mc:AlternateContent>
    </p:spTree>
    <p:extLst>
      <p:ext uri="{BB962C8B-B14F-4D97-AF65-F5344CB8AC3E}">
        <p14:creationId xmlns:p14="http://schemas.microsoft.com/office/powerpoint/2010/main" val="3297462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000" b="1" u="sng" dirty="0"/>
              <a:t>4.3 Right Triangle Trigonometry</a:t>
            </a:r>
            <a:endParaRPr lang="en-US" sz="4000" dirty="0"/>
          </a:p>
        </p:txBody>
      </p:sp>
      <p:sp>
        <p:nvSpPr>
          <p:cNvPr id="5" name="Content Placeholder 2"/>
          <p:cNvSpPr>
            <a:spLocks noGrp="1"/>
          </p:cNvSpPr>
          <p:nvPr>
            <p:ph idx="1"/>
          </p:nvPr>
        </p:nvSpPr>
        <p:spPr/>
        <p:txBody>
          <a:bodyPr>
            <a:normAutofit/>
          </a:bodyPr>
          <a:lstStyle/>
          <a:p>
            <a:pPr marL="0" indent="0">
              <a:buNone/>
            </a:pPr>
            <a:r>
              <a:rPr lang="en-US" sz="3600" b="1" dirty="0"/>
              <a:t>Objective: Evaluate trig functions of acute angles and use fundamental trig identities while solving real-life problems</a:t>
            </a:r>
            <a:endParaRPr lang="en-US" sz="3600" dirty="0"/>
          </a:p>
        </p:txBody>
      </p:sp>
    </p:spTree>
    <p:extLst>
      <p:ext uri="{BB962C8B-B14F-4D97-AF65-F5344CB8AC3E}">
        <p14:creationId xmlns:p14="http://schemas.microsoft.com/office/powerpoint/2010/main" val="1942801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5754" y="256142"/>
                <a:ext cx="11049918" cy="1485900"/>
              </a:xfrm>
            </p:spPr>
            <p:txBody>
              <a:bodyPr>
                <a:normAutofit fontScale="90000"/>
              </a:bodyPr>
              <a:lstStyle/>
              <a:p>
                <a:r>
                  <a:rPr lang="en-US" sz="4200" b="1" u="sng" dirty="0"/>
                  <a:t>Right Triangle Definitions of Trigonometric Functions</a:t>
                </a:r>
                <a:r>
                  <a:rPr lang="en-US" sz="3600" dirty="0"/>
                  <a:t/>
                </a:r>
                <a:br>
                  <a:rPr lang="en-US" sz="3600" dirty="0"/>
                </a:br>
                <a:r>
                  <a:rPr lang="en-US" sz="3600" b="1" dirty="0"/>
                  <a:t> </a:t>
                </a:r>
                <a:r>
                  <a:rPr lang="en-US" sz="3600" dirty="0" smtClean="0"/>
                  <a:t>Let </a:t>
                </a:r>
                <a14:m>
                  <m:oMath xmlns:m="http://schemas.openxmlformats.org/officeDocument/2006/math">
                    <m:r>
                      <a:rPr lang="en-US" sz="3600" i="1">
                        <a:latin typeface="Cambria Math" panose="02040503050406030204" pitchFamily="18" charset="0"/>
                      </a:rPr>
                      <m:t>𝜃</m:t>
                    </m:r>
                  </m:oMath>
                </a14:m>
                <a:r>
                  <a:rPr lang="en-US" sz="3600" dirty="0"/>
                  <a:t> be an acute angle of a right triangle. The six trig functions of angle </a:t>
                </a:r>
                <a14:m>
                  <m:oMath xmlns:m="http://schemas.openxmlformats.org/officeDocument/2006/math">
                    <m:r>
                      <a:rPr lang="en-US" sz="3600" i="1">
                        <a:latin typeface="Cambria Math" panose="02040503050406030204" pitchFamily="18" charset="0"/>
                      </a:rPr>
                      <m:t>𝜃</m:t>
                    </m:r>
                  </m:oMath>
                </a14:m>
                <a:r>
                  <a:rPr lang="en-US" sz="3600" dirty="0"/>
                  <a:t>  are defined:</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5754" y="256142"/>
                <a:ext cx="11049918" cy="1485900"/>
              </a:xfrm>
              <a:blipFill rotWithShape="0">
                <a:blip r:embed="rId2"/>
                <a:stretch>
                  <a:fillRect l="-1820" t="-1147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5754" y="2286000"/>
                <a:ext cx="9827046" cy="4445306"/>
              </a:xfrm>
            </p:spPr>
            <p:txBody>
              <a:bodyPr>
                <a:normAutofit fontScale="92500" lnSpcReduction="20000"/>
              </a:bodyPr>
              <a:lstStyle/>
              <a:p>
                <a:pPr marL="0" indent="0" algn="ctr">
                  <a:buNone/>
                </a:pPr>
                <a:r>
                  <a:rPr lang="en-US" sz="3200" i="1" dirty="0" smtClean="0"/>
                  <a:t>Cosine, sine, tangent, secant, cosecant, cotangent</a:t>
                </a:r>
                <a:endParaRPr lang="en-US" sz="3200" dirty="0"/>
              </a:p>
              <a:p>
                <a:pPr marL="0" indent="0">
                  <a:buNone/>
                </a:pPr>
                <a:endParaRPr lang="en-US" b="1" i="1" dirty="0" smtClean="0"/>
              </a:p>
              <a:p>
                <a:pPr marL="0" indent="0">
                  <a:buNone/>
                </a:pPr>
                <a:r>
                  <a:rPr lang="en-US" sz="3200" b="1" dirty="0" smtClean="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𝐜𝐨𝐬</m:t>
                        </m:r>
                      </m:fName>
                      <m:e>
                        <m:r>
                          <a:rPr lang="en-US" sz="3200" b="1" i="1">
                            <a:latin typeface="Cambria Math" panose="02040503050406030204" pitchFamily="18" charset="0"/>
                          </a:rPr>
                          <m:t>𝜽</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𝒂𝒅𝒋</m:t>
                            </m:r>
                          </m:num>
                          <m:den>
                            <m:r>
                              <a:rPr lang="en-US" sz="3200" b="1" i="1">
                                <a:latin typeface="Cambria Math" panose="02040503050406030204" pitchFamily="18" charset="0"/>
                              </a:rPr>
                              <m:t>𝒉𝒚𝒑</m:t>
                            </m:r>
                          </m:den>
                        </m:f>
                      </m:e>
                    </m:func>
                  </m:oMath>
                </a14:m>
                <a:r>
                  <a:rPr lang="en-US" sz="3200" b="1" dirty="0"/>
                  <a:t>	</a:t>
                </a:r>
                <a:r>
                  <a:rPr lang="en-US" sz="3200" b="1" dirty="0" smtClean="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𝐬𝐞𝐜</m:t>
                        </m:r>
                      </m:fName>
                      <m:e>
                        <m:r>
                          <a:rPr lang="en-US" sz="3200" b="1" i="1">
                            <a:latin typeface="Cambria Math" panose="02040503050406030204" pitchFamily="18" charset="0"/>
                          </a:rPr>
                          <m:t>𝜽</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𝒉𝒚𝒑</m:t>
                            </m:r>
                          </m:num>
                          <m:den>
                            <m:r>
                              <a:rPr lang="en-US" sz="3200" b="1" i="1">
                                <a:latin typeface="Cambria Math" panose="02040503050406030204" pitchFamily="18" charset="0"/>
                              </a:rPr>
                              <m:t>𝒂𝒅𝒋</m:t>
                            </m:r>
                          </m:den>
                        </m:f>
                      </m:e>
                    </m:func>
                  </m:oMath>
                </a14:m>
                <a:r>
                  <a:rPr lang="en-US" sz="3200" b="1" dirty="0"/>
                  <a:t>		</a:t>
                </a:r>
                <a:endParaRPr lang="en-US" sz="3200" b="1" dirty="0" smtClean="0"/>
              </a:p>
              <a:p>
                <a:pPr marL="0" indent="0">
                  <a:buNone/>
                </a:pPr>
                <a:endParaRPr lang="en-US" sz="3200" b="1" i="1" dirty="0"/>
              </a:p>
              <a:p>
                <a:pPr marL="0" indent="0">
                  <a:buNone/>
                </a:pPr>
                <a:r>
                  <a:rPr lang="en-US" sz="3200" b="1" dirty="0" smtClean="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𝐬𝐢𝐧</m:t>
                        </m:r>
                      </m:fName>
                      <m:e>
                        <m:r>
                          <a:rPr lang="en-US" sz="3200" b="1" i="1">
                            <a:latin typeface="Cambria Math" panose="02040503050406030204" pitchFamily="18" charset="0"/>
                          </a:rPr>
                          <m:t>𝜽</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𝒐𝒑𝒑</m:t>
                            </m:r>
                          </m:num>
                          <m:den>
                            <m:r>
                              <a:rPr lang="en-US" sz="3200" b="1" i="1">
                                <a:latin typeface="Cambria Math" panose="02040503050406030204" pitchFamily="18" charset="0"/>
                              </a:rPr>
                              <m:t>𝒉𝒚𝒑</m:t>
                            </m:r>
                          </m:den>
                        </m:f>
                      </m:e>
                    </m:func>
                  </m:oMath>
                </a14:m>
                <a:r>
                  <a:rPr lang="en-US" sz="3200" b="1" dirty="0"/>
                  <a:t>	</a:t>
                </a:r>
                <a:r>
                  <a:rPr lang="en-US" sz="3200" b="1" dirty="0" smtClean="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𝐜𝐬𝐜</m:t>
                        </m:r>
                      </m:fName>
                      <m:e>
                        <m:r>
                          <a:rPr lang="en-US" sz="3200" b="1" i="1">
                            <a:latin typeface="Cambria Math" panose="02040503050406030204" pitchFamily="18" charset="0"/>
                          </a:rPr>
                          <m:t>𝜽</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𝒉𝒚𝒑</m:t>
                            </m:r>
                          </m:num>
                          <m:den>
                            <m:r>
                              <a:rPr lang="en-US" sz="3200" b="1" i="1">
                                <a:latin typeface="Cambria Math" panose="02040503050406030204" pitchFamily="18" charset="0"/>
                              </a:rPr>
                              <m:t>𝒐𝒑𝒑</m:t>
                            </m:r>
                          </m:den>
                        </m:f>
                      </m:e>
                    </m:func>
                  </m:oMath>
                </a14:m>
                <a:r>
                  <a:rPr lang="en-US" sz="3200" b="1" dirty="0"/>
                  <a:t>	</a:t>
                </a:r>
                <a:endParaRPr lang="en-US" sz="3200" b="1" dirty="0" smtClean="0"/>
              </a:p>
              <a:p>
                <a:pPr marL="0" indent="0">
                  <a:buNone/>
                </a:pPr>
                <a:endParaRPr lang="en-US" sz="3200" b="1" i="1" dirty="0"/>
              </a:p>
              <a:p>
                <a:pPr marL="0" indent="0">
                  <a:buNone/>
                </a:pPr>
                <a:r>
                  <a:rPr lang="en-US" sz="3200" b="1" dirty="0" smtClean="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𝐭𝐚𝐧</m:t>
                        </m:r>
                      </m:fName>
                      <m:e>
                        <m:r>
                          <a:rPr lang="en-US" sz="3200" b="1" i="1">
                            <a:latin typeface="Cambria Math" panose="02040503050406030204" pitchFamily="18" charset="0"/>
                          </a:rPr>
                          <m:t>𝜽</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𝒐𝒑𝒑</m:t>
                            </m:r>
                          </m:num>
                          <m:den>
                            <m:r>
                              <a:rPr lang="en-US" sz="3200" b="1" i="1">
                                <a:latin typeface="Cambria Math" panose="02040503050406030204" pitchFamily="18" charset="0"/>
                              </a:rPr>
                              <m:t>𝒂𝒅𝒋</m:t>
                            </m:r>
                          </m:den>
                        </m:f>
                      </m:e>
                    </m:func>
                  </m:oMath>
                </a14:m>
                <a:r>
                  <a:rPr lang="en-US" sz="3200" b="1" dirty="0" smtClean="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𝐜𝐨𝐭</m:t>
                        </m:r>
                      </m:fName>
                      <m:e>
                        <m:r>
                          <a:rPr lang="en-US" sz="3200" b="1" i="1">
                            <a:latin typeface="Cambria Math" panose="02040503050406030204" pitchFamily="18" charset="0"/>
                          </a:rPr>
                          <m:t>𝜽</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𝒂𝒅𝒋</m:t>
                            </m:r>
                          </m:num>
                          <m:den>
                            <m:r>
                              <a:rPr lang="en-US" sz="3200" b="1" i="1">
                                <a:latin typeface="Cambria Math" panose="02040503050406030204" pitchFamily="18" charset="0"/>
                              </a:rPr>
                              <m:t>𝒐𝒑𝒑</m:t>
                            </m:r>
                          </m:den>
                        </m:f>
                      </m:e>
                    </m:func>
                  </m:oMath>
                </a14:m>
                <a:r>
                  <a:rPr lang="en-US" b="1" dirty="0"/>
                  <a:t/>
                </a:r>
                <a:br>
                  <a:rPr lang="en-US" b="1" dirty="0"/>
                </a:br>
                <a:r>
                  <a:rPr lang="en-US" b="1" dirty="0"/>
                  <a:t/>
                </a:r>
                <a:br>
                  <a:rPr lang="en-US" b="1" dirty="0"/>
                </a:br>
                <a:r>
                  <a:rPr lang="en-US" b="1" dirty="0"/>
                  <a:t>					</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5754" y="2286000"/>
                <a:ext cx="9827046" cy="4445306"/>
              </a:xfrm>
              <a:blipFill rotWithShape="0">
                <a:blip r:embed="rId3"/>
                <a:stretch>
                  <a:fillRect t="-4252"/>
                </a:stretch>
              </a:blipFill>
            </p:spPr>
            <p:txBody>
              <a:bodyPr/>
              <a:lstStyle/>
              <a:p>
                <a:r>
                  <a:rPr lang="en-US">
                    <a:noFill/>
                  </a:rPr>
                  <a:t> </a:t>
                </a:r>
              </a:p>
            </p:txBody>
          </p:sp>
        </mc:Fallback>
      </mc:AlternateContent>
    </p:spTree>
    <p:extLst>
      <p:ext uri="{BB962C8B-B14F-4D97-AF65-F5344CB8AC3E}">
        <p14:creationId xmlns:p14="http://schemas.microsoft.com/office/powerpoint/2010/main" val="3056270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480" y="404708"/>
            <a:ext cx="9601200" cy="1485900"/>
          </a:xfrm>
        </p:spPr>
        <p:txBody>
          <a:bodyPr>
            <a:normAutofit/>
          </a:bodyPr>
          <a:lstStyle/>
          <a:p>
            <a:pPr lvl="0"/>
            <a:r>
              <a:rPr lang="en-US" altLang="en-US" sz="4000" b="1" dirty="0">
                <a:solidFill>
                  <a:schemeClr val="tx1"/>
                </a:solidFill>
                <a:latin typeface="Arial" panose="020B0604020202020204" pitchFamily="34" charset="0"/>
                <a:ea typeface="Times New Roman" panose="02020603050405020304" pitchFamily="18" charset="0"/>
              </a:rPr>
              <a:t>----SOH----CAH----TOA-</a:t>
            </a:r>
            <a:r>
              <a:rPr lang="en-US" altLang="en-US" sz="4000" b="1" dirty="0" smtClean="0">
                <a:solidFill>
                  <a:schemeClr val="tx1"/>
                </a:solidFill>
                <a:latin typeface="Arial" panose="020B0604020202020204" pitchFamily="34" charset="0"/>
                <a:ea typeface="Times New Roman" panose="02020603050405020304" pitchFamily="18" charset="0"/>
              </a:rPr>
              <a:t>---</a:t>
            </a:r>
            <a:r>
              <a:rPr lang="en-US" altLang="en-US" sz="4000" dirty="0">
                <a:solidFill>
                  <a:schemeClr val="tx1"/>
                </a:solidFill>
                <a:latin typeface="Arial" panose="020B0604020202020204" pitchFamily="34" charset="0"/>
              </a:rPr>
              <a:t/>
            </a:r>
            <a:br>
              <a:rPr lang="en-US" altLang="en-US" sz="4000" dirty="0">
                <a:solidFill>
                  <a:schemeClr val="tx1"/>
                </a:solidFill>
                <a:latin typeface="Arial" panose="020B0604020202020204" pitchFamily="34" charset="0"/>
              </a:rPr>
            </a:br>
            <a:endParaRPr lang="en-US" sz="4000" dirty="0"/>
          </a:p>
        </p:txBody>
      </p:sp>
      <p:sp>
        <p:nvSpPr>
          <p:cNvPr id="4" name="Rectangle 2"/>
          <p:cNvSpPr>
            <a:spLocks noChangeArrowheads="1"/>
          </p:cNvSpPr>
          <p:nvPr/>
        </p:nvSpPr>
        <p:spPr bwMode="auto">
          <a:xfrm>
            <a:off x="821787" y="1365374"/>
            <a:ext cx="936987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The abbreviations in the previous slide: </a:t>
            </a:r>
            <a:r>
              <a:rPr kumimoji="0" lang="en-US" altLang="en-US" sz="3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opp</a:t>
            </a:r>
            <a:r>
              <a:rPr kumimoji="0" lang="en-US" altLang="en-US" sz="3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3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adj</a:t>
            </a:r>
            <a:r>
              <a:rPr kumimoji="0" lang="en-US" altLang="en-US" sz="3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3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hyp</a:t>
            </a:r>
            <a:r>
              <a:rPr kumimoji="0" lang="en-US" altLang="en-US" sz="3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represent the lengths of the sides of the right triangle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(as seen in the picture)</a:t>
            </a:r>
            <a:endParaRPr kumimoji="0" lang="en-US" altLang="en-US" sz="3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941" y="3276721"/>
            <a:ext cx="4562972" cy="324549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821787" y="3912010"/>
            <a:ext cx="674736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1pPr>
            <a:lvl2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2pPr>
            <a:lvl3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3pPr>
            <a:lvl4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4pPr>
            <a:lvl5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5pPr>
            <a:lvl6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6pPr>
            <a:lvl7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7pPr>
            <a:lvl8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8pPr>
            <a:lvl9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tab pos="1092200" algn="l"/>
                <a:tab pos="2971800" algn="ctr"/>
              </a:tabLst>
            </a:pPr>
            <a:r>
              <a:rPr kumimoji="0" lang="en-US" altLang="en-US" sz="3000" b="0" i="0" u="none" strike="noStrike" cap="none" normalizeH="0" baseline="0" dirty="0" err="1" smtClean="0">
                <a:ln>
                  <a:noFill/>
                </a:ln>
                <a:solidFill>
                  <a:schemeClr val="tx1"/>
                </a:solidFill>
                <a:effectLst/>
                <a:ea typeface="Times New Roman" panose="02020603050405020304" pitchFamily="18" charset="0"/>
              </a:rPr>
              <a:t>opp</a:t>
            </a:r>
            <a:r>
              <a:rPr kumimoji="0" lang="en-US" altLang="en-US" sz="3000" b="0" i="0" u="none" strike="noStrike" cap="none" normalizeH="0" baseline="0" dirty="0" smtClean="0">
                <a:ln>
                  <a:noFill/>
                </a:ln>
                <a:solidFill>
                  <a:schemeClr val="tx1"/>
                </a:solidFill>
                <a:effectLst/>
                <a:ea typeface="Times New Roman" panose="02020603050405020304" pitchFamily="18" charset="0"/>
              </a:rPr>
              <a:t> = length of side opposite given </a:t>
            </a:r>
            <a:r>
              <a:rPr kumimoji="0" lang="en-US" altLang="en-US" sz="30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rPr>
              <a:t>θ</a:t>
            </a:r>
            <a:endParaRPr kumimoji="0" lang="en-US" altLang="en-US" sz="30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tab pos="1092200" algn="l"/>
                <a:tab pos="2971800" algn="ctr"/>
              </a:tabLst>
            </a:pPr>
            <a:r>
              <a:rPr kumimoji="0" lang="en-US" altLang="en-US" sz="3000" b="0" i="0" u="none" strike="noStrike" cap="none" normalizeH="0" baseline="0" dirty="0" err="1" smtClean="0">
                <a:ln>
                  <a:noFill/>
                </a:ln>
                <a:solidFill>
                  <a:schemeClr val="tx1"/>
                </a:solidFill>
                <a:effectLst/>
                <a:ea typeface="Times New Roman" panose="02020603050405020304" pitchFamily="18" charset="0"/>
              </a:rPr>
              <a:t>adj</a:t>
            </a:r>
            <a:r>
              <a:rPr kumimoji="0" lang="en-US" altLang="en-US" sz="3000" b="0" i="0" u="none" strike="noStrike" cap="none" normalizeH="0" baseline="0" dirty="0" smtClean="0">
                <a:ln>
                  <a:noFill/>
                </a:ln>
                <a:solidFill>
                  <a:schemeClr val="tx1"/>
                </a:solidFill>
                <a:effectLst/>
                <a:ea typeface="Times New Roman" panose="02020603050405020304" pitchFamily="18" charset="0"/>
              </a:rPr>
              <a:t> = length of side adjacent to given </a:t>
            </a:r>
            <a:r>
              <a:rPr kumimoji="0" lang="en-US" altLang="en-US" sz="30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rPr>
              <a:t>θ</a:t>
            </a:r>
            <a:endParaRPr kumimoji="0" lang="en-US" altLang="en-US" sz="30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tab pos="1092200" algn="l"/>
                <a:tab pos="2971800" algn="ctr"/>
              </a:tabLst>
            </a:pPr>
            <a:r>
              <a:rPr kumimoji="0" lang="en-US" altLang="en-US" sz="3000" b="0" i="0" u="none" strike="noStrike" cap="none" normalizeH="0" baseline="0" dirty="0" err="1" smtClean="0">
                <a:ln>
                  <a:noFill/>
                </a:ln>
                <a:solidFill>
                  <a:schemeClr val="tx1"/>
                </a:solidFill>
                <a:effectLst/>
                <a:ea typeface="Times New Roman" panose="02020603050405020304" pitchFamily="18" charset="0"/>
              </a:rPr>
              <a:t>hyp</a:t>
            </a:r>
            <a:r>
              <a:rPr kumimoji="0" lang="en-US" altLang="en-US" sz="3000" b="0" i="0" u="none" strike="noStrike" cap="none" normalizeH="0" baseline="0" dirty="0" smtClean="0">
                <a:ln>
                  <a:noFill/>
                </a:ln>
                <a:solidFill>
                  <a:schemeClr val="tx1"/>
                </a:solidFill>
                <a:effectLst/>
                <a:ea typeface="Times New Roman" panose="02020603050405020304" pitchFamily="18" charset="0"/>
              </a:rPr>
              <a:t> = length for of hypotenuse </a:t>
            </a:r>
            <a:endParaRPr kumimoji="0" lang="en-US" altLang="en-US" sz="3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53232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294481" y="234108"/>
                <a:ext cx="9601200" cy="1485900"/>
              </a:xfrm>
            </p:spPr>
            <p:txBody>
              <a:bodyPr>
                <a:normAutofit fontScale="90000"/>
              </a:bodyPr>
              <a:lstStyle/>
              <a:p>
                <a:r>
                  <a:rPr lang="en-US" dirty="0" smtClean="0"/>
                  <a:t>Example: </a:t>
                </a:r>
                <a:br>
                  <a:rPr lang="en-US" dirty="0" smtClean="0"/>
                </a:br>
                <a:r>
                  <a:rPr lang="en-US" dirty="0" smtClean="0"/>
                  <a:t>Evaluate </a:t>
                </a:r>
                <a:r>
                  <a:rPr lang="en-US" dirty="0"/>
                  <a:t>the 6 trigonometric functions </a:t>
                </a:r>
                <a:r>
                  <a:rPr lang="en-US" dirty="0" smtClean="0"/>
                  <a:t>for </a:t>
                </a:r>
                <a14:m>
                  <m:oMath xmlns:m="http://schemas.openxmlformats.org/officeDocument/2006/math">
                    <m:r>
                      <a:rPr lang="en-US" b="0" i="1">
                        <a:latin typeface="Cambria Math" panose="02040503050406030204" pitchFamily="18" charset="0"/>
                      </a:rPr>
                      <m:t>𝜃</m:t>
                    </m:r>
                    <m:r>
                      <a:rPr lang="en-US" b="0" i="1"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m:rPr>
                        <m:sty m:val="p"/>
                      </m:rPr>
                      <a:rPr lang="en-US" b="0" i="0" smtClean="0">
                        <a:latin typeface="Cambria Math" panose="02040503050406030204" pitchFamily="18" charset="0"/>
                      </a:rPr>
                      <m:t>a</m:t>
                    </m:r>
                    <m:r>
                      <a:rPr lang="en-US" b="0" i="0" smtClean="0">
                        <a:latin typeface="Cambria Math" panose="02040503050406030204" pitchFamily="18" charset="0"/>
                      </a:rPr>
                      <m:t> </m:t>
                    </m:r>
                    <m:r>
                      <m:rPr>
                        <m:sty m:val="p"/>
                      </m:rPr>
                      <a:rPr lang="en-US" b="0" i="0" smtClean="0">
                        <a:latin typeface="Cambria Math" panose="02040503050406030204" pitchFamily="18" charset="0"/>
                      </a:rPr>
                      <m:t>triangle</m:t>
                    </m:r>
                    <m:r>
                      <a:rPr lang="en-US" b="0" i="0" smtClean="0">
                        <a:latin typeface="Cambria Math" panose="02040503050406030204" pitchFamily="18" charset="0"/>
                      </a:rPr>
                      <m:t> </m:t>
                    </m:r>
                    <m:r>
                      <m:rPr>
                        <m:sty m:val="p"/>
                      </m:rPr>
                      <a:rPr lang="en-US" b="0" i="0" smtClean="0">
                        <a:latin typeface="Cambria Math" panose="02040503050406030204" pitchFamily="18" charset="0"/>
                      </a:rPr>
                      <m:t>with</m:t>
                    </m:r>
                    <m:r>
                      <a:rPr lang="en-US" b="0" i="0" smtClean="0">
                        <a:latin typeface="Cambria Math" panose="02040503050406030204" pitchFamily="18" charset="0"/>
                      </a:rPr>
                      <m:t> </m:t>
                    </m:r>
                    <m:r>
                      <m:rPr>
                        <m:sty m:val="p"/>
                      </m:rPr>
                      <a:rPr lang="en-US" b="0" i="0" smtClean="0">
                        <a:latin typeface="Cambria Math" panose="02040503050406030204" pitchFamily="18" charset="0"/>
                      </a:rPr>
                      <m:t>a</m:t>
                    </m:r>
                    <m:r>
                      <a:rPr lang="en-US" b="0" i="0" smtClean="0">
                        <a:latin typeface="Cambria Math" panose="02040503050406030204" pitchFamily="18" charset="0"/>
                      </a:rPr>
                      <m:t> </m:t>
                    </m:r>
                    <m:r>
                      <m:rPr>
                        <m:sty m:val="p"/>
                      </m:rPr>
                      <a:rPr lang="en-US" b="0" i="0" smtClean="0">
                        <a:latin typeface="Cambria Math" panose="02040503050406030204" pitchFamily="18" charset="0"/>
                      </a:rPr>
                      <m:t>hypotenuse</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5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r>
                      <m:rPr>
                        <m:sty m:val="p"/>
                      </m:rPr>
                      <a:rPr lang="en-US" b="0" i="0" smtClean="0">
                        <a:latin typeface="Cambria Math" panose="02040503050406030204" pitchFamily="18" charset="0"/>
                      </a:rPr>
                      <m:t>side</m:t>
                    </m:r>
                  </m:oMath>
                </a14:m>
                <a:r>
                  <a:rPr lang="en-US" b="0" i="0" dirty="0" smtClean="0">
                    <a:latin typeface="Cambria Math" panose="02040503050406030204" pitchFamily="18" charset="0"/>
                  </a:rPr>
                  <a:t/>
                </a:r>
                <a:br>
                  <a:rPr lang="en-US" b="0" i="0" dirty="0" smtClean="0">
                    <a:latin typeface="Cambria Math" panose="02040503050406030204" pitchFamily="18" charset="0"/>
                  </a:rPr>
                </a:br>
                <a:r>
                  <a:rPr lang="en-US" b="0" i="0" dirty="0" smtClean="0">
                    <a:latin typeface="Cambria Math" panose="02040503050406030204" pitchFamily="18" charset="0"/>
                  </a:rPr>
                  <a:t>opposite of</a:t>
                </a:r>
                <a:r>
                  <a:rPr lang="en-US" i="0" dirty="0" smtClean="0">
                    <a:latin typeface="Cambria Math" panose="02040503050406030204" pitchFamily="18" charset="0"/>
                  </a:rPr>
                  <a:t> </a:t>
                </a:r>
                <a14:m>
                  <m:oMath xmlns:m="http://schemas.openxmlformats.org/officeDocument/2006/math">
                    <m:r>
                      <a:rPr lang="en-US" b="0" i="1">
                        <a:latin typeface="Cambria Math" panose="02040503050406030204" pitchFamily="18" charset="0"/>
                      </a:rPr>
                      <m:t>𝜃</m:t>
                    </m:r>
                    <m:r>
                      <a:rPr lang="en-US" b="0" i="0" smtClean="0">
                        <a:latin typeface="Cambria Math" panose="02040503050406030204" pitchFamily="18" charset="0"/>
                      </a:rPr>
                      <m:t> </m:t>
                    </m:r>
                    <m:r>
                      <m:rPr>
                        <m:sty m:val="p"/>
                      </m:rPr>
                      <a:rPr lang="en-US" b="0" i="0" smtClean="0">
                        <a:latin typeface="Cambria Math" panose="02040503050406030204" pitchFamily="18" charset="0"/>
                      </a:rPr>
                      <m:t>equal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3. </m:t>
                    </m:r>
                  </m:oMath>
                </a14:m>
                <a:r>
                  <a:rPr lang="en-US" b="0" dirty="0" smtClean="0"/>
                  <a:t/>
                </a:r>
                <a:br>
                  <a:rPr lang="en-US" b="0" dirty="0" smtClean="0"/>
                </a:br>
                <a:r>
                  <a:rPr lang="en-US" dirty="0"/>
                  <a:t/>
                </a: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294481" y="234108"/>
                <a:ext cx="9601200" cy="1485900"/>
              </a:xfrm>
              <a:blipFill rotWithShape="0">
                <a:blip r:embed="rId2"/>
                <a:stretch>
                  <a:fillRect l="-2222" t="-11885" r="-6667" b="-696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4481" y="3145316"/>
                <a:ext cx="9601200" cy="3581400"/>
              </a:xfrm>
            </p:spPr>
            <p:txBody>
              <a:bodyPr>
                <a:normAutofit/>
              </a:bodyPr>
              <a:lstStyle/>
              <a:p>
                <a:pPr marL="0" indent="0">
                  <a:buNone/>
                </a:pPr>
                <a14:m>
                  <m:oMath xmlns:m="http://schemas.openxmlformats.org/officeDocument/2006/math">
                    <m:func>
                      <m:funcPr>
                        <m:ctrlPr>
                          <a:rPr lang="en-US" sz="4000" b="1" i="1" smtClean="0">
                            <a:latin typeface="Cambria Math" panose="02040503050406030204" pitchFamily="18" charset="0"/>
                          </a:rPr>
                        </m:ctrlPr>
                      </m:funcPr>
                      <m:fName>
                        <m:r>
                          <a:rPr lang="en-US" sz="4000" b="1" i="1">
                            <a:latin typeface="Cambria Math" panose="02040503050406030204" pitchFamily="18" charset="0"/>
                          </a:rPr>
                          <m:t>𝐜𝐨𝐬</m:t>
                        </m:r>
                      </m:fName>
                      <m:e>
                        <m:r>
                          <a:rPr lang="en-US" sz="3600" b="1" i="1">
                            <a:latin typeface="Cambria Math" panose="02040503050406030204" pitchFamily="18" charset="0"/>
                          </a:rPr>
                          <m:t>𝜽</m:t>
                        </m:r>
                        <m:r>
                          <a:rPr lang="en-US" sz="4000" b="1" i="1">
                            <a:latin typeface="Cambria Math" panose="02040503050406030204" pitchFamily="18" charset="0"/>
                          </a:rPr>
                          <m:t>=</m:t>
                        </m:r>
                      </m:e>
                    </m:func>
                  </m:oMath>
                </a14:m>
                <a:r>
                  <a:rPr lang="en-US" sz="3400" b="1" dirty="0"/>
                  <a:t>				</a:t>
                </a:r>
                <a14:m>
                  <m:oMath xmlns:m="http://schemas.openxmlformats.org/officeDocument/2006/math">
                    <m:func>
                      <m:funcPr>
                        <m:ctrlPr>
                          <a:rPr lang="en-US" sz="4000" b="1" i="1">
                            <a:latin typeface="Cambria Math" panose="02040503050406030204" pitchFamily="18" charset="0"/>
                          </a:rPr>
                        </m:ctrlPr>
                      </m:funcPr>
                      <m:fName>
                        <m:r>
                          <a:rPr lang="en-US" sz="4000" b="1" i="1">
                            <a:latin typeface="Cambria Math" panose="02040503050406030204" pitchFamily="18" charset="0"/>
                          </a:rPr>
                          <m:t>𝐬𝐞𝐜</m:t>
                        </m:r>
                      </m:fName>
                      <m:e>
                        <m:r>
                          <a:rPr lang="en-US" sz="3600" b="1" i="1">
                            <a:latin typeface="Cambria Math" panose="02040503050406030204" pitchFamily="18" charset="0"/>
                          </a:rPr>
                          <m:t>𝜽</m:t>
                        </m:r>
                      </m:e>
                    </m:func>
                    <m:r>
                      <a:rPr lang="en-US" sz="4000" b="1" i="1" smtClean="0">
                        <a:latin typeface="Cambria Math" panose="02040503050406030204" pitchFamily="18" charset="0"/>
                      </a:rPr>
                      <m:t>=</m:t>
                    </m:r>
                  </m:oMath>
                </a14:m>
                <a:endParaRPr lang="en-US" sz="3400" dirty="0"/>
              </a:p>
              <a:p>
                <a:pPr marL="0" indent="0">
                  <a:buNone/>
                </a:pPr>
                <a:r>
                  <a:rPr lang="en-US" sz="3400" b="1" dirty="0"/>
                  <a:t> </a:t>
                </a:r>
                <a:endParaRPr lang="en-US" sz="3400" dirty="0"/>
              </a:p>
              <a:p>
                <a:pPr marL="0" indent="0">
                  <a:buNone/>
                </a:pPr>
                <a14:m>
                  <m:oMath xmlns:m="http://schemas.openxmlformats.org/officeDocument/2006/math">
                    <m:func>
                      <m:funcPr>
                        <m:ctrlPr>
                          <a:rPr lang="en-US" sz="4000" b="1" i="1">
                            <a:latin typeface="Cambria Math" panose="02040503050406030204" pitchFamily="18" charset="0"/>
                          </a:rPr>
                        </m:ctrlPr>
                      </m:funcPr>
                      <m:fName>
                        <m:r>
                          <a:rPr lang="en-US" sz="4000" b="1" i="1">
                            <a:latin typeface="Cambria Math" panose="02040503050406030204" pitchFamily="18" charset="0"/>
                          </a:rPr>
                          <m:t>𝐬𝐢𝐧</m:t>
                        </m:r>
                      </m:fName>
                      <m:e>
                        <m:r>
                          <a:rPr lang="en-US" sz="3600" b="1" i="1">
                            <a:latin typeface="Cambria Math" panose="02040503050406030204" pitchFamily="18" charset="0"/>
                          </a:rPr>
                          <m:t>𝜽</m:t>
                        </m:r>
                        <m:r>
                          <a:rPr lang="en-US" sz="4000" b="1" i="1">
                            <a:latin typeface="Cambria Math" panose="02040503050406030204" pitchFamily="18" charset="0"/>
                          </a:rPr>
                          <m:t>=</m:t>
                        </m:r>
                      </m:e>
                    </m:func>
                  </m:oMath>
                </a14:m>
                <a:r>
                  <a:rPr lang="en-US" sz="3400" b="1" dirty="0"/>
                  <a:t>				</a:t>
                </a:r>
                <a14:m>
                  <m:oMath xmlns:m="http://schemas.openxmlformats.org/officeDocument/2006/math">
                    <m:func>
                      <m:funcPr>
                        <m:ctrlPr>
                          <a:rPr lang="en-US" sz="4000" b="1" i="1">
                            <a:latin typeface="Cambria Math" panose="02040503050406030204" pitchFamily="18" charset="0"/>
                          </a:rPr>
                        </m:ctrlPr>
                      </m:funcPr>
                      <m:fName>
                        <m:r>
                          <a:rPr lang="en-US" sz="4000" b="1" i="1">
                            <a:latin typeface="Cambria Math" panose="02040503050406030204" pitchFamily="18" charset="0"/>
                          </a:rPr>
                          <m:t>𝐜𝐬𝐜</m:t>
                        </m:r>
                      </m:fName>
                      <m:e>
                        <m:r>
                          <a:rPr lang="en-US" sz="3600" b="1" i="1">
                            <a:latin typeface="Cambria Math" panose="02040503050406030204" pitchFamily="18" charset="0"/>
                          </a:rPr>
                          <m:t>𝜽</m:t>
                        </m:r>
                        <m:r>
                          <a:rPr lang="en-US" sz="4000" b="1" i="1">
                            <a:latin typeface="Cambria Math" panose="02040503050406030204" pitchFamily="18" charset="0"/>
                          </a:rPr>
                          <m:t>=</m:t>
                        </m:r>
                      </m:e>
                    </m:func>
                  </m:oMath>
                </a14:m>
                <a:endParaRPr lang="en-US" sz="3400" dirty="0"/>
              </a:p>
              <a:p>
                <a:pPr marL="0" indent="0">
                  <a:buNone/>
                </a:pPr>
                <a:r>
                  <a:rPr lang="en-US" sz="3400" b="1" dirty="0"/>
                  <a:t> </a:t>
                </a:r>
                <a:endParaRPr lang="en-US" sz="3400" dirty="0"/>
              </a:p>
              <a:p>
                <a:pPr marL="0" indent="0">
                  <a:buNone/>
                </a:pPr>
                <a14:m>
                  <m:oMath xmlns:m="http://schemas.openxmlformats.org/officeDocument/2006/math">
                    <m:func>
                      <m:funcPr>
                        <m:ctrlPr>
                          <a:rPr lang="en-US" sz="4000" b="1" i="1">
                            <a:latin typeface="Cambria Math" panose="02040503050406030204" pitchFamily="18" charset="0"/>
                          </a:rPr>
                        </m:ctrlPr>
                      </m:funcPr>
                      <m:fName>
                        <m:r>
                          <a:rPr lang="en-US" sz="4000" b="1" i="1">
                            <a:latin typeface="Cambria Math" panose="02040503050406030204" pitchFamily="18" charset="0"/>
                          </a:rPr>
                          <m:t>𝐭𝐚𝐧</m:t>
                        </m:r>
                      </m:fName>
                      <m:e>
                        <m:r>
                          <a:rPr lang="en-US" sz="3600" b="1" i="1">
                            <a:latin typeface="Cambria Math" panose="02040503050406030204" pitchFamily="18" charset="0"/>
                          </a:rPr>
                          <m:t>𝜽</m:t>
                        </m:r>
                        <m:r>
                          <a:rPr lang="en-US" sz="4000" b="1" i="1">
                            <a:latin typeface="Cambria Math" panose="02040503050406030204" pitchFamily="18" charset="0"/>
                          </a:rPr>
                          <m:t>=</m:t>
                        </m:r>
                      </m:e>
                    </m:func>
                  </m:oMath>
                </a14:m>
                <a:r>
                  <a:rPr lang="en-US" sz="3400" b="1" dirty="0"/>
                  <a:t>		</a:t>
                </a:r>
                <a:r>
                  <a:rPr lang="en-US" sz="3400" b="1" dirty="0" smtClean="0"/>
                  <a:t>		</a:t>
                </a:r>
                <a14:m>
                  <m:oMath xmlns:m="http://schemas.openxmlformats.org/officeDocument/2006/math">
                    <m:func>
                      <m:funcPr>
                        <m:ctrlPr>
                          <a:rPr lang="en-US" sz="4000" b="1" i="1">
                            <a:latin typeface="Cambria Math" panose="02040503050406030204" pitchFamily="18" charset="0"/>
                          </a:rPr>
                        </m:ctrlPr>
                      </m:funcPr>
                      <m:fName>
                        <m:r>
                          <a:rPr lang="en-US" sz="4000" b="1" i="1">
                            <a:latin typeface="Cambria Math" panose="02040503050406030204" pitchFamily="18" charset="0"/>
                          </a:rPr>
                          <m:t>𝐜𝐨𝐭</m:t>
                        </m:r>
                      </m:fName>
                      <m:e>
                        <m:r>
                          <a:rPr lang="en-US" sz="3600" b="1" i="1">
                            <a:latin typeface="Cambria Math" panose="02040503050406030204" pitchFamily="18" charset="0"/>
                          </a:rPr>
                          <m:t>𝜽</m:t>
                        </m:r>
                        <m:r>
                          <a:rPr lang="en-US" sz="4000" b="1" i="1" smtClean="0">
                            <a:latin typeface="Cambria Math" panose="02040503050406030204" pitchFamily="18" charset="0"/>
                            <a:ea typeface="Cambria Math" panose="02040503050406030204" pitchFamily="18" charset="0"/>
                          </a:rPr>
                          <m:t>=</m:t>
                        </m:r>
                      </m:e>
                    </m:func>
                  </m:oMath>
                </a14:m>
                <a:endParaRPr lang="en-US" sz="3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4481" y="3145316"/>
                <a:ext cx="9601200" cy="3581400"/>
              </a:xfr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06517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Fundamental Trigonometric Identities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3000" dirty="0" smtClean="0"/>
              <a:t>These identities will be vital as we move through this chapter and into second semester </a:t>
            </a:r>
            <a:endParaRPr lang="en-US" sz="3000" dirty="0"/>
          </a:p>
        </p:txBody>
      </p:sp>
    </p:spTree>
    <p:extLst>
      <p:ext uri="{BB962C8B-B14F-4D97-AF65-F5344CB8AC3E}">
        <p14:creationId xmlns:p14="http://schemas.microsoft.com/office/powerpoint/2010/main" val="4209909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Reciprocal Identities</a:t>
            </a:r>
            <a:r>
              <a:rPr lang="en-US" dirty="0"/>
              <a:t/>
            </a:r>
            <a:br>
              <a:rPr lang="en-US"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pPr marL="0" indent="0">
                  <a:buNone/>
                </a:pPr>
                <a14:m>
                  <m:oMath xmlns:m="http://schemas.openxmlformats.org/officeDocument/2006/math">
                    <m:func>
                      <m:funcPr>
                        <m:ctrlPr>
                          <a:rPr lang="en-US" sz="3000" b="1" i="1" smtClean="0">
                            <a:latin typeface="Cambria Math" panose="02040503050406030204" pitchFamily="18" charset="0"/>
                          </a:rPr>
                        </m:ctrlPr>
                      </m:funcPr>
                      <m:fName>
                        <m:r>
                          <a:rPr lang="en-US" sz="3000" b="1" i="1">
                            <a:latin typeface="Cambria Math" panose="02040503050406030204" pitchFamily="18" charset="0"/>
                          </a:rPr>
                          <m:t>𝐜𝐨𝐬</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𝟏</m:t>
                            </m:r>
                          </m:num>
                          <m:den>
                            <m:r>
                              <a:rPr lang="en-US" sz="3000" b="1" i="1">
                                <a:latin typeface="Cambria Math" panose="02040503050406030204" pitchFamily="18" charset="0"/>
                              </a:rPr>
                              <m:t>𝒔𝒆𝒄</m:t>
                            </m:r>
                            <m:r>
                              <a:rPr lang="en-US" sz="3000" b="1" i="1">
                                <a:latin typeface="Cambria Math" panose="02040503050406030204" pitchFamily="18" charset="0"/>
                              </a:rPr>
                              <m:t> </m:t>
                            </m:r>
                            <m:r>
                              <a:rPr lang="en-US" sz="3000" b="1" i="1">
                                <a:latin typeface="Cambria Math" panose="02040503050406030204" pitchFamily="18" charset="0"/>
                              </a:rPr>
                              <m:t>𝜽</m:t>
                            </m:r>
                          </m:den>
                        </m:f>
                      </m:e>
                    </m:func>
                  </m:oMath>
                </a14:m>
                <a:r>
                  <a:rPr lang="en-US" sz="3000" b="1" dirty="0"/>
                  <a:t>	</a:t>
                </a:r>
                <a:r>
                  <a:rPr lang="en-US" sz="3000" b="1" dirty="0" smtClean="0"/>
                  <a:t>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𝐬𝐞𝐜</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𝟏</m:t>
                            </m:r>
                          </m:num>
                          <m:den>
                            <m:r>
                              <a:rPr lang="en-US" sz="3000" b="1" i="1">
                                <a:latin typeface="Cambria Math" panose="02040503050406030204" pitchFamily="18" charset="0"/>
                              </a:rPr>
                              <m:t>𝒄𝒐𝒔</m:t>
                            </m:r>
                            <m:r>
                              <a:rPr lang="en-US" sz="3000" b="1" i="1">
                                <a:latin typeface="Cambria Math" panose="02040503050406030204" pitchFamily="18" charset="0"/>
                              </a:rPr>
                              <m:t> </m:t>
                            </m:r>
                            <m:r>
                              <a:rPr lang="en-US" sz="3000" b="1" i="1">
                                <a:latin typeface="Cambria Math" panose="02040503050406030204" pitchFamily="18" charset="0"/>
                              </a:rPr>
                              <m:t>𝜽</m:t>
                            </m:r>
                          </m:den>
                        </m:f>
                      </m:e>
                    </m:func>
                  </m:oMath>
                </a14:m>
                <a:r>
                  <a:rPr lang="en-US" sz="3000" b="1" dirty="0"/>
                  <a:t>			</a:t>
                </a:r>
                <a:endParaRPr lang="en-US" sz="3000" b="1" i="1" dirty="0" smtClean="0"/>
              </a:p>
              <a:p>
                <a:endParaRPr lang="en-US" sz="3000" b="1" i="1" dirty="0" smtClean="0"/>
              </a:p>
              <a:p>
                <a:pPr marL="0" indent="0">
                  <a:buNone/>
                </a:pP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𝐬𝐢𝐧</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𝟏</m:t>
                            </m:r>
                          </m:num>
                          <m:den>
                            <m:r>
                              <a:rPr lang="en-US" sz="3000" b="1" i="1">
                                <a:latin typeface="Cambria Math" panose="02040503050406030204" pitchFamily="18" charset="0"/>
                              </a:rPr>
                              <m:t>𝒄𝒔𝒄</m:t>
                            </m:r>
                            <m:r>
                              <a:rPr lang="en-US" sz="3000" b="1" i="1">
                                <a:latin typeface="Cambria Math" panose="02040503050406030204" pitchFamily="18" charset="0"/>
                              </a:rPr>
                              <m:t> </m:t>
                            </m:r>
                            <m:r>
                              <a:rPr lang="en-US" sz="3000" b="1" i="1">
                                <a:latin typeface="Cambria Math" panose="02040503050406030204" pitchFamily="18" charset="0"/>
                              </a:rPr>
                              <m:t>𝜽</m:t>
                            </m:r>
                          </m:den>
                        </m:f>
                      </m:e>
                    </m:func>
                  </m:oMath>
                </a14:m>
                <a:r>
                  <a:rPr lang="en-US" sz="3000" b="1" dirty="0"/>
                  <a:t>	</a:t>
                </a:r>
                <a:r>
                  <a:rPr lang="en-US" sz="3000" b="1" dirty="0" smtClean="0"/>
                  <a:t>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𝐜𝐬𝐜</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𝟏</m:t>
                            </m:r>
                          </m:num>
                          <m:den>
                            <m:r>
                              <a:rPr lang="en-US" sz="3000" b="1" i="1">
                                <a:latin typeface="Cambria Math" panose="02040503050406030204" pitchFamily="18" charset="0"/>
                              </a:rPr>
                              <m:t>𝒔𝒊𝒏</m:t>
                            </m:r>
                            <m:r>
                              <a:rPr lang="en-US" sz="3000" b="1" i="1">
                                <a:latin typeface="Cambria Math" panose="02040503050406030204" pitchFamily="18" charset="0"/>
                              </a:rPr>
                              <m:t> </m:t>
                            </m:r>
                            <m:r>
                              <a:rPr lang="en-US" sz="3000" b="1" i="1">
                                <a:latin typeface="Cambria Math" panose="02040503050406030204" pitchFamily="18" charset="0"/>
                              </a:rPr>
                              <m:t>𝜽</m:t>
                            </m:r>
                          </m:den>
                        </m:f>
                      </m:e>
                    </m:func>
                  </m:oMath>
                </a14:m>
                <a:r>
                  <a:rPr lang="en-US" sz="3000" b="1" dirty="0"/>
                  <a:t>	</a:t>
                </a:r>
                <a:endParaRPr lang="en-US" sz="3000" b="1" dirty="0" smtClean="0"/>
              </a:p>
              <a:p>
                <a:pPr marL="0" indent="0">
                  <a:buNone/>
                </a:pPr>
                <a:endParaRPr lang="en-US" sz="3000" b="1" i="1" dirty="0"/>
              </a:p>
              <a:p>
                <a:pPr marL="0" indent="0">
                  <a:buNone/>
                </a:pP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𝐭𝐚𝐧</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𝟏</m:t>
                            </m:r>
                          </m:num>
                          <m:den>
                            <m:r>
                              <a:rPr lang="en-US" sz="3000" b="1" i="1" smtClean="0">
                                <a:latin typeface="Cambria Math" panose="02040503050406030204" pitchFamily="18" charset="0"/>
                              </a:rPr>
                              <m:t>𝒄𝒐</m:t>
                            </m:r>
                            <m:r>
                              <a:rPr lang="en-US" sz="3000" b="1" i="1">
                                <a:latin typeface="Cambria Math" panose="02040503050406030204" pitchFamily="18" charset="0"/>
                              </a:rPr>
                              <m:t>𝒕</m:t>
                            </m:r>
                            <m:r>
                              <a:rPr lang="en-US" sz="3000" b="1" i="1">
                                <a:latin typeface="Cambria Math" panose="02040503050406030204" pitchFamily="18" charset="0"/>
                              </a:rPr>
                              <m:t> </m:t>
                            </m:r>
                            <m:r>
                              <a:rPr lang="en-US" sz="3000" b="1" i="1">
                                <a:latin typeface="Cambria Math" panose="02040503050406030204" pitchFamily="18" charset="0"/>
                              </a:rPr>
                              <m:t>𝜽</m:t>
                            </m:r>
                          </m:den>
                        </m:f>
                      </m:e>
                    </m:func>
                  </m:oMath>
                </a14:m>
                <a:r>
                  <a:rPr lang="en-US" sz="3000" b="1" dirty="0" smtClean="0"/>
                  <a:t>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𝐜𝐨𝐭</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𝟏</m:t>
                            </m:r>
                          </m:num>
                          <m:den>
                            <m:r>
                              <a:rPr lang="en-US" sz="3000" b="1" i="1">
                                <a:latin typeface="Cambria Math" panose="02040503050406030204" pitchFamily="18" charset="0"/>
                              </a:rPr>
                              <m:t>𝒕𝒂𝒏</m:t>
                            </m:r>
                            <m:r>
                              <a:rPr lang="en-US" sz="3000" b="1" i="1">
                                <a:latin typeface="Cambria Math" panose="02040503050406030204" pitchFamily="18" charset="0"/>
                              </a:rPr>
                              <m:t> </m:t>
                            </m:r>
                            <m:r>
                              <a:rPr lang="en-US" sz="3000" b="1" i="1">
                                <a:latin typeface="Cambria Math" panose="02040503050406030204" pitchFamily="18" charset="0"/>
                              </a:rPr>
                              <m:t>𝜽</m:t>
                            </m:r>
                          </m:den>
                        </m:f>
                      </m:e>
                    </m:func>
                  </m:oMath>
                </a14:m>
                <a:r>
                  <a:rPr lang="en-US" sz="3000" b="1" dirty="0"/>
                  <a:t/>
                </a:r>
                <a:br>
                  <a:rPr lang="en-US" sz="3000" b="1" dirty="0"/>
                </a:br>
                <a:r>
                  <a:rPr lang="en-US" sz="3000" b="1" dirty="0"/>
                  <a:t/>
                </a:r>
                <a:br>
                  <a:rPr lang="en-US" sz="3000" b="1" dirty="0"/>
                </a:br>
                <a:r>
                  <a:rPr lang="en-US" sz="3000" b="1" dirty="0"/>
                  <a:t>				</a:t>
                </a:r>
                <a:endParaRPr lang="en-US" sz="30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4117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Quotient Identities</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𝐭𝐚𝐧</m:t>
                        </m:r>
                      </m:fName>
                      <m:e>
                        <m:r>
                          <a:rPr lang="en-US" sz="3200" b="1" i="1">
                            <a:latin typeface="Cambria Math" panose="02040503050406030204" pitchFamily="18" charset="0"/>
                          </a:rPr>
                          <m:t>𝜽</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𝒔𝒊𝒏</m:t>
                            </m:r>
                            <m:r>
                              <a:rPr lang="en-US" sz="3200" b="1" i="1">
                                <a:latin typeface="Cambria Math" panose="02040503050406030204" pitchFamily="18" charset="0"/>
                              </a:rPr>
                              <m:t> </m:t>
                            </m:r>
                            <m:r>
                              <a:rPr lang="en-US" sz="3200" b="1" i="1">
                                <a:latin typeface="Cambria Math" panose="02040503050406030204" pitchFamily="18" charset="0"/>
                              </a:rPr>
                              <m:t>𝜽</m:t>
                            </m:r>
                          </m:num>
                          <m:den>
                            <m:r>
                              <a:rPr lang="en-US" sz="3200" b="1" i="1">
                                <a:latin typeface="Cambria Math" panose="02040503050406030204" pitchFamily="18" charset="0"/>
                              </a:rPr>
                              <m:t>𝒄𝒐𝒔</m:t>
                            </m:r>
                            <m:r>
                              <a:rPr lang="en-US" sz="3200" b="1" i="1">
                                <a:latin typeface="Cambria Math" panose="02040503050406030204" pitchFamily="18" charset="0"/>
                              </a:rPr>
                              <m:t> </m:t>
                            </m:r>
                            <m:r>
                              <a:rPr lang="en-US" sz="3200" b="1" i="1">
                                <a:latin typeface="Cambria Math" panose="02040503050406030204" pitchFamily="18" charset="0"/>
                              </a:rPr>
                              <m:t>𝜽</m:t>
                            </m:r>
                          </m:den>
                        </m:f>
                      </m:e>
                    </m:func>
                  </m:oMath>
                </a14:m>
                <a:r>
                  <a:rPr lang="en-US" sz="3200" b="1" dirty="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𝐜𝐨𝐭</m:t>
                        </m:r>
                      </m:fName>
                      <m:e>
                        <m:r>
                          <a:rPr lang="en-US" sz="3200" b="1" i="1">
                            <a:latin typeface="Cambria Math" panose="02040503050406030204" pitchFamily="18" charset="0"/>
                          </a:rPr>
                          <m:t>𝜽</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𝒄𝒐𝒔</m:t>
                            </m:r>
                            <m:r>
                              <a:rPr lang="en-US" sz="3200" b="1" i="1">
                                <a:latin typeface="Cambria Math" panose="02040503050406030204" pitchFamily="18" charset="0"/>
                              </a:rPr>
                              <m:t> </m:t>
                            </m:r>
                            <m:r>
                              <a:rPr lang="en-US" sz="3200" b="1" i="1">
                                <a:latin typeface="Cambria Math" panose="02040503050406030204" pitchFamily="18" charset="0"/>
                              </a:rPr>
                              <m:t>𝜽</m:t>
                            </m:r>
                          </m:num>
                          <m:den>
                            <m:r>
                              <a:rPr lang="en-US" sz="3200" b="1" i="1">
                                <a:latin typeface="Cambria Math" panose="02040503050406030204" pitchFamily="18" charset="0"/>
                              </a:rPr>
                              <m:t>𝒔𝒊𝒏</m:t>
                            </m:r>
                            <m:r>
                              <a:rPr lang="en-US" sz="3200" b="1" i="1">
                                <a:latin typeface="Cambria Math" panose="02040503050406030204" pitchFamily="18" charset="0"/>
                              </a:rPr>
                              <m:t> </m:t>
                            </m:r>
                            <m:r>
                              <a:rPr lang="en-US" sz="3200" b="1" i="1">
                                <a:latin typeface="Cambria Math" panose="02040503050406030204" pitchFamily="18" charset="0"/>
                              </a:rPr>
                              <m:t>𝜽</m:t>
                            </m:r>
                          </m:den>
                        </m:f>
                      </m:e>
                    </m:func>
                  </m:oMath>
                </a14:m>
                <a:endParaRPr lang="en-US" sz="32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11319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Pythagorean Identities</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14:m>
                  <m:oMath xmlns:m="http://schemas.openxmlformats.org/officeDocument/2006/math">
                    <m:sSup>
                      <m:sSupPr>
                        <m:ctrlPr>
                          <a:rPr lang="en-US" sz="3200" b="1" i="1">
                            <a:latin typeface="Cambria Math" panose="02040503050406030204" pitchFamily="18" charset="0"/>
                          </a:rPr>
                        </m:ctrlPr>
                      </m:sSupPr>
                      <m:e>
                        <m:r>
                          <a:rPr lang="en-US" sz="3200" b="1" i="1">
                            <a:latin typeface="Cambria Math" panose="02040503050406030204" pitchFamily="18" charset="0"/>
                          </a:rPr>
                          <m:t>𝒔𝒊𝒏</m:t>
                        </m:r>
                      </m:e>
                      <m:sup>
                        <m:r>
                          <a:rPr lang="en-US" sz="3200" b="1" i="1">
                            <a:latin typeface="Cambria Math" panose="02040503050406030204" pitchFamily="18" charset="0"/>
                          </a:rPr>
                          <m:t>𝟐</m:t>
                        </m:r>
                      </m:sup>
                    </m:sSup>
                    <m:r>
                      <a:rPr lang="en-US" sz="3200" b="1" i="1">
                        <a:latin typeface="Cambria Math" panose="02040503050406030204" pitchFamily="18" charset="0"/>
                      </a:rPr>
                      <m:t>𝜽</m:t>
                    </m:r>
                    <m:r>
                      <a:rPr lang="en-US" sz="3200" b="1" i="1">
                        <a:latin typeface="Cambria Math" panose="02040503050406030204" pitchFamily="18" charset="0"/>
                      </a:rPr>
                      <m:t>+</m:t>
                    </m:r>
                    <m:r>
                      <a:rPr lang="en-US" sz="3200" b="1" i="1">
                        <a:latin typeface="Cambria Math" panose="02040503050406030204" pitchFamily="18" charset="0"/>
                      </a:rPr>
                      <m:t>𝒄𝒐</m:t>
                    </m:r>
                    <m:sSup>
                      <m:sSupPr>
                        <m:ctrlPr>
                          <a:rPr lang="en-US" sz="3200" b="1" i="1">
                            <a:latin typeface="Cambria Math" panose="02040503050406030204" pitchFamily="18" charset="0"/>
                          </a:rPr>
                        </m:ctrlPr>
                      </m:sSupPr>
                      <m:e>
                        <m:r>
                          <a:rPr lang="en-US" sz="3200" b="1" i="1">
                            <a:latin typeface="Cambria Math" panose="02040503050406030204" pitchFamily="18" charset="0"/>
                          </a:rPr>
                          <m:t>𝒔</m:t>
                        </m:r>
                      </m:e>
                      <m:sup>
                        <m:r>
                          <a:rPr lang="en-US" sz="3200" b="1" i="1">
                            <a:latin typeface="Cambria Math" panose="02040503050406030204" pitchFamily="18" charset="0"/>
                          </a:rPr>
                          <m:t>𝟐</m:t>
                        </m:r>
                      </m:sup>
                    </m:sSup>
                    <m:r>
                      <a:rPr lang="en-US" sz="3200" b="1" i="1">
                        <a:latin typeface="Cambria Math" panose="02040503050406030204" pitchFamily="18" charset="0"/>
                      </a:rPr>
                      <m:t>𝜽</m:t>
                    </m:r>
                    <m:r>
                      <a:rPr lang="en-US" sz="3200" b="1" i="1">
                        <a:latin typeface="Cambria Math" panose="02040503050406030204" pitchFamily="18" charset="0"/>
                      </a:rPr>
                      <m:t>=</m:t>
                    </m:r>
                    <m:r>
                      <a:rPr lang="en-US" sz="3200" b="1" i="1">
                        <a:latin typeface="Cambria Math" panose="02040503050406030204" pitchFamily="18" charset="0"/>
                      </a:rPr>
                      <m:t>𝟏</m:t>
                    </m:r>
                  </m:oMath>
                </a14:m>
                <a:r>
                  <a:rPr lang="en-US" sz="3200" b="1" dirty="0"/>
                  <a:t>			</a:t>
                </a:r>
                <a:endParaRPr lang="en-US" sz="3200" b="1" dirty="0" smtClean="0"/>
              </a:p>
              <a:p>
                <a:pPr marL="0" indent="0">
                  <a:buNone/>
                </a:pPr>
                <a:endParaRPr lang="en-US" sz="3200" b="1" i="1" dirty="0"/>
              </a:p>
              <a:p>
                <a:pPr marL="0" indent="0">
                  <a:buNone/>
                </a:pPr>
                <a:endParaRPr lang="en-US" sz="3200" b="1" i="1" dirty="0" smtClean="0"/>
              </a:p>
              <a:p>
                <a:pPr marL="0" indent="0">
                  <a:buNone/>
                </a:pPr>
                <a:endParaRPr lang="en-US" sz="3200" b="1" i="1" dirty="0"/>
              </a:p>
              <a:p>
                <a:pPr marL="0" indent="0">
                  <a:buNone/>
                </a:pPr>
                <a:r>
                  <a:rPr lang="en-US" sz="3200" b="1" i="1" dirty="0" smtClean="0"/>
                  <a:t>Therefore,					</a:t>
                </a:r>
                <a14:m>
                  <m:oMath xmlns:m="http://schemas.openxmlformats.org/officeDocument/2006/math">
                    <m:r>
                      <a:rPr lang="en-US" sz="3200" b="1" i="1">
                        <a:latin typeface="Cambria Math" panose="02040503050406030204" pitchFamily="18" charset="0"/>
                      </a:rPr>
                      <m:t>𝟏</m:t>
                    </m:r>
                    <m:r>
                      <a:rPr lang="en-US" sz="3200" b="1" i="1">
                        <a:latin typeface="Cambria Math" panose="02040503050406030204" pitchFamily="18" charset="0"/>
                      </a:rPr>
                      <m:t>+</m:t>
                    </m:r>
                    <m:r>
                      <a:rPr lang="en-US" sz="3200" b="1" i="1">
                        <a:latin typeface="Cambria Math" panose="02040503050406030204" pitchFamily="18" charset="0"/>
                      </a:rPr>
                      <m:t>𝒕𝒂</m:t>
                    </m:r>
                    <m:sSup>
                      <m:sSupPr>
                        <m:ctrlPr>
                          <a:rPr lang="en-US" sz="3200" b="1" i="1">
                            <a:latin typeface="Cambria Math" panose="02040503050406030204" pitchFamily="18" charset="0"/>
                          </a:rPr>
                        </m:ctrlPr>
                      </m:sSupPr>
                      <m:e>
                        <m:r>
                          <a:rPr lang="en-US" sz="3200" b="1" i="1">
                            <a:latin typeface="Cambria Math" panose="02040503050406030204" pitchFamily="18" charset="0"/>
                          </a:rPr>
                          <m:t>𝒏</m:t>
                        </m:r>
                      </m:e>
                      <m:sup>
                        <m:r>
                          <a:rPr lang="en-US" sz="3200" b="1" i="1">
                            <a:latin typeface="Cambria Math" panose="02040503050406030204" pitchFamily="18" charset="0"/>
                          </a:rPr>
                          <m:t>𝟐</m:t>
                        </m:r>
                      </m:sup>
                    </m:sSup>
                    <m:r>
                      <a:rPr lang="en-US" sz="3200" b="1" i="1">
                        <a:latin typeface="Cambria Math" panose="02040503050406030204" pitchFamily="18" charset="0"/>
                      </a:rPr>
                      <m:t>𝜽</m:t>
                    </m:r>
                    <m:r>
                      <a:rPr lang="en-US" sz="3200" b="1" i="1">
                        <a:latin typeface="Cambria Math" panose="02040503050406030204" pitchFamily="18" charset="0"/>
                      </a:rPr>
                      <m:t>=</m:t>
                    </m:r>
                    <m:sSup>
                      <m:sSupPr>
                        <m:ctrlPr>
                          <a:rPr lang="en-US" sz="3200" b="1" i="1">
                            <a:latin typeface="Cambria Math" panose="02040503050406030204" pitchFamily="18" charset="0"/>
                          </a:rPr>
                        </m:ctrlPr>
                      </m:sSupPr>
                      <m:e>
                        <m:r>
                          <a:rPr lang="en-US" sz="3200" b="1" i="1">
                            <a:latin typeface="Cambria Math" panose="02040503050406030204" pitchFamily="18" charset="0"/>
                          </a:rPr>
                          <m:t>𝒔𝒆𝒄</m:t>
                        </m:r>
                      </m:e>
                      <m:sup>
                        <m:r>
                          <a:rPr lang="en-US" sz="3200" b="1" i="1">
                            <a:latin typeface="Cambria Math" panose="02040503050406030204" pitchFamily="18" charset="0"/>
                          </a:rPr>
                          <m:t>𝟐</m:t>
                        </m:r>
                      </m:sup>
                    </m:sSup>
                    <m:r>
                      <a:rPr lang="en-US" sz="3200" b="1" i="1">
                        <a:latin typeface="Cambria Math" panose="02040503050406030204" pitchFamily="18" charset="0"/>
                      </a:rPr>
                      <m:t>𝜽</m:t>
                    </m:r>
                  </m:oMath>
                </a14:m>
                <a:endParaRPr lang="en-US" sz="3200" dirty="0"/>
              </a:p>
              <a:p>
                <a:pPr marL="0" indent="0">
                  <a:buNone/>
                </a:pPr>
                <a:r>
                  <a:rPr lang="en-US" sz="3200" b="1" dirty="0"/>
                  <a:t> </a:t>
                </a:r>
                <a:endParaRPr lang="en-US" sz="3200" dirty="0"/>
              </a:p>
              <a:p>
                <a:pPr marL="0" indent="0">
                  <a:buNone/>
                </a:pPr>
                <a:r>
                  <a:rPr lang="en-US" sz="3200" b="1" dirty="0" smtClean="0"/>
                  <a:t>But how?</a:t>
                </a:r>
                <a:r>
                  <a:rPr lang="en-US" sz="3200" b="1" dirty="0"/>
                  <a:t>					</a:t>
                </a:r>
                <a14:m>
                  <m:oMath xmlns:m="http://schemas.openxmlformats.org/officeDocument/2006/math">
                    <m:r>
                      <a:rPr lang="en-US" sz="3200" b="1" i="1">
                        <a:latin typeface="Cambria Math" panose="02040503050406030204" pitchFamily="18" charset="0"/>
                      </a:rPr>
                      <m:t>𝟏</m:t>
                    </m:r>
                    <m:r>
                      <a:rPr lang="en-US" sz="3200" b="1" i="1">
                        <a:latin typeface="Cambria Math" panose="02040503050406030204" pitchFamily="18" charset="0"/>
                      </a:rPr>
                      <m:t>+</m:t>
                    </m:r>
                    <m:r>
                      <a:rPr lang="en-US" sz="3200" b="1" i="1">
                        <a:latin typeface="Cambria Math" panose="02040503050406030204" pitchFamily="18" charset="0"/>
                      </a:rPr>
                      <m:t>𝒄𝒐</m:t>
                    </m:r>
                    <m:sSup>
                      <m:sSupPr>
                        <m:ctrlPr>
                          <a:rPr lang="en-US" sz="3200" b="1" i="1">
                            <a:latin typeface="Cambria Math" panose="02040503050406030204" pitchFamily="18" charset="0"/>
                          </a:rPr>
                        </m:ctrlPr>
                      </m:sSupPr>
                      <m:e>
                        <m:r>
                          <a:rPr lang="en-US" sz="3200" b="1" i="1">
                            <a:latin typeface="Cambria Math" panose="02040503050406030204" pitchFamily="18" charset="0"/>
                          </a:rPr>
                          <m:t>𝒕</m:t>
                        </m:r>
                      </m:e>
                      <m:sup>
                        <m:r>
                          <a:rPr lang="en-US" sz="3200" b="1" i="1">
                            <a:latin typeface="Cambria Math" panose="02040503050406030204" pitchFamily="18" charset="0"/>
                          </a:rPr>
                          <m:t>𝟐</m:t>
                        </m:r>
                      </m:sup>
                    </m:sSup>
                    <m:r>
                      <a:rPr lang="en-US" sz="3200" b="1" i="1">
                        <a:latin typeface="Cambria Math" panose="02040503050406030204" pitchFamily="18" charset="0"/>
                      </a:rPr>
                      <m:t>𝜽</m:t>
                    </m:r>
                    <m:r>
                      <a:rPr lang="en-US" sz="3200" b="1" i="1">
                        <a:latin typeface="Cambria Math" panose="02040503050406030204" pitchFamily="18" charset="0"/>
                      </a:rPr>
                      <m:t>=</m:t>
                    </m:r>
                    <m:r>
                      <a:rPr lang="en-US" sz="3200" b="1" i="1">
                        <a:latin typeface="Cambria Math" panose="02040503050406030204" pitchFamily="18" charset="0"/>
                      </a:rPr>
                      <m:t>𝒄</m:t>
                    </m:r>
                    <m:sSup>
                      <m:sSupPr>
                        <m:ctrlPr>
                          <a:rPr lang="en-US" sz="3200" b="1" i="1">
                            <a:latin typeface="Cambria Math" panose="02040503050406030204" pitchFamily="18" charset="0"/>
                          </a:rPr>
                        </m:ctrlPr>
                      </m:sSupPr>
                      <m:e>
                        <m:r>
                          <a:rPr lang="en-US" sz="3200" b="1" i="1">
                            <a:latin typeface="Cambria Math" panose="02040503050406030204" pitchFamily="18" charset="0"/>
                          </a:rPr>
                          <m:t>𝒔𝒄</m:t>
                        </m:r>
                      </m:e>
                      <m:sup>
                        <m:r>
                          <a:rPr lang="en-US" sz="3200" b="1" i="1">
                            <a:latin typeface="Cambria Math" panose="02040503050406030204" pitchFamily="18" charset="0"/>
                          </a:rPr>
                          <m:t>𝟐</m:t>
                        </m:r>
                      </m:sup>
                    </m:sSup>
                    <m:r>
                      <a:rPr lang="en-US" sz="3200" b="1" i="1">
                        <a:latin typeface="Cambria Math" panose="02040503050406030204" pitchFamily="18" charset="0"/>
                      </a:rPr>
                      <m:t>𝜽</m:t>
                    </m:r>
                  </m:oMath>
                </a14:m>
                <a:endParaRPr lang="en-US" sz="32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60" t="-1020" b="-1020"/>
                </a:stretch>
              </a:blipFill>
            </p:spPr>
            <p:txBody>
              <a:bodyPr/>
              <a:lstStyle/>
              <a:p>
                <a:r>
                  <a:rPr lang="en-US">
                    <a:noFill/>
                  </a:rPr>
                  <a:t> </a:t>
                </a:r>
              </a:p>
            </p:txBody>
          </p:sp>
        </mc:Fallback>
      </mc:AlternateContent>
    </p:spTree>
    <p:extLst>
      <p:ext uri="{BB962C8B-B14F-4D97-AF65-F5344CB8AC3E}">
        <p14:creationId xmlns:p14="http://schemas.microsoft.com/office/powerpoint/2010/main" val="1217642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86000"/>
                <a:ext cx="10295262" cy="3581400"/>
              </a:xfrm>
            </p:spPr>
            <p:txBody>
              <a:bodyPr>
                <a:normAutofit/>
              </a:bodyPr>
              <a:lstStyle/>
              <a:p>
                <a:pPr marL="0" indent="0">
                  <a:buNone/>
                </a:pPr>
                <a:r>
                  <a:rPr lang="en-US" sz="3200" dirty="0"/>
                  <a:t>Let </a:t>
                </a:r>
                <a14:m>
                  <m:oMath xmlns:m="http://schemas.openxmlformats.org/officeDocument/2006/math">
                    <m:r>
                      <a:rPr lang="en-US" sz="3200" i="1">
                        <a:latin typeface="Cambria Math" panose="02040503050406030204" pitchFamily="18" charset="0"/>
                      </a:rPr>
                      <m:t>𝜃</m:t>
                    </m:r>
                  </m:oMath>
                </a14:m>
                <a:r>
                  <a:rPr lang="en-US" sz="3200" b="1" dirty="0"/>
                  <a:t> </a:t>
                </a:r>
                <a:r>
                  <a:rPr lang="en-US" sz="3200" dirty="0"/>
                  <a:t>be an acute angle such that sin </a:t>
                </a:r>
                <a14:m>
                  <m:oMath xmlns:m="http://schemas.openxmlformats.org/officeDocument/2006/math">
                    <m:r>
                      <a:rPr lang="en-US" sz="3200" i="1">
                        <a:latin typeface="Cambria Math" panose="02040503050406030204" pitchFamily="18" charset="0"/>
                      </a:rPr>
                      <m:t>𝜃</m:t>
                    </m:r>
                    <m:r>
                      <a:rPr lang="en-US" sz="3200" i="1">
                        <a:latin typeface="Cambria Math" panose="02040503050406030204" pitchFamily="18" charset="0"/>
                      </a:rPr>
                      <m:t>=0.6</m:t>
                    </m:r>
                  </m:oMath>
                </a14:m>
                <a:r>
                  <a:rPr lang="en-US" sz="3200" dirty="0"/>
                  <a:t>. Find the value of</a:t>
                </a:r>
                <a:r>
                  <a:rPr lang="en-US" sz="3200" dirty="0" smtClean="0"/>
                  <a:t>:</a:t>
                </a:r>
                <a:r>
                  <a:rPr lang="en-US" sz="3200" dirty="0"/>
                  <a:t> </a:t>
                </a:r>
              </a:p>
              <a:p>
                <a:pPr marL="0" lvl="0" indent="0">
                  <a:buNone/>
                </a:pPr>
                <a:r>
                  <a:rPr lang="en-US" sz="3200" dirty="0" smtClean="0"/>
                  <a:t>1.)  </a:t>
                </a:r>
                <a:r>
                  <a:rPr lang="en-US" sz="3200" dirty="0"/>
                  <a:t>cos</a:t>
                </a:r>
                <a14:m>
                  <m:oMath xmlns:m="http://schemas.openxmlformats.org/officeDocument/2006/math">
                    <m:r>
                      <a:rPr lang="en-US" sz="3200" i="1">
                        <a:latin typeface="Cambria Math" panose="02040503050406030204" pitchFamily="18" charset="0"/>
                      </a:rPr>
                      <m:t> </m:t>
                    </m:r>
                    <m:r>
                      <a:rPr lang="en-US" sz="3200" i="1">
                        <a:latin typeface="Cambria Math" panose="02040503050406030204" pitchFamily="18" charset="0"/>
                      </a:rPr>
                      <m:t>𝜃</m:t>
                    </m:r>
                  </m:oMath>
                </a14:m>
                <a:r>
                  <a:rPr lang="en-US" sz="3200" dirty="0"/>
                  <a:t>	</a:t>
                </a:r>
                <a:endParaRPr lang="en-US" sz="3200" dirty="0" smtClean="0"/>
              </a:p>
              <a:p>
                <a:pPr marL="0" lvl="0" indent="0">
                  <a:buNone/>
                </a:pPr>
                <a:r>
                  <a:rPr lang="en-US" sz="3200" dirty="0"/>
                  <a:t>	 </a:t>
                </a:r>
              </a:p>
              <a:p>
                <a:pPr marL="0" lvl="0" indent="0">
                  <a:buNone/>
                </a:pPr>
                <a:r>
                  <a:rPr lang="en-US" sz="3200" dirty="0" smtClean="0"/>
                  <a:t>2.)  </a:t>
                </a:r>
                <a:r>
                  <a:rPr lang="en-US" sz="3200" dirty="0"/>
                  <a:t>tan </a:t>
                </a:r>
                <a14:m>
                  <m:oMath xmlns:m="http://schemas.openxmlformats.org/officeDocument/2006/math">
                    <m:r>
                      <a:rPr lang="en-US" sz="3200" i="1">
                        <a:latin typeface="Cambria Math" panose="02040503050406030204" pitchFamily="18" charset="0"/>
                      </a:rPr>
                      <m:t>𝜃</m:t>
                    </m:r>
                  </m:oMath>
                </a14:m>
                <a:r>
                  <a:rPr lang="en-US" dirty="0"/>
                  <a:t>		</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86000"/>
                <a:ext cx="10295262" cy="3581400"/>
              </a:xfrm>
              <a:blipFill rotWithShape="0">
                <a:blip r:embed="rId2"/>
                <a:stretch>
                  <a:fillRect l="-1480" t="-2891"/>
                </a:stretch>
              </a:blipFill>
            </p:spPr>
            <p:txBody>
              <a:bodyPr/>
              <a:lstStyle/>
              <a:p>
                <a:r>
                  <a:rPr lang="en-US">
                    <a:noFill/>
                  </a:rPr>
                  <a:t> </a:t>
                </a:r>
              </a:p>
            </p:txBody>
          </p:sp>
        </mc:Fallback>
      </mc:AlternateContent>
    </p:spTree>
    <p:extLst>
      <p:ext uri="{BB962C8B-B14F-4D97-AF65-F5344CB8AC3E}">
        <p14:creationId xmlns:p14="http://schemas.microsoft.com/office/powerpoint/2010/main" val="3360370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454227"/>
                <a:ext cx="10130010" cy="5310130"/>
              </a:xfrm>
            </p:spPr>
            <p:txBody>
              <a:bodyPr>
                <a:normAutofit/>
              </a:bodyPr>
              <a:lstStyle/>
              <a:p>
                <a:pPr marL="0" indent="0">
                  <a:buNone/>
                </a:pPr>
                <a:r>
                  <a:rPr lang="en-US" sz="3200" dirty="0" smtClean="0"/>
                  <a:t>Let </a:t>
                </a:r>
                <a14:m>
                  <m:oMath xmlns:m="http://schemas.openxmlformats.org/officeDocument/2006/math">
                    <m:r>
                      <a:rPr lang="en-US" sz="3200" i="1">
                        <a:latin typeface="Cambria Math" panose="02040503050406030204" pitchFamily="18" charset="0"/>
                      </a:rPr>
                      <m:t>𝜃</m:t>
                    </m:r>
                  </m:oMath>
                </a14:m>
                <a:r>
                  <a:rPr lang="en-US" sz="3200" b="1" dirty="0"/>
                  <a:t> </a:t>
                </a:r>
                <a:r>
                  <a:rPr lang="en-US" sz="3200" dirty="0"/>
                  <a:t>be an acute angle such that sin </a:t>
                </a:r>
                <a14:m>
                  <m:oMath xmlns:m="http://schemas.openxmlformats.org/officeDocument/2006/math">
                    <m:r>
                      <a:rPr lang="en-US" sz="3200" i="1">
                        <a:latin typeface="Cambria Math" panose="02040503050406030204" pitchFamily="18" charset="0"/>
                      </a:rPr>
                      <m:t>𝜃</m:t>
                    </m:r>
                    <m:r>
                      <a:rPr lang="en-US" sz="3200" i="1">
                        <a:latin typeface="Cambria Math" panose="02040503050406030204" pitchFamily="18" charset="0"/>
                      </a:rPr>
                      <m:t>=0.6</m:t>
                    </m:r>
                  </m:oMath>
                </a14:m>
                <a:r>
                  <a:rPr lang="en-US" sz="3200" dirty="0"/>
                  <a:t>. Find the value of</a:t>
                </a:r>
                <a:r>
                  <a:rPr lang="en-US" sz="3200" dirty="0" smtClean="0"/>
                  <a:t>:</a:t>
                </a:r>
                <a:r>
                  <a:rPr lang="en-US" sz="3200" dirty="0"/>
                  <a:t> </a:t>
                </a:r>
              </a:p>
              <a:p>
                <a:pPr marL="0" lvl="0" indent="0">
                  <a:buNone/>
                </a:pPr>
                <a:r>
                  <a:rPr lang="en-US" sz="3200" dirty="0" smtClean="0"/>
                  <a:t>1.)  </a:t>
                </a:r>
                <a:r>
                  <a:rPr lang="en-US" sz="3200" dirty="0"/>
                  <a:t>cos</a:t>
                </a:r>
                <a14:m>
                  <m:oMath xmlns:m="http://schemas.openxmlformats.org/officeDocument/2006/math">
                    <m:r>
                      <a:rPr lang="en-US" sz="3200" i="1">
                        <a:latin typeface="Cambria Math" panose="02040503050406030204" pitchFamily="18" charset="0"/>
                      </a:rPr>
                      <m:t> </m:t>
                    </m:r>
                    <m:r>
                      <a:rPr lang="en-US" sz="3200" i="1">
                        <a:latin typeface="Cambria Math" panose="02040503050406030204" pitchFamily="18" charset="0"/>
                      </a:rPr>
                      <m:t>𝜃</m:t>
                    </m:r>
                  </m:oMath>
                </a14:m>
                <a:r>
                  <a:rPr lang="en-US" sz="3200" dirty="0"/>
                  <a:t>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(0.6)</m:t>
                        </m:r>
                      </m:e>
                      <m:sup>
                        <m:r>
                          <a:rPr lang="en-US" sz="3200" i="1">
                            <a:latin typeface="Cambria Math" panose="02040503050406030204" pitchFamily="18" charset="0"/>
                          </a:rPr>
                          <m:t>2</m:t>
                        </m:r>
                      </m:sup>
                    </m:sSup>
                    <m:r>
                      <a:rPr lang="en-US" sz="3200" i="1">
                        <a:latin typeface="Cambria Math" panose="02040503050406030204" pitchFamily="18" charset="0"/>
                      </a:rPr>
                      <m:t>+</m:t>
                    </m:r>
                    <m:r>
                      <a:rPr lang="en-US" sz="3200" i="1">
                        <a:latin typeface="Cambria Math" panose="02040503050406030204" pitchFamily="18" charset="0"/>
                      </a:rPr>
                      <m:t>𝑐𝑜</m:t>
                    </m:r>
                    <m:sSup>
                      <m:sSupPr>
                        <m:ctrlPr>
                          <a:rPr lang="en-US" sz="3200" i="1">
                            <a:latin typeface="Cambria Math" panose="02040503050406030204" pitchFamily="18" charset="0"/>
                          </a:rPr>
                        </m:ctrlPr>
                      </m:sSupPr>
                      <m:e>
                        <m:r>
                          <a:rPr lang="en-US" sz="3200" i="1">
                            <a:latin typeface="Cambria Math" panose="02040503050406030204" pitchFamily="18" charset="0"/>
                          </a:rPr>
                          <m:t>𝑠</m:t>
                        </m:r>
                      </m:e>
                      <m:sup>
                        <m:r>
                          <a:rPr lang="en-US" sz="3200" i="1">
                            <a:latin typeface="Cambria Math" panose="02040503050406030204" pitchFamily="18" charset="0"/>
                          </a:rPr>
                          <m:t>2</m:t>
                        </m:r>
                      </m:sup>
                    </m:sSup>
                    <m:r>
                      <a:rPr lang="en-US" sz="3200" i="1">
                        <a:latin typeface="Cambria Math" panose="02040503050406030204" pitchFamily="18" charset="0"/>
                      </a:rPr>
                      <m:t>𝜃</m:t>
                    </m:r>
                    <m:r>
                      <a:rPr lang="en-US" sz="3200" i="1">
                        <a:latin typeface="Cambria Math" panose="02040503050406030204" pitchFamily="18" charset="0"/>
                      </a:rPr>
                      <m:t>=1=&gt; </m:t>
                    </m:r>
                    <m:r>
                      <a:rPr lang="en-US" sz="3200" i="1">
                        <a:latin typeface="Cambria Math" panose="02040503050406030204" pitchFamily="18" charset="0"/>
                      </a:rPr>
                      <m:t>𝑐𝑜</m:t>
                    </m:r>
                    <m:sSup>
                      <m:sSupPr>
                        <m:ctrlPr>
                          <a:rPr lang="en-US" sz="3200" i="1">
                            <a:latin typeface="Cambria Math" panose="02040503050406030204" pitchFamily="18" charset="0"/>
                          </a:rPr>
                        </m:ctrlPr>
                      </m:sSupPr>
                      <m:e>
                        <m:r>
                          <a:rPr lang="en-US" sz="3200" i="1">
                            <a:latin typeface="Cambria Math" panose="02040503050406030204" pitchFamily="18" charset="0"/>
                          </a:rPr>
                          <m:t>𝑠</m:t>
                        </m:r>
                      </m:e>
                      <m:sup>
                        <m:r>
                          <a:rPr lang="en-US" sz="3200" i="1">
                            <a:latin typeface="Cambria Math" panose="02040503050406030204" pitchFamily="18" charset="0"/>
                          </a:rPr>
                          <m:t>2</m:t>
                        </m:r>
                      </m:sup>
                    </m:sSup>
                    <m:r>
                      <a:rPr lang="en-US" sz="3200" i="1">
                        <a:latin typeface="Cambria Math" panose="02040503050406030204" pitchFamily="18" charset="0"/>
                      </a:rPr>
                      <m:t>𝜃</m:t>
                    </m:r>
                    <m:r>
                      <a:rPr lang="en-US" sz="3200" i="1">
                        <a:latin typeface="Cambria Math" panose="02040503050406030204" pitchFamily="18" charset="0"/>
                      </a:rPr>
                      <m:t>=1−.36 </m:t>
                    </m:r>
                  </m:oMath>
                </a14:m>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𝑐𝑜</m:t>
                      </m:r>
                      <m:sSup>
                        <m:sSupPr>
                          <m:ctrlPr>
                            <a:rPr lang="en-US" sz="3200" i="1">
                              <a:latin typeface="Cambria Math" panose="02040503050406030204" pitchFamily="18" charset="0"/>
                            </a:rPr>
                          </m:ctrlPr>
                        </m:sSupPr>
                        <m:e>
                          <m:r>
                            <a:rPr lang="en-US" sz="3200" i="1">
                              <a:latin typeface="Cambria Math" panose="02040503050406030204" pitchFamily="18" charset="0"/>
                            </a:rPr>
                            <m:t>𝑠</m:t>
                          </m:r>
                        </m:e>
                        <m:sup>
                          <m:r>
                            <a:rPr lang="en-US" sz="3200" i="1">
                              <a:latin typeface="Cambria Math" panose="02040503050406030204" pitchFamily="18" charset="0"/>
                            </a:rPr>
                            <m:t>2</m:t>
                          </m:r>
                        </m:sup>
                      </m:sSup>
                      <m:r>
                        <a:rPr lang="en-US" sz="3200" i="1">
                          <a:latin typeface="Cambria Math" panose="02040503050406030204" pitchFamily="18" charset="0"/>
                        </a:rPr>
                        <m:t>𝜃</m:t>
                      </m:r>
                      <m:r>
                        <a:rPr lang="en-US" sz="3200" i="1">
                          <a:latin typeface="Cambria Math" panose="02040503050406030204" pitchFamily="18" charset="0"/>
                        </a:rPr>
                        <m:t>=0.64 </m:t>
                      </m:r>
                    </m:oMath>
                  </m:oMathPara>
                </a14:m>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𝑐𝑜𝑠</m:t>
                      </m:r>
                      <m:r>
                        <a:rPr lang="en-US" sz="3200" i="1">
                          <a:latin typeface="Cambria Math" panose="02040503050406030204" pitchFamily="18" charset="0"/>
                        </a:rPr>
                        <m:t> </m:t>
                      </m:r>
                      <m:r>
                        <a:rPr lang="en-US" sz="3200" i="1">
                          <a:latin typeface="Cambria Math" panose="02040503050406030204" pitchFamily="18" charset="0"/>
                        </a:rPr>
                        <m:t>𝜃</m:t>
                      </m:r>
                      <m:r>
                        <a:rPr lang="en-US" sz="3200" i="1">
                          <a:latin typeface="Cambria Math" panose="02040503050406030204" pitchFamily="18" charset="0"/>
                        </a:rPr>
                        <m:t>=</m:t>
                      </m:r>
                      <m:rad>
                        <m:radPr>
                          <m:degHide m:val="on"/>
                          <m:ctrlPr>
                            <a:rPr lang="en-US" sz="3200" i="1">
                              <a:latin typeface="Cambria Math" panose="02040503050406030204" pitchFamily="18" charset="0"/>
                            </a:rPr>
                          </m:ctrlPr>
                        </m:radPr>
                        <m:deg/>
                        <m:e>
                          <m:r>
                            <a:rPr lang="en-US" sz="3200" i="1">
                              <a:latin typeface="Cambria Math" panose="02040503050406030204" pitchFamily="18" charset="0"/>
                            </a:rPr>
                            <m:t>0.64</m:t>
                          </m:r>
                        </m:e>
                      </m:rad>
                    </m:oMath>
                  </m:oMathPara>
                </a14:m>
                <a:endParaRPr lang="en-US" sz="3200" i="1" dirty="0" smtClean="0"/>
              </a:p>
              <a:p>
                <a:pPr marL="0" indent="0">
                  <a:buNone/>
                </a:pPr>
                <a14:m>
                  <m:oMathPara xmlns:m="http://schemas.openxmlformats.org/officeDocument/2006/math">
                    <m:oMathParaPr>
                      <m:jc m:val="centerGroup"/>
                    </m:oMathParaPr>
                    <m:oMath xmlns:m="http://schemas.openxmlformats.org/officeDocument/2006/math">
                      <m:r>
                        <a:rPr lang="en-US" sz="3200" b="1" i="1">
                          <a:latin typeface="Cambria Math" panose="02040503050406030204" pitchFamily="18" charset="0"/>
                        </a:rPr>
                        <m:t>𝒄𝒐𝒔</m:t>
                      </m:r>
                      <m:r>
                        <a:rPr lang="en-US" sz="3200" b="1" i="1">
                          <a:latin typeface="Cambria Math" panose="02040503050406030204" pitchFamily="18" charset="0"/>
                        </a:rPr>
                        <m:t> </m:t>
                      </m:r>
                      <m:r>
                        <a:rPr lang="en-US" sz="3200" b="1" i="1">
                          <a:latin typeface="Cambria Math" panose="02040503050406030204" pitchFamily="18" charset="0"/>
                        </a:rPr>
                        <m:t>𝜽</m:t>
                      </m:r>
                      <m:r>
                        <a:rPr lang="en-US" sz="3200" b="1" i="1">
                          <a:latin typeface="Cambria Math" panose="02040503050406030204" pitchFamily="18" charset="0"/>
                        </a:rPr>
                        <m:t>=</m:t>
                      </m:r>
                      <m:r>
                        <a:rPr lang="en-US" sz="3200" b="1" i="1">
                          <a:latin typeface="Cambria Math" panose="02040503050406030204" pitchFamily="18" charset="0"/>
                        </a:rPr>
                        <m:t>𝟎</m:t>
                      </m:r>
                      <m:r>
                        <a:rPr lang="en-US" sz="3200" b="1" i="1">
                          <a:latin typeface="Cambria Math" panose="02040503050406030204" pitchFamily="18" charset="0"/>
                        </a:rPr>
                        <m:t>.</m:t>
                      </m:r>
                      <m:r>
                        <a:rPr lang="en-US" sz="3200" b="1" i="1">
                          <a:latin typeface="Cambria Math" panose="02040503050406030204" pitchFamily="18" charset="0"/>
                        </a:rPr>
                        <m:t>𝟖</m:t>
                      </m:r>
                    </m:oMath>
                  </m:oMathPara>
                </a14:m>
                <a:endParaRPr lang="en-US" sz="3200" dirty="0"/>
              </a:p>
              <a:p>
                <a:pPr marL="0" indent="0">
                  <a:buNone/>
                </a:pPr>
                <a:r>
                  <a:rPr lang="en-US" sz="3200" dirty="0"/>
                  <a:t> </a:t>
                </a:r>
              </a:p>
              <a:p>
                <a:pPr marL="0" lvl="0" indent="0">
                  <a:buNone/>
                </a:pPr>
                <a:r>
                  <a:rPr lang="en-US" sz="3200" dirty="0" smtClean="0"/>
                  <a:t>2.)  </a:t>
                </a:r>
                <a:r>
                  <a:rPr lang="en-US" sz="3200" dirty="0"/>
                  <a:t>tan </a:t>
                </a:r>
                <a14:m>
                  <m:oMath xmlns:m="http://schemas.openxmlformats.org/officeDocument/2006/math">
                    <m:r>
                      <a:rPr lang="en-US" sz="3200" i="1">
                        <a:latin typeface="Cambria Math" panose="02040503050406030204" pitchFamily="18" charset="0"/>
                      </a:rPr>
                      <m:t>𝜃</m:t>
                    </m:r>
                  </m:oMath>
                </a14:m>
                <a:r>
                  <a:rPr lang="en-US" sz="3200" dirty="0"/>
                  <a:t>		tan </a:t>
                </a:r>
                <a14:m>
                  <m:oMath xmlns:m="http://schemas.openxmlformats.org/officeDocument/2006/math">
                    <m:r>
                      <a:rPr lang="en-US" sz="3200" i="1">
                        <a:latin typeface="Cambria Math" panose="02040503050406030204" pitchFamily="18" charset="0"/>
                      </a:rPr>
                      <m:t>𝜃</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0.6</m:t>
                        </m:r>
                      </m:num>
                      <m:den>
                        <m:r>
                          <a:rPr lang="en-US" sz="3200" i="1">
                            <a:latin typeface="Cambria Math" panose="02040503050406030204" pitchFamily="18" charset="0"/>
                          </a:rPr>
                          <m:t>0.8</m:t>
                        </m:r>
                      </m:den>
                    </m:f>
                  </m:oMath>
                </a14:m>
                <a:endParaRPr lang="en-US" sz="3200" dirty="0"/>
              </a:p>
              <a:p>
                <a:pPr marL="0" indent="0">
                  <a:buNone/>
                </a:pPr>
                <a:r>
                  <a:rPr lang="en-US" sz="3200" b="1" dirty="0" smtClean="0"/>
                  <a:t>			tan </a:t>
                </a:r>
                <a14:m>
                  <m:oMath xmlns:m="http://schemas.openxmlformats.org/officeDocument/2006/math">
                    <m:r>
                      <a:rPr lang="en-US" sz="3200" b="1" i="1">
                        <a:latin typeface="Cambria Math" panose="02040503050406030204" pitchFamily="18" charset="0"/>
                      </a:rPr>
                      <m:t>𝜽</m:t>
                    </m:r>
                    <m:r>
                      <a:rPr lang="en-US" sz="3200" b="1" i="1">
                        <a:latin typeface="Cambria Math" panose="02040503050406030204" pitchFamily="18" charset="0"/>
                      </a:rPr>
                      <m:t>=</m:t>
                    </m:r>
                    <m:r>
                      <a:rPr lang="en-US" sz="3200" b="1" i="1">
                        <a:latin typeface="Cambria Math" panose="02040503050406030204" pitchFamily="18" charset="0"/>
                      </a:rPr>
                      <m:t>𝟎</m:t>
                    </m:r>
                    <m:r>
                      <a:rPr lang="en-US" sz="3200" b="1" i="1">
                        <a:latin typeface="Cambria Math" panose="02040503050406030204" pitchFamily="18" charset="0"/>
                      </a:rPr>
                      <m:t>.</m:t>
                    </m:r>
                    <m:r>
                      <a:rPr lang="en-US" sz="3200" b="1" i="1">
                        <a:latin typeface="Cambria Math" panose="02040503050406030204" pitchFamily="18" charset="0"/>
                      </a:rPr>
                      <m:t>𝟕𝟓</m:t>
                    </m:r>
                  </m:oMath>
                </a14:m>
                <a:endParaRPr lang="en-US" sz="32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454227"/>
                <a:ext cx="10130010" cy="5310130"/>
              </a:xfrm>
              <a:blipFill rotWithShape="0">
                <a:blip r:embed="rId2"/>
                <a:stretch>
                  <a:fillRect l="-1504" t="-1952" b="-804"/>
                </a:stretch>
              </a:blipFill>
            </p:spPr>
            <p:txBody>
              <a:bodyPr/>
              <a:lstStyle/>
              <a:p>
                <a:r>
                  <a:rPr lang="en-US">
                    <a:noFill/>
                  </a:rPr>
                  <a:t> </a:t>
                </a:r>
              </a:p>
            </p:txBody>
          </p:sp>
        </mc:Fallback>
      </mc:AlternateContent>
    </p:spTree>
    <p:extLst>
      <p:ext uri="{BB962C8B-B14F-4D97-AF65-F5344CB8AC3E}">
        <p14:creationId xmlns:p14="http://schemas.microsoft.com/office/powerpoint/2010/main" val="3967837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calc</a:t>
            </a:r>
            <a:r>
              <a:rPr lang="en-US" dirty="0" smtClean="0"/>
              <a:t> trig</a:t>
            </a:r>
            <a:endParaRPr lang="en-US" dirty="0"/>
          </a:p>
        </p:txBody>
      </p:sp>
      <p:sp>
        <p:nvSpPr>
          <p:cNvPr id="3" name="Subtitle 2"/>
          <p:cNvSpPr>
            <a:spLocks noGrp="1"/>
          </p:cNvSpPr>
          <p:nvPr>
            <p:ph type="subTitle" idx="1"/>
          </p:nvPr>
        </p:nvSpPr>
        <p:spPr/>
        <p:txBody>
          <a:bodyPr/>
          <a:lstStyle/>
          <a:p>
            <a:r>
              <a:rPr lang="en-US" dirty="0" smtClean="0"/>
              <a:t>Day 33</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Example: Applications </a:t>
            </a:r>
            <a:r>
              <a:rPr lang="en-US" b="1" u="sng" dirty="0"/>
              <a:t>to Real Life</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3200" dirty="0" smtClean="0"/>
                  <a:t>You’re </a:t>
                </a:r>
                <a:r>
                  <a:rPr lang="en-US" sz="3200" dirty="0"/>
                  <a:t>standing just down the street from the 478 foot tall Woodmen Building in downtown Omaha. The measure of the angle of elevation from where you are standing to the top of the Woodmen building is 68.</a:t>
                </a:r>
                <a14:m>
                  <m:oMath xmlns:m="http://schemas.openxmlformats.org/officeDocument/2006/math">
                    <m:r>
                      <a:rPr lang="en-US" sz="3200" i="1">
                        <a:latin typeface="Cambria Math" panose="02040503050406030204" pitchFamily="18" charset="0"/>
                      </a:rPr>
                      <m:t>4°</m:t>
                    </m:r>
                  </m:oMath>
                </a14:m>
                <a:r>
                  <a:rPr lang="en-US" sz="3200" dirty="0"/>
                  <a:t>.  How far away from the building are you standing?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87" t="-2891" r="-889"/>
                </a:stretch>
              </a:blipFill>
            </p:spPr>
            <p:txBody>
              <a:bodyPr/>
              <a:lstStyle/>
              <a:p>
                <a:r>
                  <a:rPr lang="en-US">
                    <a:noFill/>
                  </a:rPr>
                  <a:t> </a:t>
                </a:r>
              </a:p>
            </p:txBody>
          </p:sp>
        </mc:Fallback>
      </mc:AlternateContent>
    </p:spTree>
    <p:extLst>
      <p:ext uri="{BB962C8B-B14F-4D97-AF65-F5344CB8AC3E}">
        <p14:creationId xmlns:p14="http://schemas.microsoft.com/office/powerpoint/2010/main" val="2384489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2074"/>
            <a:ext cx="9601200" cy="1485900"/>
          </a:xfrm>
        </p:spPr>
        <p:txBody>
          <a:bodyPr/>
          <a:lstStyle/>
          <a:p>
            <a:r>
              <a:rPr lang="en-US" dirty="0" smtClean="0"/>
              <a:t>Solution: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815248"/>
                <a:ext cx="9601200" cy="5949109"/>
              </a:xfrm>
            </p:spPr>
            <p:txBody>
              <a:bodyPr>
                <a:normAutofit fontScale="92500" lnSpcReduction="20000"/>
              </a:bodyPr>
              <a:lstStyle/>
              <a:p>
                <a:pPr marL="0" lvl="0" indent="0">
                  <a:buNone/>
                </a:pPr>
                <a:r>
                  <a:rPr lang="en-US" sz="2400" dirty="0" smtClean="0"/>
                  <a:t>You’re standing just down the street from the 478 foot tall Woodmen Building in downtown Omaha. The measure of the angle of elevation from where you are standing to the top of the Woodmen building is 68.</a:t>
                </a:r>
                <a14:m>
                  <m:oMath xmlns:m="http://schemas.openxmlformats.org/officeDocument/2006/math">
                    <m:r>
                      <a:rPr lang="en-US" sz="2400" i="1">
                        <a:latin typeface="Cambria Math" panose="02040503050406030204" pitchFamily="18" charset="0"/>
                      </a:rPr>
                      <m:t>4°</m:t>
                    </m:r>
                  </m:oMath>
                </a14:m>
                <a:r>
                  <a:rPr lang="en-US" sz="2400" dirty="0"/>
                  <a:t>.  How far away from the building are you standing?  </a:t>
                </a:r>
                <a:endParaRPr lang="en-US" sz="2400" dirty="0" smtClean="0"/>
              </a:p>
              <a:p>
                <a:pPr marL="0" lvl="0" indent="0">
                  <a:buNone/>
                </a:pPr>
                <a:endParaRPr lang="en-US" dirty="0"/>
              </a:p>
              <a:p>
                <a:pPr marL="0" indent="0">
                  <a:buNone/>
                </a:pPr>
                <a14:m>
                  <m:oMathPara xmlns:m="http://schemas.openxmlformats.org/officeDocument/2006/math">
                    <m:oMathParaPr>
                      <m:jc m:val="left"/>
                    </m:oMathParaPr>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tan</m:t>
                          </m:r>
                        </m:fName>
                        <m:e>
                          <m:r>
                            <a:rPr lang="en-US" sz="3200" i="1">
                              <a:latin typeface="Cambria Math" panose="02040503050406030204" pitchFamily="18" charset="0"/>
                            </a:rPr>
                            <m:t>𝜃</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𝑜𝑝𝑝</m:t>
                              </m:r>
                            </m:num>
                            <m:den>
                              <m:r>
                                <a:rPr lang="en-US" sz="3200" i="1">
                                  <a:latin typeface="Cambria Math" panose="02040503050406030204" pitchFamily="18" charset="0"/>
                                </a:rPr>
                                <m:t>𝑎𝑑𝑗</m:t>
                              </m:r>
                            </m:den>
                          </m:f>
                        </m:e>
                      </m:func>
                    </m:oMath>
                  </m:oMathPara>
                </a14:m>
                <a:endParaRPr lang="en-US" sz="3200" dirty="0"/>
              </a:p>
              <a:p>
                <a:pPr marL="0" indent="0">
                  <a:buNone/>
                </a:pPr>
                <a:endParaRPr lang="en-US" sz="3200" dirty="0"/>
              </a:p>
              <a:p>
                <a:pPr marL="0" indent="0">
                  <a:buNone/>
                </a:pPr>
                <a:r>
                  <a:rPr lang="en-US" sz="3200" dirty="0"/>
                  <a:t>tan 68.</a:t>
                </a:r>
                <a14:m>
                  <m:oMath xmlns:m="http://schemas.openxmlformats.org/officeDocument/2006/math">
                    <m:r>
                      <a:rPr lang="en-US" sz="3200" i="1">
                        <a:latin typeface="Cambria Math" panose="02040503050406030204" pitchFamily="18" charset="0"/>
                      </a:rPr>
                      <m:t>4°=</m:t>
                    </m:r>
                    <m:f>
                      <m:fPr>
                        <m:ctrlPr>
                          <a:rPr lang="en-US" sz="3200" i="1">
                            <a:latin typeface="Cambria Math" panose="02040503050406030204" pitchFamily="18" charset="0"/>
                          </a:rPr>
                        </m:ctrlPr>
                      </m:fPr>
                      <m:num>
                        <m:r>
                          <a:rPr lang="en-US" sz="3200" i="1">
                            <a:latin typeface="Cambria Math" panose="02040503050406030204" pitchFamily="18" charset="0"/>
                          </a:rPr>
                          <m:t>478</m:t>
                        </m:r>
                      </m:num>
                      <m:den>
                        <m:r>
                          <a:rPr lang="en-US" sz="3200" i="1">
                            <a:latin typeface="Cambria Math" panose="02040503050406030204" pitchFamily="18" charset="0"/>
                          </a:rPr>
                          <m:t>𝑥</m:t>
                        </m:r>
                      </m:den>
                    </m:f>
                    <m:r>
                      <a:rPr lang="en-US" sz="3200" i="1">
                        <a:latin typeface="Cambria Math" panose="02040503050406030204" pitchFamily="18" charset="0"/>
                      </a:rPr>
                      <m:t>=&gt;</m:t>
                    </m:r>
                    <m:r>
                      <a:rPr lang="en-US" sz="3200" i="1">
                        <a:latin typeface="Cambria Math" panose="02040503050406030204" pitchFamily="18" charset="0"/>
                      </a:rPr>
                      <m:t>𝑥</m:t>
                    </m:r>
                    <m:r>
                      <a:rPr lang="en-US" sz="3200" i="1">
                        <a:latin typeface="Cambria Math" panose="02040503050406030204" pitchFamily="18" charset="0"/>
                      </a:rPr>
                      <m:t> </m:t>
                    </m:r>
                    <m:r>
                      <m:rPr>
                        <m:sty m:val="p"/>
                      </m:rPr>
                      <a:rPr lang="en-US" sz="3200">
                        <a:latin typeface="Cambria Math" panose="02040503050406030204" pitchFamily="18" charset="0"/>
                      </a:rPr>
                      <m:t>tan</m:t>
                    </m:r>
                    <m:r>
                      <a:rPr lang="en-US" sz="3200">
                        <a:latin typeface="Cambria Math" panose="02040503050406030204" pitchFamily="18" charset="0"/>
                      </a:rPr>
                      <m:t> 68.</m:t>
                    </m:r>
                    <m:r>
                      <a:rPr lang="en-US" sz="3200" i="1">
                        <a:latin typeface="Cambria Math" panose="02040503050406030204" pitchFamily="18" charset="0"/>
                      </a:rPr>
                      <m:t>4°=478 </m:t>
                    </m:r>
                  </m:oMath>
                </a14:m>
                <a:r>
                  <a:rPr lang="en-US" sz="3200" dirty="0"/>
                  <a:t>  </a:t>
                </a:r>
                <a:endParaRPr lang="en-US" sz="3200" dirty="0" smtClean="0"/>
              </a:p>
              <a:p>
                <a:pPr marL="0" indent="0">
                  <a:buNone/>
                </a:pPr>
                <a:endParaRPr lang="en-US" sz="3200" dirty="0"/>
              </a:p>
              <a:p>
                <a:pPr marL="0" indent="0">
                  <a:buNone/>
                </a:pPr>
                <a14:m>
                  <m:oMathPara xmlns:m="http://schemas.openxmlformats.org/officeDocument/2006/math">
                    <m:oMathParaPr>
                      <m:jc m:val="left"/>
                    </m:oMathParaPr>
                    <m:oMath xmlns:m="http://schemas.openxmlformats.org/officeDocument/2006/math">
                      <m:r>
                        <a:rPr lang="en-US" sz="3200" i="1">
                          <a:latin typeface="Cambria Math" panose="02040503050406030204" pitchFamily="18" charset="0"/>
                        </a:rPr>
                        <m:t>𝑥</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478</m:t>
                          </m:r>
                        </m:num>
                        <m:den>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tan</m:t>
                              </m:r>
                            </m:fName>
                            <m:e>
                              <m:r>
                                <a:rPr lang="en-US" sz="3200" i="1">
                                  <a:latin typeface="Cambria Math" panose="02040503050406030204" pitchFamily="18" charset="0"/>
                                </a:rPr>
                                <m:t>68.4°</m:t>
                              </m:r>
                            </m:e>
                          </m:func>
                        </m:den>
                      </m:f>
                      <m:r>
                        <a:rPr lang="en-US" sz="3200" b="0" i="0" smtClean="0">
                          <a:latin typeface="Cambria Math" panose="02040503050406030204" pitchFamily="18" charset="0"/>
                        </a:rPr>
                        <m:t>                                                          </m:t>
                      </m:r>
                    </m:oMath>
                  </m:oMathPara>
                </a14:m>
                <a:endParaRPr lang="en-US" sz="3200" b="1" dirty="0" smtClean="0"/>
              </a:p>
              <a:p>
                <a:pPr marL="0" indent="0">
                  <a:buNone/>
                </a:pPr>
                <a:endParaRPr lang="en-US" sz="3200" b="1" dirty="0"/>
              </a:p>
              <a:p>
                <a:pPr marL="0" indent="0">
                  <a:buNone/>
                </a:pPr>
                <a:r>
                  <a:rPr lang="en-US" sz="3200" b="1" dirty="0" smtClean="0"/>
                  <a:t>x </a:t>
                </a:r>
                <a:r>
                  <a:rPr lang="en-US" sz="3200" b="1" dirty="0"/>
                  <a:t>= 189.25 feet</a:t>
                </a:r>
                <a:endParaRPr lang="en-US" sz="32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815248"/>
                <a:ext cx="9601200" cy="5949109"/>
              </a:xfrm>
              <a:blipFill rotWithShape="0">
                <a:blip r:embed="rId2"/>
                <a:stretch>
                  <a:fillRect l="-1460" t="-2049" r="-698"/>
                </a:stretch>
              </a:blipFill>
            </p:spPr>
            <p:txBody>
              <a:bodyPr/>
              <a:lstStyle/>
              <a:p>
                <a:r>
                  <a:rPr lang="en-US">
                    <a:noFill/>
                  </a:rPr>
                  <a:t> </a:t>
                </a:r>
              </a:p>
            </p:txBody>
          </p:sp>
        </mc:Fallback>
      </mc:AlternateContent>
    </p:spTree>
    <p:extLst>
      <p:ext uri="{BB962C8B-B14F-4D97-AF65-F5344CB8AC3E}">
        <p14:creationId xmlns:p14="http://schemas.microsoft.com/office/powerpoint/2010/main" val="1530930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Second Application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432193"/>
                <a:ext cx="9601200" cy="5343180"/>
              </a:xfrm>
            </p:spPr>
            <p:txBody>
              <a:bodyPr>
                <a:normAutofit/>
              </a:bodyPr>
              <a:lstStyle/>
              <a:p>
                <a:pPr marL="0" lvl="0" indent="0">
                  <a:buNone/>
                </a:pPr>
                <a:r>
                  <a:rPr lang="en-US" sz="3200" dirty="0" smtClean="0"/>
                  <a:t>A </a:t>
                </a:r>
                <a:r>
                  <a:rPr lang="en-US" sz="3200" dirty="0"/>
                  <a:t>historic lighthouse is 200 yards directly south from a bike path along a lake. A walk way to the lighthouse is 400 yards long. Find the acute angle </a:t>
                </a:r>
                <a14:m>
                  <m:oMath xmlns:m="http://schemas.openxmlformats.org/officeDocument/2006/math">
                    <m:r>
                      <a:rPr lang="en-US" sz="3200" i="1">
                        <a:latin typeface="Cambria Math" panose="02040503050406030204" pitchFamily="18" charset="0"/>
                      </a:rPr>
                      <m:t>𝜃</m:t>
                    </m:r>
                  </m:oMath>
                </a14:m>
                <a:r>
                  <a:rPr lang="en-US" sz="3200" dirty="0"/>
                  <a:t> between the bike path and the walkway. </a:t>
                </a:r>
              </a:p>
              <a:p>
                <a:pPr marL="0" indent="0">
                  <a:buNone/>
                </a:pPr>
                <a:r>
                  <a:rPr lang="en-US" b="1" dirty="0"/>
                  <a:t> </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432193"/>
                <a:ext cx="9601200" cy="5343180"/>
              </a:xfrm>
              <a:blipFill rotWithShape="0">
                <a:blip r:embed="rId2"/>
                <a:stretch>
                  <a:fillRect l="-1587" t="-1941" r="-1143"/>
                </a:stretch>
              </a:blipFill>
            </p:spPr>
            <p:txBody>
              <a:bodyPr/>
              <a:lstStyle/>
              <a:p>
                <a:r>
                  <a:rPr lang="en-US">
                    <a:noFill/>
                  </a:rPr>
                  <a:t> </a:t>
                </a:r>
              </a:p>
            </p:txBody>
          </p:sp>
        </mc:Fallback>
      </mc:AlternateContent>
    </p:spTree>
    <p:extLst>
      <p:ext uri="{BB962C8B-B14F-4D97-AF65-F5344CB8AC3E}">
        <p14:creationId xmlns:p14="http://schemas.microsoft.com/office/powerpoint/2010/main" val="41304120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Second Application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432193"/>
                <a:ext cx="9601200" cy="5343180"/>
              </a:xfrm>
            </p:spPr>
            <p:txBody>
              <a:bodyPr>
                <a:normAutofit lnSpcReduction="10000"/>
              </a:bodyPr>
              <a:lstStyle/>
              <a:p>
                <a:pPr marL="0" lvl="0" indent="0">
                  <a:buNone/>
                </a:pPr>
                <a:r>
                  <a:rPr lang="en-US" sz="2400" dirty="0" smtClean="0"/>
                  <a:t>A </a:t>
                </a:r>
                <a:r>
                  <a:rPr lang="en-US" sz="2400" dirty="0"/>
                  <a:t>historic lighthouse is 200 yards directly south from a bike path along a lake. A walk way to the lighthouse is 400 yards long. Find the acute angle </a:t>
                </a:r>
                <a14:m>
                  <m:oMath xmlns:m="http://schemas.openxmlformats.org/officeDocument/2006/math">
                    <m:r>
                      <a:rPr lang="en-US" sz="2400" i="1">
                        <a:latin typeface="Cambria Math" panose="02040503050406030204" pitchFamily="18" charset="0"/>
                      </a:rPr>
                      <m:t>𝜃</m:t>
                    </m:r>
                  </m:oMath>
                </a14:m>
                <a:r>
                  <a:rPr lang="en-US" sz="2400" dirty="0"/>
                  <a:t> between the bike path and the walkway. </a:t>
                </a:r>
              </a:p>
              <a:p>
                <a:pPr marL="0" indent="0">
                  <a:buNone/>
                </a:pPr>
                <a:r>
                  <a:rPr lang="en-US" b="1" dirty="0"/>
                  <a:t> </a:t>
                </a:r>
                <a:endParaRPr lang="en-US" dirty="0"/>
              </a:p>
              <a:p>
                <a:pPr marL="0" indent="0">
                  <a:buNone/>
                </a:pPr>
                <a:r>
                  <a:rPr lang="en-US" sz="3200" dirty="0"/>
                  <a:t>Note: path is adjacent, walk way is hypotenuse, and 200 yards is </a:t>
                </a:r>
                <a:r>
                  <a:rPr lang="en-US" sz="3200" dirty="0" smtClean="0"/>
                  <a:t>opposite</a:t>
                </a:r>
                <a:r>
                  <a:rPr lang="en-US" sz="3200" dirty="0"/>
                  <a:t> </a:t>
                </a:r>
              </a:p>
              <a:p>
                <a:pPr marL="0" indent="0">
                  <a:buNone/>
                </a:pPr>
                <a:endParaRPr lang="en-US" sz="3200" i="1" dirty="0" smtClean="0"/>
              </a:p>
              <a:p>
                <a:pPr marL="0" indent="0">
                  <a:buNone/>
                </a:pPr>
                <a14:m>
                  <m:oMathPara xmlns:m="http://schemas.openxmlformats.org/officeDocument/2006/math">
                    <m:oMathParaPr>
                      <m:jc m:val="left"/>
                    </m:oMathParaPr>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sin</m:t>
                          </m:r>
                        </m:fName>
                        <m:e>
                          <m:r>
                            <a:rPr lang="en-US" sz="3200" i="1">
                              <a:latin typeface="Cambria Math" panose="02040503050406030204" pitchFamily="18" charset="0"/>
                            </a:rPr>
                            <m:t>𝜃</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𝑜𝑝𝑝</m:t>
                              </m:r>
                            </m:num>
                            <m:den>
                              <m:r>
                                <a:rPr lang="en-US" sz="3200" i="1">
                                  <a:latin typeface="Cambria Math" panose="02040503050406030204" pitchFamily="18" charset="0"/>
                                </a:rPr>
                                <m:t>h𝑦𝑝</m:t>
                              </m:r>
                            </m:den>
                          </m:f>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200</m:t>
                              </m:r>
                            </m:num>
                            <m:den>
                              <m:r>
                                <a:rPr lang="en-US" sz="3200" i="1">
                                  <a:latin typeface="Cambria Math" panose="02040503050406030204" pitchFamily="18" charset="0"/>
                                </a:rPr>
                                <m:t>400</m:t>
                              </m:r>
                            </m:den>
                          </m:f>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2</m:t>
                              </m:r>
                            </m:den>
                          </m:f>
                          <m:r>
                            <a:rPr lang="en-US" sz="3200" i="1">
                              <a:latin typeface="Cambria Math" panose="02040503050406030204" pitchFamily="18" charset="0"/>
                            </a:rPr>
                            <m:t>=&gt;</m:t>
                          </m:r>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sin</m:t>
                              </m:r>
                            </m:fName>
                            <m:e>
                              <m:r>
                                <a:rPr lang="en-US" sz="3200" i="1">
                                  <a:latin typeface="Cambria Math" panose="02040503050406030204" pitchFamily="18" charset="0"/>
                                </a:rPr>
                                <m:t>𝜃</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2</m:t>
                                  </m:r>
                                </m:den>
                              </m:f>
                            </m:e>
                          </m:func>
                        </m:e>
                      </m:func>
                    </m:oMath>
                  </m:oMathPara>
                </a14:m>
                <a:endParaRPr lang="en-US" sz="3200" dirty="0"/>
              </a:p>
              <a:p>
                <a:pPr marL="0" indent="0">
                  <a:buNone/>
                </a:pPr>
                <a:endParaRPr lang="en-US" sz="3200" dirty="0"/>
              </a:p>
              <a:p>
                <a:pPr marL="0" indent="0">
                  <a:buNone/>
                </a:pPr>
                <a:r>
                  <a:rPr lang="en-US" sz="3200" dirty="0"/>
                  <a:t>This is true at 30</a:t>
                </a:r>
                <a14:m>
                  <m:oMath xmlns:m="http://schemas.openxmlformats.org/officeDocument/2006/math">
                    <m:r>
                      <a:rPr lang="en-US" sz="3200" i="1">
                        <a:latin typeface="Cambria Math" panose="02040503050406030204" pitchFamily="18" charset="0"/>
                      </a:rPr>
                      <m:t>°</m:t>
                    </m:r>
                  </m:oMath>
                </a14:m>
                <a:endParaRPr lang="en-US" sz="32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432193"/>
                <a:ext cx="9601200" cy="5343180"/>
              </a:xfrm>
              <a:blipFill rotWithShape="0">
                <a:blip r:embed="rId2"/>
                <a:stretch>
                  <a:fillRect l="-1587" t="-1941" r="-1143"/>
                </a:stretch>
              </a:blipFill>
            </p:spPr>
            <p:txBody>
              <a:bodyPr/>
              <a:lstStyle/>
              <a:p>
                <a:r>
                  <a:rPr lang="en-US">
                    <a:noFill/>
                  </a:rPr>
                  <a:t> </a:t>
                </a:r>
              </a:p>
            </p:txBody>
          </p:sp>
        </mc:Fallback>
      </mc:AlternateContent>
    </p:spTree>
    <p:extLst>
      <p:ext uri="{BB962C8B-B14F-4D97-AF65-F5344CB8AC3E}">
        <p14:creationId xmlns:p14="http://schemas.microsoft.com/office/powerpoint/2010/main" val="3339631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000" dirty="0" err="1" smtClean="0"/>
              <a:t>Pg</a:t>
            </a:r>
            <a:r>
              <a:rPr lang="en-US" sz="3000" dirty="0" smtClean="0"/>
              <a:t> </a:t>
            </a:r>
            <a:r>
              <a:rPr lang="en-US" sz="3000" dirty="0"/>
              <a:t>297	#5, </a:t>
            </a:r>
            <a:r>
              <a:rPr lang="en-US" sz="3000" dirty="0" smtClean="0"/>
              <a:t>9-19 (odd</a:t>
            </a:r>
            <a:r>
              <a:rPr lang="en-US" sz="3000" dirty="0"/>
              <a:t>), 27, 34, </a:t>
            </a:r>
            <a:r>
              <a:rPr lang="en-US" sz="3000" dirty="0" smtClean="0"/>
              <a:t/>
            </a:r>
            <a:br>
              <a:rPr lang="en-US" sz="3000" dirty="0" smtClean="0"/>
            </a:br>
            <a:r>
              <a:rPr lang="en-US" sz="3000" dirty="0" smtClean="0"/>
              <a:t>                      49-53 </a:t>
            </a:r>
            <a:r>
              <a:rPr lang="en-US" sz="3000" dirty="0"/>
              <a:t>(odd), 59 </a:t>
            </a:r>
            <a:endParaRPr lang="en-US" sz="3000" dirty="0" smtClean="0"/>
          </a:p>
          <a:p>
            <a:pPr marL="0" indent="0">
              <a:buNone/>
            </a:pPr>
            <a:endParaRPr lang="en-US" sz="3000" dirty="0"/>
          </a:p>
          <a:p>
            <a:pPr marL="0" indent="0">
              <a:buNone/>
            </a:pPr>
            <a:endParaRPr lang="en-US" sz="3000" dirty="0" smtClean="0"/>
          </a:p>
          <a:p>
            <a:pPr marL="0" indent="0">
              <a:buNone/>
            </a:pPr>
            <a:r>
              <a:rPr lang="en-US" sz="3000" dirty="0" smtClean="0"/>
              <a:t>Get a Head Start… </a:t>
            </a:r>
          </a:p>
          <a:p>
            <a:pPr marL="0" indent="0">
              <a:buNone/>
            </a:pPr>
            <a:r>
              <a:rPr lang="en-US" sz="3000" dirty="0" err="1"/>
              <a:t>Pg</a:t>
            </a:r>
            <a:r>
              <a:rPr lang="en-US" sz="3000" dirty="0"/>
              <a:t> 306	#1, 5-6, </a:t>
            </a:r>
            <a:r>
              <a:rPr lang="en-US" sz="3000" dirty="0" smtClean="0"/>
              <a:t>30-31, 37-40, 45, 47, </a:t>
            </a:r>
            <a:r>
              <a:rPr lang="en-US" sz="3000" dirty="0" smtClean="0"/>
              <a:t/>
            </a:r>
            <a:br>
              <a:rPr lang="en-US" sz="3000" dirty="0" smtClean="0"/>
            </a:br>
            <a:r>
              <a:rPr lang="en-US" sz="3000" dirty="0" smtClean="0"/>
              <a:t>		  </a:t>
            </a:r>
            <a:r>
              <a:rPr lang="en-US" sz="3000" dirty="0" smtClean="0"/>
              <a:t>57, </a:t>
            </a:r>
            <a:r>
              <a:rPr lang="en-US" sz="3000" dirty="0"/>
              <a:t>63-64, 67, 71 </a:t>
            </a:r>
          </a:p>
        </p:txBody>
      </p:sp>
    </p:spTree>
    <p:extLst>
      <p:ext uri="{BB962C8B-B14F-4D97-AF65-F5344CB8AC3E}">
        <p14:creationId xmlns:p14="http://schemas.microsoft.com/office/powerpoint/2010/main" val="3002615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4.2 Trigonometric Functions: The Unit Circle</a:t>
            </a:r>
            <a:r>
              <a:rPr lang="en-US" dirty="0"/>
              <a:t/>
            </a:r>
            <a:br>
              <a:rPr lang="en-US" dirty="0"/>
            </a:br>
            <a:r>
              <a:rPr lang="en-US" dirty="0"/>
              <a:t> </a:t>
            </a:r>
          </a:p>
        </p:txBody>
      </p:sp>
      <p:sp>
        <p:nvSpPr>
          <p:cNvPr id="5" name="Content Placeholder 2"/>
          <p:cNvSpPr txBox="1">
            <a:spLocks/>
          </p:cNvSpPr>
          <p:nvPr/>
        </p:nvSpPr>
        <p:spPr>
          <a:xfrm>
            <a:off x="1524000" y="1749846"/>
            <a:ext cx="9601200" cy="1388125"/>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sz="3600" b="1" dirty="0" smtClean="0"/>
              <a:t>Objective: Evaluate trig functions using the unit circle and a calculator</a:t>
            </a:r>
            <a:r>
              <a:rPr lang="en-US" sz="3400" dirty="0" smtClean="0"/>
              <a:t/>
            </a:r>
            <a:br>
              <a:rPr lang="en-US" sz="3400" dirty="0" smtClean="0"/>
            </a:br>
            <a:endParaRPr lang="en-US" sz="3400" dirty="0"/>
          </a:p>
        </p:txBody>
      </p:sp>
    </p:spTree>
    <p:extLst>
      <p:ext uri="{BB962C8B-B14F-4D97-AF65-F5344CB8AC3E}">
        <p14:creationId xmlns:p14="http://schemas.microsoft.com/office/powerpoint/2010/main" val="3409909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Definitions of Trigonometric Functions</a:t>
            </a:r>
            <a:r>
              <a:rPr lang="en-US" dirty="0"/>
              <a:t/>
            </a:r>
            <a:br>
              <a:rPr lang="en-US" dirty="0"/>
            </a:br>
            <a:r>
              <a:rPr lang="en-US" sz="3600" dirty="0" smtClean="0"/>
              <a:t>Let </a:t>
            </a:r>
            <a:r>
              <a:rPr lang="en-US" sz="3600" dirty="0"/>
              <a:t>t be a real number and let (x, y) be the point on the unit circle corresponding to t. </a:t>
            </a:r>
            <a:br>
              <a:rPr lang="en-US" sz="3600" dirty="0"/>
            </a:b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423711"/>
                <a:ext cx="9601200" cy="4296578"/>
              </a:xfrm>
            </p:spPr>
            <p:txBody>
              <a:bodyPr>
                <a:normAutofit fontScale="92500" lnSpcReduction="20000"/>
              </a:bodyPr>
              <a:lstStyle/>
              <a:p>
                <a:pPr marL="0" indent="0">
                  <a:buNone/>
                </a:pPr>
                <a:r>
                  <a:rPr lang="en-US" sz="3500" b="1" i="1" u="sng" dirty="0"/>
                  <a:t>Cosine, sine, tangent, secant, cosecant, cotangent</a:t>
                </a:r>
                <a:endParaRPr lang="en-US" sz="3500" b="1" u="sng" dirty="0"/>
              </a:p>
              <a:p>
                <a:pPr marL="0" indent="0">
                  <a:buNone/>
                </a:pPr>
                <a:r>
                  <a:rPr lang="en-US" sz="3200" b="1" dirty="0"/>
                  <a:t> </a:t>
                </a:r>
                <a:endParaRPr lang="en-US" sz="3200" dirty="0"/>
              </a:p>
              <a:p>
                <a:pPr marL="0" indent="0">
                  <a:buNone/>
                </a:pP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𝐜𝐨𝐬</m:t>
                        </m:r>
                      </m:fName>
                      <m:e>
                        <m:r>
                          <a:rPr lang="en-US" sz="3200" b="1" i="1">
                            <a:latin typeface="Cambria Math" panose="02040503050406030204" pitchFamily="18" charset="0"/>
                          </a:rPr>
                          <m:t>𝒕</m:t>
                        </m:r>
                        <m:r>
                          <a:rPr lang="en-US" sz="3200" b="1" i="1">
                            <a:latin typeface="Cambria Math" panose="02040503050406030204" pitchFamily="18" charset="0"/>
                          </a:rPr>
                          <m:t>=</m:t>
                        </m:r>
                        <m:r>
                          <a:rPr lang="en-US" sz="3200" b="1" i="1">
                            <a:latin typeface="Cambria Math" panose="02040503050406030204" pitchFamily="18" charset="0"/>
                          </a:rPr>
                          <m:t>𝒙</m:t>
                        </m:r>
                      </m:e>
                    </m:func>
                  </m:oMath>
                </a14:m>
                <a:r>
                  <a:rPr lang="en-US" sz="3200" b="1" dirty="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𝐬𝐞𝐜</m:t>
                        </m:r>
                      </m:fName>
                      <m:e>
                        <m:r>
                          <a:rPr lang="en-US" sz="3200" b="1" i="1">
                            <a:latin typeface="Cambria Math" panose="02040503050406030204" pitchFamily="18" charset="0"/>
                          </a:rPr>
                          <m:t>𝒕</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𝟏</m:t>
                            </m:r>
                          </m:num>
                          <m:den>
                            <m:r>
                              <a:rPr lang="en-US" sz="3200" b="1" i="1">
                                <a:latin typeface="Cambria Math" panose="02040503050406030204" pitchFamily="18" charset="0"/>
                              </a:rPr>
                              <m:t>𝒙</m:t>
                            </m:r>
                          </m:den>
                        </m:f>
                        <m:r>
                          <a:rPr lang="en-US" sz="3200" b="1" i="1">
                            <a:latin typeface="Cambria Math" panose="02040503050406030204" pitchFamily="18" charset="0"/>
                          </a:rPr>
                          <m:t>,  </m:t>
                        </m:r>
                        <m:r>
                          <a:rPr lang="en-US" sz="3200" b="1" i="1">
                            <a:latin typeface="Cambria Math" panose="02040503050406030204" pitchFamily="18" charset="0"/>
                          </a:rPr>
                          <m:t>𝒙</m:t>
                        </m:r>
                        <m:r>
                          <a:rPr lang="en-US" sz="3200" b="1" i="1">
                            <a:latin typeface="Cambria Math" panose="02040503050406030204" pitchFamily="18" charset="0"/>
                          </a:rPr>
                          <m:t>≠</m:t>
                        </m:r>
                        <m:r>
                          <a:rPr lang="en-US" sz="3200" b="1" i="1">
                            <a:latin typeface="Cambria Math" panose="02040503050406030204" pitchFamily="18" charset="0"/>
                          </a:rPr>
                          <m:t>𝟎</m:t>
                        </m:r>
                      </m:e>
                    </m:func>
                  </m:oMath>
                </a14:m>
                <a:endParaRPr lang="en-US" sz="3200" dirty="0"/>
              </a:p>
              <a:p>
                <a:pPr marL="0" indent="0">
                  <a:buNone/>
                </a:pPr>
                <a:r>
                  <a:rPr lang="en-US" sz="3200" b="1" dirty="0"/>
                  <a:t> </a:t>
                </a:r>
                <a:endParaRPr lang="en-US" sz="3200" dirty="0"/>
              </a:p>
              <a:p>
                <a:pPr marL="0" indent="0">
                  <a:buNone/>
                </a:pP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𝐬𝐢𝐧</m:t>
                        </m:r>
                      </m:fName>
                      <m:e>
                        <m:r>
                          <a:rPr lang="en-US" sz="3200" b="1" i="1">
                            <a:latin typeface="Cambria Math" panose="02040503050406030204" pitchFamily="18" charset="0"/>
                          </a:rPr>
                          <m:t>𝒕</m:t>
                        </m:r>
                        <m:r>
                          <a:rPr lang="en-US" sz="3200" b="1" i="1">
                            <a:latin typeface="Cambria Math" panose="02040503050406030204" pitchFamily="18" charset="0"/>
                          </a:rPr>
                          <m:t>=</m:t>
                        </m:r>
                        <m:r>
                          <a:rPr lang="en-US" sz="3200" b="1" i="1">
                            <a:latin typeface="Cambria Math" panose="02040503050406030204" pitchFamily="18" charset="0"/>
                          </a:rPr>
                          <m:t>𝒚</m:t>
                        </m:r>
                      </m:e>
                    </m:func>
                  </m:oMath>
                </a14:m>
                <a:r>
                  <a:rPr lang="en-US" sz="3200" b="1" dirty="0"/>
                  <a:t>			</a:t>
                </a:r>
                <a:r>
                  <a:rPr lang="en-US" sz="3200" b="1" dirty="0" smtClean="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𝐜𝐬𝐜</m:t>
                        </m:r>
                      </m:fName>
                      <m:e>
                        <m:r>
                          <a:rPr lang="en-US" sz="3200" b="1" i="1">
                            <a:latin typeface="Cambria Math" panose="02040503050406030204" pitchFamily="18" charset="0"/>
                          </a:rPr>
                          <m:t>𝒕</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𝟏</m:t>
                            </m:r>
                          </m:num>
                          <m:den>
                            <m:r>
                              <a:rPr lang="en-US" sz="3200" b="1" i="1">
                                <a:latin typeface="Cambria Math" panose="02040503050406030204" pitchFamily="18" charset="0"/>
                              </a:rPr>
                              <m:t>𝒚</m:t>
                            </m:r>
                          </m:den>
                        </m:f>
                        <m:r>
                          <a:rPr lang="en-US" sz="3200" b="1" i="1">
                            <a:latin typeface="Cambria Math" panose="02040503050406030204" pitchFamily="18" charset="0"/>
                          </a:rPr>
                          <m:t>,  </m:t>
                        </m:r>
                        <m:r>
                          <a:rPr lang="en-US" sz="3200" b="1" i="1">
                            <a:latin typeface="Cambria Math" panose="02040503050406030204" pitchFamily="18" charset="0"/>
                          </a:rPr>
                          <m:t>𝒚</m:t>
                        </m:r>
                        <m:r>
                          <a:rPr lang="en-US" sz="3200" b="1" i="1">
                            <a:latin typeface="Cambria Math" panose="02040503050406030204" pitchFamily="18" charset="0"/>
                          </a:rPr>
                          <m:t>≠</m:t>
                        </m:r>
                        <m:r>
                          <a:rPr lang="en-US" sz="3200" b="1" i="1">
                            <a:latin typeface="Cambria Math" panose="02040503050406030204" pitchFamily="18" charset="0"/>
                          </a:rPr>
                          <m:t>𝟎</m:t>
                        </m:r>
                      </m:e>
                    </m:func>
                  </m:oMath>
                </a14:m>
                <a:endParaRPr lang="en-US" sz="3200" dirty="0"/>
              </a:p>
              <a:p>
                <a:pPr marL="0" indent="0">
                  <a:buNone/>
                </a:pPr>
                <a:r>
                  <a:rPr lang="en-US" sz="3200" b="1" dirty="0"/>
                  <a:t> </a:t>
                </a:r>
                <a:endParaRPr lang="en-US" sz="3200" dirty="0"/>
              </a:p>
              <a:p>
                <a:pPr marL="0" indent="0">
                  <a:buNone/>
                </a:pP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𝐭𝐚𝐧</m:t>
                        </m:r>
                      </m:fName>
                      <m:e>
                        <m:r>
                          <a:rPr lang="en-US" sz="3200" b="1" i="1">
                            <a:latin typeface="Cambria Math" panose="02040503050406030204" pitchFamily="18" charset="0"/>
                          </a:rPr>
                          <m:t>𝒕</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𝒚</m:t>
                            </m:r>
                          </m:num>
                          <m:den>
                            <m:r>
                              <a:rPr lang="en-US" sz="3200" b="1" i="1">
                                <a:latin typeface="Cambria Math" panose="02040503050406030204" pitchFamily="18" charset="0"/>
                              </a:rPr>
                              <m:t>𝒙</m:t>
                            </m:r>
                          </m:den>
                        </m:f>
                        <m:r>
                          <a:rPr lang="en-US" sz="3200" b="1" i="1">
                            <a:latin typeface="Cambria Math" panose="02040503050406030204" pitchFamily="18" charset="0"/>
                          </a:rPr>
                          <m:t>,  </m:t>
                        </m:r>
                        <m:r>
                          <a:rPr lang="en-US" sz="3200" b="1" i="1">
                            <a:latin typeface="Cambria Math" panose="02040503050406030204" pitchFamily="18" charset="0"/>
                          </a:rPr>
                          <m:t>𝒙</m:t>
                        </m:r>
                        <m:r>
                          <a:rPr lang="en-US" sz="3200" b="1" i="1">
                            <a:latin typeface="Cambria Math" panose="02040503050406030204" pitchFamily="18" charset="0"/>
                          </a:rPr>
                          <m:t>≠</m:t>
                        </m:r>
                        <m:r>
                          <a:rPr lang="en-US" sz="3200" b="1" i="1">
                            <a:latin typeface="Cambria Math" panose="02040503050406030204" pitchFamily="18" charset="0"/>
                          </a:rPr>
                          <m:t>𝟎</m:t>
                        </m:r>
                      </m:e>
                    </m:func>
                  </m:oMath>
                </a14:m>
                <a:r>
                  <a:rPr lang="en-US" sz="3200" b="1" dirty="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𝐜𝐨𝐭</m:t>
                        </m:r>
                      </m:fName>
                      <m:e>
                        <m:r>
                          <a:rPr lang="en-US" sz="3200" b="1" i="1">
                            <a:latin typeface="Cambria Math" panose="02040503050406030204" pitchFamily="18" charset="0"/>
                          </a:rPr>
                          <m:t>𝒕</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𝒙</m:t>
                            </m:r>
                          </m:num>
                          <m:den>
                            <m:r>
                              <a:rPr lang="en-US" sz="3200" b="1" i="1">
                                <a:latin typeface="Cambria Math" panose="02040503050406030204" pitchFamily="18" charset="0"/>
                              </a:rPr>
                              <m:t>𝒚</m:t>
                            </m:r>
                          </m:den>
                        </m:f>
                        <m:r>
                          <a:rPr lang="en-US" sz="3200" b="1" i="1">
                            <a:latin typeface="Cambria Math" panose="02040503050406030204" pitchFamily="18" charset="0"/>
                          </a:rPr>
                          <m:t>,  </m:t>
                        </m:r>
                        <m:r>
                          <a:rPr lang="en-US" sz="3200" b="1" i="1">
                            <a:latin typeface="Cambria Math" panose="02040503050406030204" pitchFamily="18" charset="0"/>
                          </a:rPr>
                          <m:t>𝒚</m:t>
                        </m:r>
                        <m:r>
                          <a:rPr lang="en-US" sz="3200" b="1" i="1">
                            <a:latin typeface="Cambria Math" panose="02040503050406030204" pitchFamily="18" charset="0"/>
                          </a:rPr>
                          <m:t>≠</m:t>
                        </m:r>
                        <m:r>
                          <a:rPr lang="en-US" sz="3200" b="1" i="1">
                            <a:latin typeface="Cambria Math" panose="02040503050406030204" pitchFamily="18" charset="0"/>
                          </a:rPr>
                          <m:t>𝟎</m:t>
                        </m:r>
                      </m:e>
                    </m:func>
                  </m:oMath>
                </a14:m>
                <a:endParaRPr lang="en-US" sz="32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423711"/>
                <a:ext cx="9601200" cy="4296578"/>
              </a:xfrm>
              <a:blipFill rotWithShape="0">
                <a:blip r:embed="rId2"/>
                <a:stretch>
                  <a:fillRect l="-1587" t="-4688"/>
                </a:stretch>
              </a:blipFill>
            </p:spPr>
            <p:txBody>
              <a:bodyPr/>
              <a:lstStyle/>
              <a:p>
                <a:r>
                  <a:rPr lang="en-US">
                    <a:noFill/>
                  </a:rPr>
                  <a:t> </a:t>
                </a:r>
              </a:p>
            </p:txBody>
          </p:sp>
        </mc:Fallback>
      </mc:AlternateContent>
    </p:spTree>
    <p:extLst>
      <p:ext uri="{BB962C8B-B14F-4D97-AF65-F5344CB8AC3E}">
        <p14:creationId xmlns:p14="http://schemas.microsoft.com/office/powerpoint/2010/main" val="444670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smtClean="0"/>
                  <a:t>Example: </a:t>
                </a:r>
                <a:br>
                  <a:rPr lang="en-US" dirty="0" smtClean="0"/>
                </a:br>
                <a:r>
                  <a:rPr lang="en-US" dirty="0" smtClean="0"/>
                  <a:t>Evaluate </a:t>
                </a:r>
                <a:r>
                  <a:rPr lang="en-US" dirty="0"/>
                  <a:t>the 6 trigonometric functions </a:t>
                </a:r>
                <a:r>
                  <a:rPr lang="en-US" dirty="0" smtClean="0"/>
                  <a:t>for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6</m:t>
                        </m:r>
                      </m:den>
                    </m:f>
                  </m:oMath>
                </a14:m>
                <a:r>
                  <a:rPr lang="en-US" dirty="0"/>
                  <a:t/>
                </a: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222" t="-11934" b="-8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14:m>
                  <m:oMath xmlns:m="http://schemas.openxmlformats.org/officeDocument/2006/math">
                    <m:func>
                      <m:funcPr>
                        <m:ctrlPr>
                          <a:rPr lang="en-US" sz="3400" b="1" i="1" smtClean="0">
                            <a:latin typeface="Cambria Math" panose="02040503050406030204" pitchFamily="18" charset="0"/>
                          </a:rPr>
                        </m:ctrlPr>
                      </m:funcPr>
                      <m:fName>
                        <m:r>
                          <a:rPr lang="en-US" sz="3400" b="1" i="1">
                            <a:latin typeface="Cambria Math" panose="02040503050406030204" pitchFamily="18" charset="0"/>
                          </a:rPr>
                          <m:t>𝐜𝐨𝐬</m:t>
                        </m:r>
                      </m:fName>
                      <m:e>
                        <m:f>
                          <m:fPr>
                            <m:ctrlPr>
                              <a:rPr lang="en-US" sz="3400" i="1">
                                <a:latin typeface="Cambria Math" panose="02040503050406030204" pitchFamily="18" charset="0"/>
                                <a:ea typeface="Cambria Math" panose="02040503050406030204" pitchFamily="18" charset="0"/>
                              </a:rPr>
                            </m:ctrlPr>
                          </m:fPr>
                          <m:num>
                            <m:r>
                              <a:rPr lang="en-US" sz="3400" i="1">
                                <a:latin typeface="Cambria Math" panose="02040503050406030204" pitchFamily="18" charset="0"/>
                                <a:ea typeface="Cambria Math" panose="02040503050406030204" pitchFamily="18" charset="0"/>
                              </a:rPr>
                              <m:t>𝜋</m:t>
                            </m:r>
                          </m:num>
                          <m:den>
                            <m:r>
                              <a:rPr lang="en-US" sz="3400" i="1">
                                <a:latin typeface="Cambria Math" panose="02040503050406030204" pitchFamily="18" charset="0"/>
                                <a:ea typeface="Cambria Math" panose="02040503050406030204" pitchFamily="18" charset="0"/>
                              </a:rPr>
                              <m:t>6</m:t>
                            </m:r>
                          </m:den>
                        </m:f>
                        <m:r>
                          <a:rPr lang="en-US" sz="3400" b="1" i="1">
                            <a:latin typeface="Cambria Math" panose="02040503050406030204" pitchFamily="18" charset="0"/>
                          </a:rPr>
                          <m:t>=</m:t>
                        </m:r>
                      </m:e>
                    </m:func>
                  </m:oMath>
                </a14:m>
                <a:r>
                  <a:rPr lang="en-US" sz="3400" b="1" dirty="0"/>
                  <a:t>				</a:t>
                </a:r>
                <a14:m>
                  <m:oMath xmlns:m="http://schemas.openxmlformats.org/officeDocument/2006/math">
                    <m:func>
                      <m:funcPr>
                        <m:ctrlPr>
                          <a:rPr lang="en-US" sz="3400" b="1" i="1">
                            <a:latin typeface="Cambria Math" panose="02040503050406030204" pitchFamily="18" charset="0"/>
                          </a:rPr>
                        </m:ctrlPr>
                      </m:funcPr>
                      <m:fName>
                        <m:r>
                          <a:rPr lang="en-US" sz="3400" b="1" i="1">
                            <a:latin typeface="Cambria Math" panose="02040503050406030204" pitchFamily="18" charset="0"/>
                          </a:rPr>
                          <m:t>𝐬𝐞𝐜</m:t>
                        </m:r>
                      </m:fName>
                      <m:e>
                        <m:f>
                          <m:fPr>
                            <m:ctrlPr>
                              <a:rPr lang="en-US" sz="3400" i="1">
                                <a:latin typeface="Cambria Math" panose="02040503050406030204" pitchFamily="18" charset="0"/>
                                <a:ea typeface="Cambria Math" panose="02040503050406030204" pitchFamily="18" charset="0"/>
                              </a:rPr>
                            </m:ctrlPr>
                          </m:fPr>
                          <m:num>
                            <m:r>
                              <a:rPr lang="en-US" sz="3400" i="1">
                                <a:latin typeface="Cambria Math" panose="02040503050406030204" pitchFamily="18" charset="0"/>
                                <a:ea typeface="Cambria Math" panose="02040503050406030204" pitchFamily="18" charset="0"/>
                              </a:rPr>
                              <m:t>𝜋</m:t>
                            </m:r>
                          </m:num>
                          <m:den>
                            <m:r>
                              <a:rPr lang="en-US" sz="3400" i="1">
                                <a:latin typeface="Cambria Math" panose="02040503050406030204" pitchFamily="18" charset="0"/>
                                <a:ea typeface="Cambria Math" panose="02040503050406030204" pitchFamily="18" charset="0"/>
                              </a:rPr>
                              <m:t>6</m:t>
                            </m:r>
                          </m:den>
                        </m:f>
                      </m:e>
                    </m:func>
                    <m:r>
                      <a:rPr lang="en-US" sz="3400" b="1" i="1" smtClean="0">
                        <a:latin typeface="Cambria Math" panose="02040503050406030204" pitchFamily="18" charset="0"/>
                      </a:rPr>
                      <m:t>=</m:t>
                    </m:r>
                  </m:oMath>
                </a14:m>
                <a:endParaRPr lang="en-US" sz="3400" dirty="0"/>
              </a:p>
              <a:p>
                <a:pPr marL="0" indent="0">
                  <a:buNone/>
                </a:pPr>
                <a:r>
                  <a:rPr lang="en-US" sz="3400" b="1" dirty="0"/>
                  <a:t> </a:t>
                </a:r>
                <a:endParaRPr lang="en-US" sz="3400" dirty="0"/>
              </a:p>
              <a:p>
                <a:pPr marL="0" indent="0">
                  <a:buNone/>
                </a:pPr>
                <a14:m>
                  <m:oMath xmlns:m="http://schemas.openxmlformats.org/officeDocument/2006/math">
                    <m:func>
                      <m:funcPr>
                        <m:ctrlPr>
                          <a:rPr lang="en-US" sz="3400" b="1" i="1">
                            <a:latin typeface="Cambria Math" panose="02040503050406030204" pitchFamily="18" charset="0"/>
                          </a:rPr>
                        </m:ctrlPr>
                      </m:funcPr>
                      <m:fName>
                        <m:r>
                          <a:rPr lang="en-US" sz="3400" b="1" i="1">
                            <a:latin typeface="Cambria Math" panose="02040503050406030204" pitchFamily="18" charset="0"/>
                          </a:rPr>
                          <m:t>𝐬𝐢𝐧</m:t>
                        </m:r>
                      </m:fName>
                      <m:e>
                        <m:f>
                          <m:fPr>
                            <m:ctrlPr>
                              <a:rPr lang="en-US" sz="3400" i="1">
                                <a:latin typeface="Cambria Math" panose="02040503050406030204" pitchFamily="18" charset="0"/>
                                <a:ea typeface="Cambria Math" panose="02040503050406030204" pitchFamily="18" charset="0"/>
                              </a:rPr>
                            </m:ctrlPr>
                          </m:fPr>
                          <m:num>
                            <m:r>
                              <a:rPr lang="en-US" sz="3400" i="1">
                                <a:latin typeface="Cambria Math" panose="02040503050406030204" pitchFamily="18" charset="0"/>
                                <a:ea typeface="Cambria Math" panose="02040503050406030204" pitchFamily="18" charset="0"/>
                              </a:rPr>
                              <m:t>𝜋</m:t>
                            </m:r>
                          </m:num>
                          <m:den>
                            <m:r>
                              <a:rPr lang="en-US" sz="3400" i="1">
                                <a:latin typeface="Cambria Math" panose="02040503050406030204" pitchFamily="18" charset="0"/>
                                <a:ea typeface="Cambria Math" panose="02040503050406030204" pitchFamily="18" charset="0"/>
                              </a:rPr>
                              <m:t>6</m:t>
                            </m:r>
                          </m:den>
                        </m:f>
                        <m:r>
                          <a:rPr lang="en-US" sz="3400" b="1" i="1">
                            <a:latin typeface="Cambria Math" panose="02040503050406030204" pitchFamily="18" charset="0"/>
                          </a:rPr>
                          <m:t>=</m:t>
                        </m:r>
                      </m:e>
                    </m:func>
                  </m:oMath>
                </a14:m>
                <a:r>
                  <a:rPr lang="en-US" sz="3400" b="1" dirty="0"/>
                  <a:t>				</a:t>
                </a:r>
                <a14:m>
                  <m:oMath xmlns:m="http://schemas.openxmlformats.org/officeDocument/2006/math">
                    <m:func>
                      <m:funcPr>
                        <m:ctrlPr>
                          <a:rPr lang="en-US" sz="3400" b="1" i="1">
                            <a:latin typeface="Cambria Math" panose="02040503050406030204" pitchFamily="18" charset="0"/>
                          </a:rPr>
                        </m:ctrlPr>
                      </m:funcPr>
                      <m:fName>
                        <m:r>
                          <a:rPr lang="en-US" sz="3400" b="1" i="1">
                            <a:latin typeface="Cambria Math" panose="02040503050406030204" pitchFamily="18" charset="0"/>
                          </a:rPr>
                          <m:t>𝐜𝐬𝐜</m:t>
                        </m:r>
                      </m:fName>
                      <m:e>
                        <m:f>
                          <m:fPr>
                            <m:ctrlPr>
                              <a:rPr lang="en-US" sz="3400" i="1">
                                <a:latin typeface="Cambria Math" panose="02040503050406030204" pitchFamily="18" charset="0"/>
                                <a:ea typeface="Cambria Math" panose="02040503050406030204" pitchFamily="18" charset="0"/>
                              </a:rPr>
                            </m:ctrlPr>
                          </m:fPr>
                          <m:num>
                            <m:r>
                              <a:rPr lang="en-US" sz="3400" i="1">
                                <a:latin typeface="Cambria Math" panose="02040503050406030204" pitchFamily="18" charset="0"/>
                                <a:ea typeface="Cambria Math" panose="02040503050406030204" pitchFamily="18" charset="0"/>
                              </a:rPr>
                              <m:t>𝜋</m:t>
                            </m:r>
                          </m:num>
                          <m:den>
                            <m:r>
                              <a:rPr lang="en-US" sz="3400" i="1">
                                <a:latin typeface="Cambria Math" panose="02040503050406030204" pitchFamily="18" charset="0"/>
                                <a:ea typeface="Cambria Math" panose="02040503050406030204" pitchFamily="18" charset="0"/>
                              </a:rPr>
                              <m:t>6</m:t>
                            </m:r>
                          </m:den>
                        </m:f>
                        <m:r>
                          <a:rPr lang="en-US" sz="3400" b="1" i="1">
                            <a:latin typeface="Cambria Math" panose="02040503050406030204" pitchFamily="18" charset="0"/>
                          </a:rPr>
                          <m:t>=</m:t>
                        </m:r>
                      </m:e>
                    </m:func>
                  </m:oMath>
                </a14:m>
                <a:endParaRPr lang="en-US" sz="3400" dirty="0"/>
              </a:p>
              <a:p>
                <a:pPr marL="0" indent="0">
                  <a:buNone/>
                </a:pPr>
                <a:r>
                  <a:rPr lang="en-US" sz="3400" b="1" dirty="0"/>
                  <a:t> </a:t>
                </a:r>
                <a:endParaRPr lang="en-US" sz="3400" dirty="0"/>
              </a:p>
              <a:p>
                <a:pPr marL="0" indent="0">
                  <a:buNone/>
                </a:pPr>
                <a14:m>
                  <m:oMath xmlns:m="http://schemas.openxmlformats.org/officeDocument/2006/math">
                    <m:func>
                      <m:funcPr>
                        <m:ctrlPr>
                          <a:rPr lang="en-US" sz="3400" b="1" i="1">
                            <a:latin typeface="Cambria Math" panose="02040503050406030204" pitchFamily="18" charset="0"/>
                          </a:rPr>
                        </m:ctrlPr>
                      </m:funcPr>
                      <m:fName>
                        <m:r>
                          <a:rPr lang="en-US" sz="3400" b="1" i="1">
                            <a:latin typeface="Cambria Math" panose="02040503050406030204" pitchFamily="18" charset="0"/>
                          </a:rPr>
                          <m:t>𝐭𝐚𝐧</m:t>
                        </m:r>
                      </m:fName>
                      <m:e>
                        <m:f>
                          <m:fPr>
                            <m:ctrlPr>
                              <a:rPr lang="en-US" sz="3400" i="1">
                                <a:latin typeface="Cambria Math" panose="02040503050406030204" pitchFamily="18" charset="0"/>
                                <a:ea typeface="Cambria Math" panose="02040503050406030204" pitchFamily="18" charset="0"/>
                              </a:rPr>
                            </m:ctrlPr>
                          </m:fPr>
                          <m:num>
                            <m:r>
                              <a:rPr lang="en-US" sz="3400" i="1">
                                <a:latin typeface="Cambria Math" panose="02040503050406030204" pitchFamily="18" charset="0"/>
                                <a:ea typeface="Cambria Math" panose="02040503050406030204" pitchFamily="18" charset="0"/>
                              </a:rPr>
                              <m:t>𝜋</m:t>
                            </m:r>
                          </m:num>
                          <m:den>
                            <m:r>
                              <a:rPr lang="en-US" sz="3400" i="1">
                                <a:latin typeface="Cambria Math" panose="02040503050406030204" pitchFamily="18" charset="0"/>
                                <a:ea typeface="Cambria Math" panose="02040503050406030204" pitchFamily="18" charset="0"/>
                              </a:rPr>
                              <m:t>6</m:t>
                            </m:r>
                          </m:den>
                        </m:f>
                        <m:r>
                          <a:rPr lang="en-US" sz="3400" b="1" i="1">
                            <a:latin typeface="Cambria Math" panose="02040503050406030204" pitchFamily="18" charset="0"/>
                          </a:rPr>
                          <m:t>=</m:t>
                        </m:r>
                      </m:e>
                    </m:func>
                  </m:oMath>
                </a14:m>
                <a:r>
                  <a:rPr lang="en-US" sz="3400" b="1" dirty="0"/>
                  <a:t>		</a:t>
                </a:r>
                <a:r>
                  <a:rPr lang="en-US" sz="3400" b="1" dirty="0" smtClean="0"/>
                  <a:t>		</a:t>
                </a:r>
                <a14:m>
                  <m:oMath xmlns:m="http://schemas.openxmlformats.org/officeDocument/2006/math">
                    <m:func>
                      <m:funcPr>
                        <m:ctrlPr>
                          <a:rPr lang="en-US" sz="3400" b="1" i="1">
                            <a:latin typeface="Cambria Math" panose="02040503050406030204" pitchFamily="18" charset="0"/>
                          </a:rPr>
                        </m:ctrlPr>
                      </m:funcPr>
                      <m:fName>
                        <m:r>
                          <a:rPr lang="en-US" sz="3400" b="1" i="1">
                            <a:latin typeface="Cambria Math" panose="02040503050406030204" pitchFamily="18" charset="0"/>
                          </a:rPr>
                          <m:t>𝐜𝐨𝐭</m:t>
                        </m:r>
                      </m:fName>
                      <m:e>
                        <m:f>
                          <m:fPr>
                            <m:ctrlPr>
                              <a:rPr lang="en-US" sz="3400" i="1">
                                <a:latin typeface="Cambria Math" panose="02040503050406030204" pitchFamily="18" charset="0"/>
                                <a:ea typeface="Cambria Math" panose="02040503050406030204" pitchFamily="18" charset="0"/>
                              </a:rPr>
                            </m:ctrlPr>
                          </m:fPr>
                          <m:num>
                            <m:r>
                              <a:rPr lang="en-US" sz="3400" i="1">
                                <a:latin typeface="Cambria Math" panose="02040503050406030204" pitchFamily="18" charset="0"/>
                                <a:ea typeface="Cambria Math" panose="02040503050406030204" pitchFamily="18" charset="0"/>
                              </a:rPr>
                              <m:t>𝜋</m:t>
                            </m:r>
                          </m:num>
                          <m:den>
                            <m:r>
                              <a:rPr lang="en-US" sz="3400" i="1">
                                <a:latin typeface="Cambria Math" panose="02040503050406030204" pitchFamily="18" charset="0"/>
                                <a:ea typeface="Cambria Math" panose="02040503050406030204" pitchFamily="18" charset="0"/>
                              </a:rPr>
                              <m:t>6</m:t>
                            </m:r>
                          </m:den>
                        </m:f>
                        <m:r>
                          <a:rPr lang="en-US" sz="3400" b="1" i="1" smtClean="0">
                            <a:latin typeface="Cambria Math" panose="02040503050406030204" pitchFamily="18" charset="0"/>
                            <a:ea typeface="Cambria Math" panose="02040503050406030204" pitchFamily="18" charset="0"/>
                          </a:rPr>
                          <m:t>=</m:t>
                        </m:r>
                      </m:e>
                    </m:func>
                  </m:oMath>
                </a14:m>
                <a:endParaRPr lang="en-US" sz="3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99007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Examples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Evaluate the following:</a:t>
                </a:r>
              </a:p>
              <a:p>
                <a:pPr marL="0" indent="0">
                  <a:buNone/>
                </a:pPr>
                <a:endParaRPr lang="en-US" dirty="0"/>
              </a:p>
              <a:p>
                <a:pPr marL="0" lvl="0" indent="0">
                  <a:buNone/>
                </a:pPr>
                <a14:m>
                  <m:oMath xmlns:m="http://schemas.openxmlformats.org/officeDocument/2006/math">
                    <m:func>
                      <m:funcPr>
                        <m:ctrlPr>
                          <a:rPr lang="en-US" sz="3300" i="1">
                            <a:latin typeface="Cambria Math" panose="02040503050406030204" pitchFamily="18" charset="0"/>
                          </a:rPr>
                        </m:ctrlPr>
                      </m:funcPr>
                      <m:fName>
                        <m:r>
                          <m:rPr>
                            <m:sty m:val="p"/>
                          </m:rPr>
                          <a:rPr lang="en-US" sz="3300">
                            <a:latin typeface="Cambria Math" panose="02040503050406030204" pitchFamily="18" charset="0"/>
                          </a:rPr>
                          <m:t>cos</m:t>
                        </m:r>
                      </m:fName>
                      <m:e>
                        <m:f>
                          <m:fPr>
                            <m:ctrlPr>
                              <a:rPr lang="en-US" sz="3300" i="1">
                                <a:latin typeface="Cambria Math" panose="02040503050406030204" pitchFamily="18" charset="0"/>
                              </a:rPr>
                            </m:ctrlPr>
                          </m:fPr>
                          <m:num>
                            <m:r>
                              <a:rPr lang="en-US" sz="3300" i="1">
                                <a:latin typeface="Cambria Math" panose="02040503050406030204" pitchFamily="18" charset="0"/>
                              </a:rPr>
                              <m:t>7</m:t>
                            </m:r>
                            <m:r>
                              <a:rPr lang="en-US" sz="3300" i="1">
                                <a:latin typeface="Cambria Math" panose="02040503050406030204" pitchFamily="18" charset="0"/>
                              </a:rPr>
                              <m:t>𝜋</m:t>
                            </m:r>
                          </m:num>
                          <m:den>
                            <m:r>
                              <a:rPr lang="en-US" sz="3300" i="1">
                                <a:latin typeface="Cambria Math" panose="02040503050406030204" pitchFamily="18" charset="0"/>
                              </a:rPr>
                              <m:t>4</m:t>
                            </m:r>
                          </m:den>
                        </m:f>
                        <m:r>
                          <a:rPr lang="en-US" sz="3300" i="1">
                            <a:latin typeface="Cambria Math" panose="02040503050406030204" pitchFamily="18" charset="0"/>
                          </a:rPr>
                          <m:t>=</m:t>
                        </m:r>
                      </m:e>
                    </m:func>
                  </m:oMath>
                </a14:m>
                <a:r>
                  <a:rPr lang="en-US" sz="3300" dirty="0"/>
                  <a:t>  </a:t>
                </a:r>
                <a:r>
                  <a:rPr lang="en-US" sz="3300" dirty="0" smtClean="0"/>
                  <a:t>					</a:t>
                </a:r>
                <a14:m>
                  <m:oMath xmlns:m="http://schemas.openxmlformats.org/officeDocument/2006/math">
                    <m:func>
                      <m:funcPr>
                        <m:ctrlPr>
                          <a:rPr lang="en-US" sz="3300" i="1">
                            <a:latin typeface="Cambria Math" panose="02040503050406030204" pitchFamily="18" charset="0"/>
                          </a:rPr>
                        </m:ctrlPr>
                      </m:funcPr>
                      <m:fName>
                        <m:r>
                          <m:rPr>
                            <m:sty m:val="p"/>
                          </m:rPr>
                          <a:rPr lang="en-US" sz="3300">
                            <a:latin typeface="Cambria Math" panose="02040503050406030204" pitchFamily="18" charset="0"/>
                          </a:rPr>
                          <m:t>sin</m:t>
                        </m:r>
                      </m:fName>
                      <m:e>
                        <m:f>
                          <m:fPr>
                            <m:ctrlPr>
                              <a:rPr lang="en-US" sz="3300" i="1">
                                <a:latin typeface="Cambria Math" panose="02040503050406030204" pitchFamily="18" charset="0"/>
                              </a:rPr>
                            </m:ctrlPr>
                          </m:fPr>
                          <m:num>
                            <m:r>
                              <a:rPr lang="en-US" sz="3300" i="1">
                                <a:latin typeface="Cambria Math" panose="02040503050406030204" pitchFamily="18" charset="0"/>
                              </a:rPr>
                              <m:t>3</m:t>
                            </m:r>
                            <m:r>
                              <a:rPr lang="en-US" sz="3300" i="1">
                                <a:latin typeface="Cambria Math" panose="02040503050406030204" pitchFamily="18" charset="0"/>
                              </a:rPr>
                              <m:t>𝜋</m:t>
                            </m:r>
                          </m:num>
                          <m:den>
                            <m:r>
                              <a:rPr lang="en-US" sz="3300" i="1">
                                <a:latin typeface="Cambria Math" panose="02040503050406030204" pitchFamily="18" charset="0"/>
                              </a:rPr>
                              <m:t>2</m:t>
                            </m:r>
                          </m:den>
                        </m:f>
                        <m:r>
                          <a:rPr lang="en-US" sz="3300" i="1">
                            <a:latin typeface="Cambria Math" panose="02040503050406030204" pitchFamily="18" charset="0"/>
                          </a:rPr>
                          <m:t>=</m:t>
                        </m:r>
                      </m:e>
                    </m:func>
                  </m:oMath>
                </a14:m>
                <a:endParaRPr lang="en-US" sz="3300" dirty="0"/>
              </a:p>
              <a:p>
                <a:pPr marL="0" indent="0">
                  <a:buNone/>
                </a:pPr>
                <a:endParaRPr lang="en-US" sz="3300" dirty="0"/>
              </a:p>
              <a:p>
                <a:pPr marL="0" indent="0">
                  <a:buNone/>
                </a:pPr>
                <a:r>
                  <a:rPr lang="en-US" sz="3300" dirty="0"/>
                  <a:t> </a:t>
                </a:r>
                <a14:m>
                  <m:oMath xmlns:m="http://schemas.openxmlformats.org/officeDocument/2006/math">
                    <m:func>
                      <m:funcPr>
                        <m:ctrlPr>
                          <a:rPr lang="en-US" sz="3300" i="1">
                            <a:latin typeface="Cambria Math" panose="02040503050406030204" pitchFamily="18" charset="0"/>
                          </a:rPr>
                        </m:ctrlPr>
                      </m:funcPr>
                      <m:fName>
                        <m:r>
                          <m:rPr>
                            <m:sty m:val="p"/>
                          </m:rPr>
                          <a:rPr lang="en-US" sz="3300">
                            <a:latin typeface="Cambria Math" panose="02040503050406030204" pitchFamily="18" charset="0"/>
                          </a:rPr>
                          <m:t>tan</m:t>
                        </m:r>
                        <m:r>
                          <a:rPr lang="en-US" sz="3300">
                            <a:latin typeface="Cambria Math" panose="02040503050406030204" pitchFamily="18" charset="0"/>
                          </a:rPr>
                          <m:t> </m:t>
                        </m:r>
                      </m:fName>
                      <m:e>
                        <m:f>
                          <m:fPr>
                            <m:ctrlPr>
                              <a:rPr lang="en-US" sz="3300" i="1">
                                <a:latin typeface="Cambria Math" panose="02040503050406030204" pitchFamily="18" charset="0"/>
                              </a:rPr>
                            </m:ctrlPr>
                          </m:fPr>
                          <m:num>
                            <m:r>
                              <a:rPr lang="en-US" sz="3300" i="1">
                                <a:latin typeface="Cambria Math" panose="02040503050406030204" pitchFamily="18" charset="0"/>
                              </a:rPr>
                              <m:t>5</m:t>
                            </m:r>
                            <m:r>
                              <a:rPr lang="en-US" sz="3300" i="1">
                                <a:latin typeface="Cambria Math" panose="02040503050406030204" pitchFamily="18" charset="0"/>
                              </a:rPr>
                              <m:t>𝜋</m:t>
                            </m:r>
                          </m:num>
                          <m:den>
                            <m:r>
                              <a:rPr lang="en-US" sz="3300" i="1">
                                <a:latin typeface="Cambria Math" panose="02040503050406030204" pitchFamily="18" charset="0"/>
                              </a:rPr>
                              <m:t>4</m:t>
                            </m:r>
                          </m:den>
                        </m:f>
                        <m:r>
                          <a:rPr lang="en-US" sz="3300" i="1">
                            <a:latin typeface="Cambria Math" panose="02040503050406030204" pitchFamily="18" charset="0"/>
                          </a:rPr>
                          <m:t>=</m:t>
                        </m:r>
                      </m:e>
                    </m:func>
                  </m:oMath>
                </a14:m>
                <a:r>
                  <a:rPr lang="en-US" sz="3300" dirty="0" smtClean="0"/>
                  <a:t>					</a:t>
                </a:r>
                <a14:m>
                  <m:oMath xmlns:m="http://schemas.openxmlformats.org/officeDocument/2006/math">
                    <m:func>
                      <m:funcPr>
                        <m:ctrlPr>
                          <a:rPr lang="en-US" sz="3300" i="1">
                            <a:latin typeface="Cambria Math" panose="02040503050406030204" pitchFamily="18" charset="0"/>
                          </a:rPr>
                        </m:ctrlPr>
                      </m:funcPr>
                      <m:fName>
                        <m:r>
                          <m:rPr>
                            <m:sty m:val="p"/>
                          </m:rPr>
                          <a:rPr lang="en-US" sz="3300">
                            <a:latin typeface="Cambria Math" panose="02040503050406030204" pitchFamily="18" charset="0"/>
                          </a:rPr>
                          <m:t>sec</m:t>
                        </m:r>
                      </m:fName>
                      <m:e>
                        <m:f>
                          <m:fPr>
                            <m:ctrlPr>
                              <a:rPr lang="en-US" sz="3300" i="1">
                                <a:latin typeface="Cambria Math" panose="02040503050406030204" pitchFamily="18" charset="0"/>
                              </a:rPr>
                            </m:ctrlPr>
                          </m:fPr>
                          <m:num>
                            <m:r>
                              <a:rPr lang="en-US" sz="3300" i="1">
                                <a:latin typeface="Cambria Math" panose="02040503050406030204" pitchFamily="18" charset="0"/>
                              </a:rPr>
                              <m:t>5</m:t>
                            </m:r>
                            <m:r>
                              <a:rPr lang="en-US" sz="3300" i="1">
                                <a:latin typeface="Cambria Math" panose="02040503050406030204" pitchFamily="18" charset="0"/>
                              </a:rPr>
                              <m:t>𝜋</m:t>
                            </m:r>
                          </m:num>
                          <m:den>
                            <m:r>
                              <a:rPr lang="en-US" sz="3300" i="1">
                                <a:latin typeface="Cambria Math" panose="02040503050406030204" pitchFamily="18" charset="0"/>
                              </a:rPr>
                              <m:t>6</m:t>
                            </m:r>
                          </m:den>
                        </m:f>
                        <m:r>
                          <a:rPr lang="en-US" sz="3300" i="1">
                            <a:latin typeface="Cambria Math" panose="02040503050406030204" pitchFamily="18" charset="0"/>
                          </a:rPr>
                          <m:t>=</m:t>
                        </m:r>
                      </m:e>
                    </m:func>
                  </m:oMath>
                </a14:m>
                <a:endParaRPr lang="en-US" sz="33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71" t="-1361"/>
                </a:stretch>
              </a:blipFill>
            </p:spPr>
            <p:txBody>
              <a:bodyPr/>
              <a:lstStyle/>
              <a:p>
                <a:r>
                  <a:rPr lang="en-US">
                    <a:noFill/>
                  </a:rPr>
                  <a:t> </a:t>
                </a:r>
              </a:p>
            </p:txBody>
          </p:sp>
        </mc:Fallback>
      </mc:AlternateContent>
    </p:spTree>
    <p:extLst>
      <p:ext uri="{BB962C8B-B14F-4D97-AF65-F5344CB8AC3E}">
        <p14:creationId xmlns:p14="http://schemas.microsoft.com/office/powerpoint/2010/main" val="154019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Examples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Evaluate the following:</a:t>
                </a:r>
              </a:p>
              <a:p>
                <a:pPr marL="0" indent="0">
                  <a:buNone/>
                </a:pPr>
                <a:endParaRPr lang="en-US" dirty="0"/>
              </a:p>
              <a:p>
                <a:pPr marL="0" lvl="0" indent="0">
                  <a:buNone/>
                </a:pPr>
                <a14:m>
                  <m:oMath xmlns:m="http://schemas.openxmlformats.org/officeDocument/2006/math">
                    <m:func>
                      <m:funcPr>
                        <m:ctrlPr>
                          <a:rPr lang="en-US" sz="3300" i="1">
                            <a:latin typeface="Cambria Math" panose="02040503050406030204" pitchFamily="18" charset="0"/>
                          </a:rPr>
                        </m:ctrlPr>
                      </m:funcPr>
                      <m:fName>
                        <m:r>
                          <m:rPr>
                            <m:sty m:val="p"/>
                          </m:rPr>
                          <a:rPr lang="en-US" sz="3300">
                            <a:latin typeface="Cambria Math" panose="02040503050406030204" pitchFamily="18" charset="0"/>
                          </a:rPr>
                          <m:t>cos</m:t>
                        </m:r>
                      </m:fName>
                      <m:e>
                        <m:f>
                          <m:fPr>
                            <m:ctrlPr>
                              <a:rPr lang="en-US" sz="3300" i="1">
                                <a:latin typeface="Cambria Math" panose="02040503050406030204" pitchFamily="18" charset="0"/>
                              </a:rPr>
                            </m:ctrlPr>
                          </m:fPr>
                          <m:num>
                            <m:r>
                              <a:rPr lang="en-US" sz="3300" i="1">
                                <a:latin typeface="Cambria Math" panose="02040503050406030204" pitchFamily="18" charset="0"/>
                              </a:rPr>
                              <m:t>7</m:t>
                            </m:r>
                            <m:r>
                              <a:rPr lang="en-US" sz="3300" i="1">
                                <a:latin typeface="Cambria Math" panose="02040503050406030204" pitchFamily="18" charset="0"/>
                              </a:rPr>
                              <m:t>𝜋</m:t>
                            </m:r>
                          </m:num>
                          <m:den>
                            <m:r>
                              <a:rPr lang="en-US" sz="3300" i="1">
                                <a:latin typeface="Cambria Math" panose="02040503050406030204" pitchFamily="18" charset="0"/>
                              </a:rPr>
                              <m:t>4</m:t>
                            </m:r>
                          </m:den>
                        </m:f>
                        <m:r>
                          <a:rPr lang="en-US" sz="3300" i="1">
                            <a:latin typeface="Cambria Math" panose="02040503050406030204" pitchFamily="18" charset="0"/>
                          </a:rPr>
                          <m:t>=</m:t>
                        </m:r>
                        <m:f>
                          <m:fPr>
                            <m:ctrlPr>
                              <a:rPr lang="en-US" sz="3300" i="1">
                                <a:latin typeface="Cambria Math" panose="02040503050406030204" pitchFamily="18" charset="0"/>
                              </a:rPr>
                            </m:ctrlPr>
                          </m:fPr>
                          <m:num>
                            <m:rad>
                              <m:radPr>
                                <m:degHide m:val="on"/>
                                <m:ctrlPr>
                                  <a:rPr lang="en-US" sz="3300" i="1">
                                    <a:latin typeface="Cambria Math" panose="02040503050406030204" pitchFamily="18" charset="0"/>
                                  </a:rPr>
                                </m:ctrlPr>
                              </m:radPr>
                              <m:deg/>
                              <m:e>
                                <m:r>
                                  <a:rPr lang="en-US" sz="3300" i="1">
                                    <a:latin typeface="Cambria Math" panose="02040503050406030204" pitchFamily="18" charset="0"/>
                                  </a:rPr>
                                  <m:t>2</m:t>
                                </m:r>
                              </m:e>
                            </m:rad>
                          </m:num>
                          <m:den>
                            <m:r>
                              <a:rPr lang="en-US" sz="3300" i="1">
                                <a:latin typeface="Cambria Math" panose="02040503050406030204" pitchFamily="18" charset="0"/>
                              </a:rPr>
                              <m:t>2</m:t>
                            </m:r>
                          </m:den>
                        </m:f>
                      </m:e>
                    </m:func>
                  </m:oMath>
                </a14:m>
                <a:r>
                  <a:rPr lang="en-US" sz="3300" dirty="0"/>
                  <a:t>  </a:t>
                </a:r>
                <a:r>
                  <a:rPr lang="en-US" sz="3300" dirty="0" smtClean="0"/>
                  <a:t>				</a:t>
                </a:r>
                <a14:m>
                  <m:oMath xmlns:m="http://schemas.openxmlformats.org/officeDocument/2006/math">
                    <m:func>
                      <m:funcPr>
                        <m:ctrlPr>
                          <a:rPr lang="en-US" sz="3300" i="1">
                            <a:latin typeface="Cambria Math" panose="02040503050406030204" pitchFamily="18" charset="0"/>
                          </a:rPr>
                        </m:ctrlPr>
                      </m:funcPr>
                      <m:fName>
                        <m:r>
                          <m:rPr>
                            <m:sty m:val="p"/>
                          </m:rPr>
                          <a:rPr lang="en-US" sz="3300">
                            <a:latin typeface="Cambria Math" panose="02040503050406030204" pitchFamily="18" charset="0"/>
                          </a:rPr>
                          <m:t>sin</m:t>
                        </m:r>
                      </m:fName>
                      <m:e>
                        <m:f>
                          <m:fPr>
                            <m:ctrlPr>
                              <a:rPr lang="en-US" sz="3300" i="1">
                                <a:latin typeface="Cambria Math" panose="02040503050406030204" pitchFamily="18" charset="0"/>
                              </a:rPr>
                            </m:ctrlPr>
                          </m:fPr>
                          <m:num>
                            <m:r>
                              <a:rPr lang="en-US" sz="3300" i="1">
                                <a:latin typeface="Cambria Math" panose="02040503050406030204" pitchFamily="18" charset="0"/>
                              </a:rPr>
                              <m:t>3</m:t>
                            </m:r>
                            <m:r>
                              <a:rPr lang="en-US" sz="3300" i="1">
                                <a:latin typeface="Cambria Math" panose="02040503050406030204" pitchFamily="18" charset="0"/>
                              </a:rPr>
                              <m:t>𝜋</m:t>
                            </m:r>
                          </m:num>
                          <m:den>
                            <m:r>
                              <a:rPr lang="en-US" sz="3300" i="1">
                                <a:latin typeface="Cambria Math" panose="02040503050406030204" pitchFamily="18" charset="0"/>
                              </a:rPr>
                              <m:t>2</m:t>
                            </m:r>
                          </m:den>
                        </m:f>
                        <m:r>
                          <a:rPr lang="en-US" sz="3300" i="1">
                            <a:latin typeface="Cambria Math" panose="02040503050406030204" pitchFamily="18" charset="0"/>
                          </a:rPr>
                          <m:t>=−1</m:t>
                        </m:r>
                      </m:e>
                    </m:func>
                  </m:oMath>
                </a14:m>
                <a:endParaRPr lang="en-US" sz="3300" dirty="0"/>
              </a:p>
              <a:p>
                <a:pPr marL="0" indent="0">
                  <a:buNone/>
                </a:pPr>
                <a:endParaRPr lang="en-US" sz="3300" dirty="0"/>
              </a:p>
              <a:p>
                <a:pPr marL="0" indent="0">
                  <a:buNone/>
                </a:pPr>
                <a:r>
                  <a:rPr lang="en-US" sz="3300" dirty="0"/>
                  <a:t> </a:t>
                </a:r>
                <a14:m>
                  <m:oMath xmlns:m="http://schemas.openxmlformats.org/officeDocument/2006/math">
                    <m:func>
                      <m:funcPr>
                        <m:ctrlPr>
                          <a:rPr lang="en-US" sz="3300" i="1">
                            <a:latin typeface="Cambria Math" panose="02040503050406030204" pitchFamily="18" charset="0"/>
                          </a:rPr>
                        </m:ctrlPr>
                      </m:funcPr>
                      <m:fName>
                        <m:r>
                          <m:rPr>
                            <m:sty m:val="p"/>
                          </m:rPr>
                          <a:rPr lang="en-US" sz="3300">
                            <a:latin typeface="Cambria Math" panose="02040503050406030204" pitchFamily="18" charset="0"/>
                          </a:rPr>
                          <m:t>tan</m:t>
                        </m:r>
                        <m:r>
                          <a:rPr lang="en-US" sz="3300">
                            <a:latin typeface="Cambria Math" panose="02040503050406030204" pitchFamily="18" charset="0"/>
                          </a:rPr>
                          <m:t> </m:t>
                        </m:r>
                      </m:fName>
                      <m:e>
                        <m:f>
                          <m:fPr>
                            <m:ctrlPr>
                              <a:rPr lang="en-US" sz="3300" i="1">
                                <a:latin typeface="Cambria Math" panose="02040503050406030204" pitchFamily="18" charset="0"/>
                              </a:rPr>
                            </m:ctrlPr>
                          </m:fPr>
                          <m:num>
                            <m:r>
                              <a:rPr lang="en-US" sz="3300" i="1">
                                <a:latin typeface="Cambria Math" panose="02040503050406030204" pitchFamily="18" charset="0"/>
                              </a:rPr>
                              <m:t>5</m:t>
                            </m:r>
                            <m:r>
                              <a:rPr lang="en-US" sz="3300" i="1">
                                <a:latin typeface="Cambria Math" panose="02040503050406030204" pitchFamily="18" charset="0"/>
                              </a:rPr>
                              <m:t>𝜋</m:t>
                            </m:r>
                          </m:num>
                          <m:den>
                            <m:r>
                              <a:rPr lang="en-US" sz="3300" i="1">
                                <a:latin typeface="Cambria Math" panose="02040503050406030204" pitchFamily="18" charset="0"/>
                              </a:rPr>
                              <m:t>4</m:t>
                            </m:r>
                          </m:den>
                        </m:f>
                        <m:r>
                          <a:rPr lang="en-US" sz="3300" i="1">
                            <a:latin typeface="Cambria Math" panose="02040503050406030204" pitchFamily="18" charset="0"/>
                          </a:rPr>
                          <m:t>=1</m:t>
                        </m:r>
                      </m:e>
                    </m:func>
                  </m:oMath>
                </a14:m>
                <a:r>
                  <a:rPr lang="en-US" sz="3300" dirty="0" smtClean="0"/>
                  <a:t>				</a:t>
                </a:r>
                <a14:m>
                  <m:oMath xmlns:m="http://schemas.openxmlformats.org/officeDocument/2006/math">
                    <m:func>
                      <m:funcPr>
                        <m:ctrlPr>
                          <a:rPr lang="en-US" sz="3300" i="1">
                            <a:latin typeface="Cambria Math" panose="02040503050406030204" pitchFamily="18" charset="0"/>
                          </a:rPr>
                        </m:ctrlPr>
                      </m:funcPr>
                      <m:fName>
                        <m:r>
                          <m:rPr>
                            <m:sty m:val="p"/>
                          </m:rPr>
                          <a:rPr lang="en-US" sz="3300">
                            <a:latin typeface="Cambria Math" panose="02040503050406030204" pitchFamily="18" charset="0"/>
                          </a:rPr>
                          <m:t>sec</m:t>
                        </m:r>
                      </m:fName>
                      <m:e>
                        <m:f>
                          <m:fPr>
                            <m:ctrlPr>
                              <a:rPr lang="en-US" sz="3300" i="1">
                                <a:latin typeface="Cambria Math" panose="02040503050406030204" pitchFamily="18" charset="0"/>
                              </a:rPr>
                            </m:ctrlPr>
                          </m:fPr>
                          <m:num>
                            <m:r>
                              <a:rPr lang="en-US" sz="3300" i="1">
                                <a:latin typeface="Cambria Math" panose="02040503050406030204" pitchFamily="18" charset="0"/>
                              </a:rPr>
                              <m:t>5</m:t>
                            </m:r>
                            <m:r>
                              <a:rPr lang="en-US" sz="3300" i="1">
                                <a:latin typeface="Cambria Math" panose="02040503050406030204" pitchFamily="18" charset="0"/>
                              </a:rPr>
                              <m:t>𝜋</m:t>
                            </m:r>
                          </m:num>
                          <m:den>
                            <m:r>
                              <a:rPr lang="en-US" sz="3300" i="1">
                                <a:latin typeface="Cambria Math" panose="02040503050406030204" pitchFamily="18" charset="0"/>
                              </a:rPr>
                              <m:t>6</m:t>
                            </m:r>
                          </m:den>
                        </m:f>
                        <m:r>
                          <a:rPr lang="en-US" sz="3300" i="1">
                            <a:latin typeface="Cambria Math" panose="02040503050406030204" pitchFamily="18" charset="0"/>
                          </a:rPr>
                          <m:t>=</m:t>
                        </m:r>
                        <m:f>
                          <m:fPr>
                            <m:ctrlPr>
                              <a:rPr lang="en-US" sz="3300" i="1">
                                <a:latin typeface="Cambria Math" panose="02040503050406030204" pitchFamily="18" charset="0"/>
                              </a:rPr>
                            </m:ctrlPr>
                          </m:fPr>
                          <m:num>
                            <m:r>
                              <a:rPr lang="en-US" sz="3300" i="1">
                                <a:latin typeface="Cambria Math" panose="02040503050406030204" pitchFamily="18" charset="0"/>
                              </a:rPr>
                              <m:t>1</m:t>
                            </m:r>
                          </m:num>
                          <m:den>
                            <m:f>
                              <m:fPr>
                                <m:ctrlPr>
                                  <a:rPr lang="en-US" sz="3300" i="1">
                                    <a:latin typeface="Cambria Math" panose="02040503050406030204" pitchFamily="18" charset="0"/>
                                  </a:rPr>
                                </m:ctrlPr>
                              </m:fPr>
                              <m:num>
                                <m:r>
                                  <a:rPr lang="en-US" sz="3300" i="1">
                                    <a:latin typeface="Cambria Math" panose="02040503050406030204" pitchFamily="18" charset="0"/>
                                  </a:rPr>
                                  <m:t>−</m:t>
                                </m:r>
                                <m:rad>
                                  <m:radPr>
                                    <m:degHide m:val="on"/>
                                    <m:ctrlPr>
                                      <a:rPr lang="en-US" sz="3300" i="1">
                                        <a:latin typeface="Cambria Math" panose="02040503050406030204" pitchFamily="18" charset="0"/>
                                      </a:rPr>
                                    </m:ctrlPr>
                                  </m:radPr>
                                  <m:deg/>
                                  <m:e>
                                    <m:r>
                                      <a:rPr lang="en-US" sz="3300" i="1">
                                        <a:latin typeface="Cambria Math" panose="02040503050406030204" pitchFamily="18" charset="0"/>
                                      </a:rPr>
                                      <m:t>3</m:t>
                                    </m:r>
                                  </m:e>
                                </m:rad>
                              </m:num>
                              <m:den>
                                <m:r>
                                  <a:rPr lang="en-US" sz="3300" i="1">
                                    <a:latin typeface="Cambria Math" panose="02040503050406030204" pitchFamily="18" charset="0"/>
                                  </a:rPr>
                                  <m:t>2</m:t>
                                </m:r>
                              </m:den>
                            </m:f>
                          </m:den>
                        </m:f>
                        <m:r>
                          <a:rPr lang="en-US" sz="3300" i="1">
                            <a:latin typeface="Cambria Math" panose="02040503050406030204" pitchFamily="18" charset="0"/>
                          </a:rPr>
                          <m:t>=</m:t>
                        </m:r>
                      </m:e>
                    </m:func>
                    <m:f>
                      <m:fPr>
                        <m:ctrlPr>
                          <a:rPr lang="en-US" sz="3300" i="1">
                            <a:latin typeface="Cambria Math" panose="02040503050406030204" pitchFamily="18" charset="0"/>
                          </a:rPr>
                        </m:ctrlPr>
                      </m:fPr>
                      <m:num>
                        <m:r>
                          <a:rPr lang="en-US" sz="3300" i="1">
                            <a:latin typeface="Cambria Math" panose="02040503050406030204" pitchFamily="18" charset="0"/>
                          </a:rPr>
                          <m:t>−2</m:t>
                        </m:r>
                        <m:rad>
                          <m:radPr>
                            <m:degHide m:val="on"/>
                            <m:ctrlPr>
                              <a:rPr lang="en-US" sz="3300" i="1">
                                <a:latin typeface="Cambria Math" panose="02040503050406030204" pitchFamily="18" charset="0"/>
                              </a:rPr>
                            </m:ctrlPr>
                          </m:radPr>
                          <m:deg/>
                          <m:e>
                            <m:r>
                              <a:rPr lang="en-US" sz="3300" i="1">
                                <a:latin typeface="Cambria Math" panose="02040503050406030204" pitchFamily="18" charset="0"/>
                              </a:rPr>
                              <m:t>3</m:t>
                            </m:r>
                          </m:e>
                        </m:rad>
                      </m:num>
                      <m:den>
                        <m:r>
                          <a:rPr lang="en-US" sz="3300" i="1">
                            <a:latin typeface="Cambria Math" panose="02040503050406030204" pitchFamily="18" charset="0"/>
                          </a:rPr>
                          <m:t>3</m:t>
                        </m:r>
                      </m:den>
                    </m:f>
                  </m:oMath>
                </a14:m>
                <a:endParaRPr lang="en-US" sz="33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71" t="-1361"/>
                </a:stretch>
              </a:blipFill>
            </p:spPr>
            <p:txBody>
              <a:bodyPr/>
              <a:lstStyle/>
              <a:p>
                <a:r>
                  <a:rPr lang="en-US">
                    <a:noFill/>
                  </a:rPr>
                  <a:t> </a:t>
                </a:r>
              </a:p>
            </p:txBody>
          </p:sp>
        </mc:Fallback>
      </mc:AlternateContent>
    </p:spTree>
    <p:extLst>
      <p:ext uri="{BB962C8B-B14F-4D97-AF65-F5344CB8AC3E}">
        <p14:creationId xmlns:p14="http://schemas.microsoft.com/office/powerpoint/2010/main" val="1242953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Domain and Range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8131" y="1487277"/>
                <a:ext cx="11453869" cy="5100810"/>
              </a:xfrm>
            </p:spPr>
            <p:txBody>
              <a:bodyPr>
                <a:normAutofit fontScale="92500"/>
              </a:bodyPr>
              <a:lstStyle/>
              <a:p>
                <a:r>
                  <a:rPr lang="en-US" sz="3000" dirty="0"/>
                  <a:t>The domain of sine and cosine functions is all real numbers (you can go around the circle in either direction for as long as you’d like). To determine the range, consider the unit circle:	[cos t = x and sin t = y] </a:t>
                </a:r>
              </a:p>
              <a:p>
                <a:r>
                  <a:rPr lang="en-US" sz="3000" dirty="0"/>
                  <a:t>Because (x, y) is on the unit circle, you know they have to be between -1 and 1.  Therefore </a:t>
                </a:r>
                <a:r>
                  <a:rPr lang="en-US" sz="3000" dirty="0">
                    <a:sym typeface="Wingdings" panose="05000000000000000000" pitchFamily="2" charset="2"/>
                  </a:rPr>
                  <a:t></a:t>
                </a:r>
                <a:r>
                  <a:rPr lang="en-US" sz="3000" dirty="0"/>
                  <a:t>	 </a:t>
                </a:r>
                <a14:m>
                  <m:oMath xmlns:m="http://schemas.openxmlformats.org/officeDocument/2006/math">
                    <m:r>
                      <a:rPr lang="en-US" sz="3000" i="1">
                        <a:latin typeface="Cambria Math" panose="02040503050406030204" pitchFamily="18" charset="0"/>
                      </a:rPr>
                      <m:t>−1≤</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cos</m:t>
                        </m:r>
                      </m:fName>
                      <m:e>
                        <m:r>
                          <a:rPr lang="en-US" sz="3000" i="1">
                            <a:latin typeface="Cambria Math" panose="02040503050406030204" pitchFamily="18" charset="0"/>
                          </a:rPr>
                          <m:t>𝑡</m:t>
                        </m:r>
                        <m:r>
                          <a:rPr lang="en-US" sz="3000" i="1">
                            <a:latin typeface="Cambria Math" panose="02040503050406030204" pitchFamily="18" charset="0"/>
                          </a:rPr>
                          <m:t> ≤1</m:t>
                        </m:r>
                      </m:e>
                    </m:func>
                  </m:oMath>
                </a14:m>
                <a:r>
                  <a:rPr lang="en-US" sz="3000" dirty="0"/>
                  <a:t>		</a:t>
                </a:r>
                <a14:m>
                  <m:oMath xmlns:m="http://schemas.openxmlformats.org/officeDocument/2006/math">
                    <m:r>
                      <a:rPr lang="en-US" sz="3000" i="1">
                        <a:latin typeface="Cambria Math" panose="02040503050406030204" pitchFamily="18" charset="0"/>
                      </a:rPr>
                      <m:t>−1≤</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𝑡</m:t>
                        </m:r>
                        <m:r>
                          <a:rPr lang="en-US" sz="3000" i="1">
                            <a:latin typeface="Cambria Math" panose="02040503050406030204" pitchFamily="18" charset="0"/>
                          </a:rPr>
                          <m:t> ≤1</m:t>
                        </m:r>
                      </m:e>
                    </m:func>
                  </m:oMath>
                </a14:m>
                <a:r>
                  <a:rPr lang="en-US" sz="3000" dirty="0"/>
                  <a:t> </a:t>
                </a:r>
              </a:p>
              <a:p>
                <a:r>
                  <a:rPr lang="en-US" sz="3000" dirty="0"/>
                  <a:t>Adding  </a:t>
                </a:r>
                <a14:m>
                  <m:oMath xmlns:m="http://schemas.openxmlformats.org/officeDocument/2006/math">
                    <m:r>
                      <a:rPr lang="en-US" sz="3000" i="1">
                        <a:latin typeface="Cambria Math" panose="02040503050406030204" pitchFamily="18" charset="0"/>
                      </a:rPr>
                      <m:t>2</m:t>
                    </m:r>
                    <m:r>
                      <a:rPr lang="en-US" sz="3000" i="1">
                        <a:latin typeface="Cambria Math" panose="02040503050406030204" pitchFamily="18" charset="0"/>
                      </a:rPr>
                      <m:t>𝜋</m:t>
                    </m:r>
                  </m:oMath>
                </a14:m>
                <a:r>
                  <a:rPr lang="en-US" sz="3000" dirty="0"/>
                  <a:t> completes a second revolution and the values of cos(t + </a:t>
                </a:r>
                <a14:m>
                  <m:oMath xmlns:m="http://schemas.openxmlformats.org/officeDocument/2006/math">
                    <m:r>
                      <a:rPr lang="en-US" sz="3000" i="1">
                        <a:latin typeface="Cambria Math" panose="02040503050406030204" pitchFamily="18" charset="0"/>
                      </a:rPr>
                      <m:t>2</m:t>
                    </m:r>
                    <m:r>
                      <a:rPr lang="en-US" sz="3000" i="1">
                        <a:latin typeface="Cambria Math" panose="02040503050406030204" pitchFamily="18" charset="0"/>
                      </a:rPr>
                      <m:t>𝜋</m:t>
                    </m:r>
                    <m:r>
                      <a:rPr lang="en-US" sz="3000" i="1">
                        <a:latin typeface="Cambria Math" panose="02040503050406030204" pitchFamily="18" charset="0"/>
                      </a:rPr>
                      <m:t>)</m:t>
                    </m:r>
                  </m:oMath>
                </a14:m>
                <a:r>
                  <a:rPr lang="en-US" sz="3000" dirty="0"/>
                  <a:t> and sin(t + </a:t>
                </a:r>
                <a14:m>
                  <m:oMath xmlns:m="http://schemas.openxmlformats.org/officeDocument/2006/math">
                    <m:r>
                      <a:rPr lang="en-US" sz="3000" i="1">
                        <a:latin typeface="Cambria Math" panose="02040503050406030204" pitchFamily="18" charset="0"/>
                      </a:rPr>
                      <m:t>2</m:t>
                    </m:r>
                    <m:r>
                      <a:rPr lang="en-US" sz="3000" i="1">
                        <a:latin typeface="Cambria Math" panose="02040503050406030204" pitchFamily="18" charset="0"/>
                      </a:rPr>
                      <m:t>𝜋</m:t>
                    </m:r>
                    <m:r>
                      <a:rPr lang="en-US" sz="3000" i="1">
                        <a:latin typeface="Cambria Math" panose="02040503050406030204" pitchFamily="18" charset="0"/>
                      </a:rPr>
                      <m:t>)</m:t>
                    </m:r>
                  </m:oMath>
                </a14:m>
                <a:r>
                  <a:rPr lang="en-US" sz="3000" dirty="0"/>
                  <a:t> correspond to cos(t) and sin(t). This is true no matter how many revolutions, n (positive or negative) are made</a:t>
                </a:r>
                <a:r>
                  <a:rPr lang="en-US" sz="3000" dirty="0" smtClean="0"/>
                  <a:t>.</a:t>
                </a:r>
                <a:endParaRPr lang="en-US" sz="3000" dirty="0"/>
              </a:p>
              <a:p>
                <a:r>
                  <a:rPr lang="en-US" sz="3000" dirty="0"/>
                  <a:t>cos(t + </a:t>
                </a:r>
                <a14:m>
                  <m:oMath xmlns:m="http://schemas.openxmlformats.org/officeDocument/2006/math">
                    <m:r>
                      <a:rPr lang="en-US" sz="3000" i="1">
                        <a:latin typeface="Cambria Math" panose="02040503050406030204" pitchFamily="18" charset="0"/>
                      </a:rPr>
                      <m:t>2</m:t>
                    </m:r>
                    <m:r>
                      <a:rPr lang="en-US" sz="3000" i="1">
                        <a:latin typeface="Cambria Math" panose="02040503050406030204" pitchFamily="18" charset="0"/>
                      </a:rPr>
                      <m:t>𝜋</m:t>
                    </m:r>
                    <m:r>
                      <a:rPr lang="en-US" sz="3000" i="1">
                        <a:latin typeface="Cambria Math" panose="02040503050406030204" pitchFamily="18" charset="0"/>
                      </a:rPr>
                      <m:t>𝑛</m:t>
                    </m:r>
                    <m:r>
                      <a:rPr lang="en-US" sz="3000" i="1">
                        <a:latin typeface="Cambria Math" panose="02040503050406030204" pitchFamily="18" charset="0"/>
                      </a:rPr>
                      <m:t>)=</m:t>
                    </m:r>
                    <m:r>
                      <m:rPr>
                        <m:sty m:val="p"/>
                      </m:rPr>
                      <a:rPr lang="en-US" sz="3000">
                        <a:latin typeface="Cambria Math" panose="02040503050406030204" pitchFamily="18" charset="0"/>
                      </a:rPr>
                      <m:t>cos</m:t>
                    </m:r>
                    <m:r>
                      <a:rPr lang="en-US" sz="3000" i="1">
                        <a:latin typeface="Cambria Math" panose="02040503050406030204" pitchFamily="18" charset="0"/>
                      </a:rPr>
                      <m:t>(</m:t>
                    </m:r>
                    <m:r>
                      <a:rPr lang="en-US" sz="3000" i="1">
                        <a:latin typeface="Cambria Math" panose="02040503050406030204" pitchFamily="18" charset="0"/>
                      </a:rPr>
                      <m:t>𝑡</m:t>
                    </m:r>
                    <m:r>
                      <a:rPr lang="en-US" sz="3000" i="1">
                        <a:latin typeface="Cambria Math" panose="02040503050406030204" pitchFamily="18" charset="0"/>
                      </a:rPr>
                      <m:t>)</m:t>
                    </m:r>
                  </m:oMath>
                </a14:m>
                <a:r>
                  <a:rPr lang="en-US" sz="3000" dirty="0"/>
                  <a:t>				Repetitive functions like</a:t>
                </a:r>
              </a:p>
              <a:p>
                <a:r>
                  <a:rPr lang="en-US" sz="3000" dirty="0"/>
                  <a:t>sin(t + </a:t>
                </a:r>
                <a14:m>
                  <m:oMath xmlns:m="http://schemas.openxmlformats.org/officeDocument/2006/math">
                    <m:r>
                      <a:rPr lang="en-US" sz="3000" i="1">
                        <a:latin typeface="Cambria Math" panose="02040503050406030204" pitchFamily="18" charset="0"/>
                      </a:rPr>
                      <m:t>2</m:t>
                    </m:r>
                    <m:r>
                      <a:rPr lang="en-US" sz="3000" i="1">
                        <a:latin typeface="Cambria Math" panose="02040503050406030204" pitchFamily="18" charset="0"/>
                      </a:rPr>
                      <m:t>𝜋</m:t>
                    </m:r>
                    <m:r>
                      <a:rPr lang="en-US" sz="3000" i="1">
                        <a:latin typeface="Cambria Math" panose="02040503050406030204" pitchFamily="18" charset="0"/>
                      </a:rPr>
                      <m:t>𝑛</m:t>
                    </m:r>
                    <m:r>
                      <a:rPr lang="en-US" sz="3000" i="1">
                        <a:latin typeface="Cambria Math" panose="02040503050406030204" pitchFamily="18" charset="0"/>
                      </a:rPr>
                      <m:t>)=</m:t>
                    </m:r>
                    <m:r>
                      <m:rPr>
                        <m:sty m:val="p"/>
                      </m:rPr>
                      <a:rPr lang="en-US" sz="3000">
                        <a:latin typeface="Cambria Math" panose="02040503050406030204" pitchFamily="18" charset="0"/>
                      </a:rPr>
                      <m:t>sin</m:t>
                    </m:r>
                    <m:r>
                      <a:rPr lang="en-US" sz="3000" i="1">
                        <a:latin typeface="Cambria Math" panose="02040503050406030204" pitchFamily="18" charset="0"/>
                      </a:rPr>
                      <m:t>(</m:t>
                    </m:r>
                    <m:r>
                      <a:rPr lang="en-US" sz="3000" i="1">
                        <a:latin typeface="Cambria Math" panose="02040503050406030204" pitchFamily="18" charset="0"/>
                      </a:rPr>
                      <m:t>𝑡</m:t>
                    </m:r>
                    <m:r>
                      <a:rPr lang="en-US" sz="3000" i="1">
                        <a:latin typeface="Cambria Math" panose="02040503050406030204" pitchFamily="18" charset="0"/>
                      </a:rPr>
                      <m:t>)</m:t>
                    </m:r>
                  </m:oMath>
                </a14:m>
                <a:r>
                  <a:rPr lang="en-US" sz="3000" dirty="0"/>
                  <a:t>	  			</a:t>
                </a:r>
                <a:r>
                  <a:rPr lang="en-US" sz="3000" dirty="0" smtClean="0"/>
                  <a:t>this </a:t>
                </a:r>
                <a:r>
                  <a:rPr lang="en-US" sz="3000" dirty="0"/>
                  <a:t>are called periodic.</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8131" y="1487277"/>
                <a:ext cx="11453869" cy="5100810"/>
              </a:xfrm>
              <a:blipFill rotWithShape="0">
                <a:blip r:embed="rId2"/>
                <a:stretch>
                  <a:fillRect l="-958" t="-1792" r="-373"/>
                </a:stretch>
              </a:blipFill>
            </p:spPr>
            <p:txBody>
              <a:bodyPr/>
              <a:lstStyle/>
              <a:p>
                <a:r>
                  <a:rPr lang="en-US">
                    <a:noFill/>
                  </a:rPr>
                  <a:t> </a:t>
                </a:r>
              </a:p>
            </p:txBody>
          </p:sp>
        </mc:Fallback>
      </mc:AlternateContent>
    </p:spTree>
    <p:extLst>
      <p:ext uri="{BB962C8B-B14F-4D97-AF65-F5344CB8AC3E}">
        <p14:creationId xmlns:p14="http://schemas.microsoft.com/office/powerpoint/2010/main" val="1086109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Even and Odd Trig Functions</a:t>
            </a:r>
            <a:r>
              <a:rPr lang="en-US" dirty="0"/>
              <a:t/>
            </a:r>
            <a:br>
              <a:rPr lang="en-US" dirty="0"/>
            </a:br>
            <a:endParaRPr lang="en-US" dirty="0"/>
          </a:p>
        </p:txBody>
      </p:sp>
      <p:sp>
        <p:nvSpPr>
          <p:cNvPr id="3" name="Content Placeholder 2"/>
          <p:cNvSpPr>
            <a:spLocks noGrp="1"/>
          </p:cNvSpPr>
          <p:nvPr>
            <p:ph idx="1"/>
          </p:nvPr>
        </p:nvSpPr>
        <p:spPr>
          <a:xfrm>
            <a:off x="1371600" y="2285999"/>
            <a:ext cx="10438482" cy="4456323"/>
          </a:xfrm>
        </p:spPr>
        <p:txBody>
          <a:bodyPr>
            <a:normAutofit fontScale="92500" lnSpcReduction="10000"/>
          </a:bodyPr>
          <a:lstStyle/>
          <a:p>
            <a:pPr marL="0" indent="0">
              <a:buNone/>
            </a:pPr>
            <a:r>
              <a:rPr lang="en-US" sz="3000" b="1" i="1" u="sng" dirty="0"/>
              <a:t>Even</a:t>
            </a:r>
            <a:endParaRPr lang="en-US" sz="3000" i="1" u="sng" dirty="0"/>
          </a:p>
          <a:p>
            <a:pPr marL="0" indent="0">
              <a:buNone/>
            </a:pPr>
            <a:r>
              <a:rPr lang="en-US" sz="3000" dirty="0"/>
              <a:t>Cosine and Secant functions are even</a:t>
            </a:r>
            <a:r>
              <a:rPr lang="en-US" sz="3000" dirty="0" smtClean="0"/>
              <a:t>.</a:t>
            </a:r>
            <a:endParaRPr lang="en-US" sz="3000" dirty="0"/>
          </a:p>
          <a:p>
            <a:pPr marL="0" indent="0">
              <a:buNone/>
            </a:pPr>
            <a:r>
              <a:rPr lang="en-US" sz="3000" dirty="0"/>
              <a:t>cos(-t) = cos t				sec(-t) = sect t</a:t>
            </a:r>
          </a:p>
          <a:p>
            <a:pPr marL="0" indent="0">
              <a:buNone/>
            </a:pPr>
            <a:r>
              <a:rPr lang="en-US" sz="3000" b="1" dirty="0"/>
              <a:t> </a:t>
            </a:r>
            <a:endParaRPr lang="en-US" sz="3000" dirty="0"/>
          </a:p>
          <a:p>
            <a:pPr marL="0" indent="0">
              <a:buNone/>
            </a:pPr>
            <a:r>
              <a:rPr lang="en-US" sz="3000" b="1" i="1" u="sng" dirty="0"/>
              <a:t>Odd</a:t>
            </a:r>
            <a:endParaRPr lang="en-US" sz="3000" i="1" u="sng" dirty="0"/>
          </a:p>
          <a:p>
            <a:pPr marL="0" indent="0">
              <a:buNone/>
            </a:pPr>
            <a:r>
              <a:rPr lang="en-US" sz="3000" dirty="0"/>
              <a:t>Sine, cosecant, tangent, and cotangent functions are odd</a:t>
            </a:r>
            <a:r>
              <a:rPr lang="en-US" sz="3000" dirty="0" smtClean="0"/>
              <a:t>.</a:t>
            </a:r>
            <a:endParaRPr lang="en-US" sz="3000" dirty="0"/>
          </a:p>
          <a:p>
            <a:pPr marL="0" indent="0">
              <a:buNone/>
            </a:pPr>
            <a:r>
              <a:rPr lang="en-US" sz="3000" dirty="0"/>
              <a:t>sin(-t) = - sin t				</a:t>
            </a:r>
            <a:r>
              <a:rPr lang="en-US" sz="3000" dirty="0" err="1"/>
              <a:t>csc</a:t>
            </a:r>
            <a:r>
              <a:rPr lang="en-US" sz="3000" dirty="0"/>
              <a:t>(-t) = - </a:t>
            </a:r>
            <a:r>
              <a:rPr lang="en-US" sz="3000" dirty="0" err="1"/>
              <a:t>csc</a:t>
            </a:r>
            <a:r>
              <a:rPr lang="en-US" sz="3000" dirty="0"/>
              <a:t> t</a:t>
            </a:r>
          </a:p>
          <a:p>
            <a:pPr marL="0" indent="0">
              <a:buNone/>
            </a:pPr>
            <a:r>
              <a:rPr lang="en-US" sz="3000" dirty="0"/>
              <a:t/>
            </a:r>
            <a:br>
              <a:rPr lang="en-US" sz="3000" dirty="0"/>
            </a:br>
            <a:r>
              <a:rPr lang="en-US" sz="3000" dirty="0"/>
              <a:t>tan(-t) = - tan t				cot(-t) = - cot t</a:t>
            </a:r>
          </a:p>
          <a:p>
            <a:endParaRPr lang="en-US" dirty="0"/>
          </a:p>
        </p:txBody>
      </p:sp>
    </p:spTree>
    <p:extLst>
      <p:ext uri="{BB962C8B-B14F-4D97-AF65-F5344CB8AC3E}">
        <p14:creationId xmlns:p14="http://schemas.microsoft.com/office/powerpoint/2010/main" val="1177567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5292</TotalTime>
  <Words>488</Words>
  <Application>Microsoft Office PowerPoint</Application>
  <PresentationFormat>Widescreen</PresentationFormat>
  <Paragraphs>139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Cambria Math</vt:lpstr>
      <vt:lpstr>Franklin Gothic Book</vt:lpstr>
      <vt:lpstr>Times New Roman</vt:lpstr>
      <vt:lpstr>Wingdings</vt:lpstr>
      <vt:lpstr>Crop</vt:lpstr>
      <vt:lpstr>Bell Work: Use Unit Circle to Identify the Following:  </vt:lpstr>
      <vt:lpstr>Pre-calc trig</vt:lpstr>
      <vt:lpstr>4.2 Trigonometric Functions: The Unit Circle  </vt:lpstr>
      <vt:lpstr>Definitions of Trigonometric Functions Let t be a real number and let (x, y) be the point on the unit circle corresponding to t.  </vt:lpstr>
      <vt:lpstr>Example:  Evaluate the 6 trigonometric functions for π/6 </vt:lpstr>
      <vt:lpstr>Additional Examples</vt:lpstr>
      <vt:lpstr>Additional Examples</vt:lpstr>
      <vt:lpstr>Review: Domain and Range</vt:lpstr>
      <vt:lpstr>Even and Odd Trig Functions </vt:lpstr>
      <vt:lpstr>4.3 Right Triangle Trigonometry</vt:lpstr>
      <vt:lpstr>Right Triangle Definitions of Trigonometric Functions  Let θ be an acute angle of a right triangle. The six trig functions of angle θ  are defined:</vt:lpstr>
      <vt:lpstr>----SOH----CAH----TOA---- </vt:lpstr>
      <vt:lpstr>Example:  Evaluate the 6 trigonometric functions for θ for a triangle with a hypotenuse of 5 and side opposite of θ equal to 3.   </vt:lpstr>
      <vt:lpstr>Fundamental Trigonometric Identities </vt:lpstr>
      <vt:lpstr>Reciprocal Identities </vt:lpstr>
      <vt:lpstr>Quotient Identities </vt:lpstr>
      <vt:lpstr>Pythagorean Identities </vt:lpstr>
      <vt:lpstr>Example</vt:lpstr>
      <vt:lpstr>Solution:</vt:lpstr>
      <vt:lpstr>Example: Applications to Real Life </vt:lpstr>
      <vt:lpstr>Solution: </vt:lpstr>
      <vt:lpstr>Example: Second Application</vt:lpstr>
      <vt:lpstr>Example: Second Application</vt:lpstr>
      <vt:lpstr>For Next Time</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162</cp:revision>
  <cp:lastPrinted>2017-10-18T18:14:06Z</cp:lastPrinted>
  <dcterms:created xsi:type="dcterms:W3CDTF">2017-08-21T18:28:24Z</dcterms:created>
  <dcterms:modified xsi:type="dcterms:W3CDTF">2017-11-28T16:34:45Z</dcterms:modified>
</cp:coreProperties>
</file>