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74" r:id="rId2"/>
    <p:sldId id="382" r:id="rId3"/>
    <p:sldId id="256" r:id="rId4"/>
    <p:sldId id="383" r:id="rId5"/>
    <p:sldId id="384" r:id="rId6"/>
    <p:sldId id="385" r:id="rId7"/>
    <p:sldId id="387" r:id="rId8"/>
    <p:sldId id="386" r:id="rId9"/>
    <p:sldId id="388" r:id="rId10"/>
    <p:sldId id="389" r:id="rId11"/>
    <p:sldId id="390" r:id="rId12"/>
    <p:sldId id="391" r:id="rId13"/>
    <p:sldId id="392" r:id="rId14"/>
    <p:sldId id="393" r:id="rId15"/>
    <p:sldId id="394" r:id="rId16"/>
    <p:sldId id="395" r:id="rId17"/>
    <p:sldId id="396" r:id="rId18"/>
    <p:sldId id="398" r:id="rId19"/>
    <p:sldId id="399" r:id="rId20"/>
    <p:sldId id="400" r:id="rId21"/>
    <p:sldId id="401" r:id="rId22"/>
    <p:sldId id="402" r:id="rId23"/>
    <p:sldId id="403" r:id="rId24"/>
    <p:sldId id="404" r:id="rId25"/>
    <p:sldId id="405" r:id="rId26"/>
    <p:sldId id="406" r:id="rId27"/>
    <p:sldId id="407" r:id="rId28"/>
    <p:sldId id="397"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58" d="100"/>
          <a:sy n="58" d="100"/>
        </p:scale>
        <p:origin x="56" y="9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0506"/>
            <a:ext cx="9601200" cy="1244906"/>
          </a:xfrm>
        </p:spPr>
        <p:txBody>
          <a:bodyPr>
            <a:normAutofit fontScale="90000"/>
          </a:bodyPr>
          <a:lstStyle/>
          <a:p>
            <a:r>
              <a:rPr lang="en-US" dirty="0"/>
              <a:t>Bell Work: </a:t>
            </a:r>
            <a:r>
              <a:rPr lang="en-US" dirty="0" smtClean="0"/>
              <a:t>Simplify</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75413"/>
                <a:ext cx="9601200" cy="5045726"/>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3400" i="1" dirty="0" smtClean="0">
                          <a:latin typeface="Cambria Math" panose="02040503050406030204" pitchFamily="18" charset="0"/>
                        </a:rPr>
                        <m:t>1.) </m:t>
                      </m:r>
                      <m:r>
                        <m:rPr>
                          <m:sty m:val="p"/>
                        </m:rPr>
                        <a:rPr lang="en-US" sz="3400" i="1" dirty="0" smtClean="0">
                          <a:latin typeface="Cambria Math" panose="02040503050406030204" pitchFamily="18" charset="0"/>
                        </a:rPr>
                        <m:t>sin</m:t>
                      </m:r>
                      <m:r>
                        <a:rPr lang="en-US" sz="3400" i="1" dirty="0" smtClean="0">
                          <a:latin typeface="Cambria Math" panose="02040503050406030204" pitchFamily="18" charset="0"/>
                        </a:rPr>
                        <m:t>⁡</m:t>
                      </m:r>
                      <m:r>
                        <a:rPr lang="en-US" sz="3400" i="1" dirty="0" smtClean="0">
                          <a:latin typeface="Cambria Math" panose="02040503050406030204" pitchFamily="18" charset="0"/>
                        </a:rPr>
                        <m:t>𝑡</m:t>
                      </m:r>
                      <m:r>
                        <a:rPr lang="en-US" sz="3400" i="1" dirty="0" smtClean="0">
                          <a:latin typeface="Cambria Math" panose="02040503050406030204" pitchFamily="18" charset="0"/>
                        </a:rPr>
                        <m:t> </m:t>
                      </m:r>
                      <m:r>
                        <m:rPr>
                          <m:sty m:val="p"/>
                        </m:rPr>
                        <a:rPr lang="en-US" sz="3400" i="1" dirty="0" err="1" smtClean="0">
                          <a:latin typeface="Cambria Math" panose="02040503050406030204" pitchFamily="18" charset="0"/>
                        </a:rPr>
                        <m:t>csc</m:t>
                      </m:r>
                      <m:r>
                        <a:rPr lang="en-US" sz="3400" i="1" dirty="0" smtClean="0">
                          <a:latin typeface="Cambria Math" panose="02040503050406030204" pitchFamily="18" charset="0"/>
                        </a:rPr>
                        <m:t>⁡</m:t>
                      </m:r>
                      <m:r>
                        <a:rPr lang="en-US" sz="3400" i="1" dirty="0" smtClean="0">
                          <a:latin typeface="Cambria Math" panose="02040503050406030204" pitchFamily="18" charset="0"/>
                        </a:rPr>
                        <m:t>𝑡</m:t>
                      </m:r>
                      <m:r>
                        <a:rPr lang="en-US" sz="3400" i="1" dirty="0" smtClean="0">
                          <a:latin typeface="Cambria Math" panose="02040503050406030204" pitchFamily="18" charset="0"/>
                        </a:rPr>
                        <m:t> – </m:t>
                      </m:r>
                      <m:r>
                        <m:rPr>
                          <m:sty m:val="p"/>
                        </m:rPr>
                        <a:rPr lang="en-US" sz="3400" i="1" dirty="0" smtClean="0">
                          <a:latin typeface="Cambria Math" panose="02040503050406030204" pitchFamily="18" charset="0"/>
                        </a:rPr>
                        <m:t>cos</m:t>
                      </m:r>
                      <m:r>
                        <a:rPr lang="en-US" sz="3400" i="1" dirty="0" smtClean="0">
                          <a:latin typeface="Cambria Math" panose="02040503050406030204" pitchFamily="18" charset="0"/>
                        </a:rPr>
                        <m:t>⁡</m:t>
                      </m:r>
                      <m:r>
                        <a:rPr lang="en-US" sz="3400" i="1" dirty="0" smtClean="0">
                          <a:latin typeface="Cambria Math" panose="02040503050406030204" pitchFamily="18" charset="0"/>
                        </a:rPr>
                        <m:t>𝑡</m:t>
                      </m:r>
                      <m:r>
                        <a:rPr lang="en-US" sz="3400" i="1" dirty="0" smtClean="0">
                          <a:latin typeface="Cambria Math" panose="02040503050406030204" pitchFamily="18" charset="0"/>
                        </a:rPr>
                        <m:t> </m:t>
                      </m:r>
                      <m:r>
                        <m:rPr>
                          <m:sty m:val="p"/>
                        </m:rPr>
                        <a:rPr lang="en-US" sz="3400" i="1" dirty="0" smtClean="0">
                          <a:latin typeface="Cambria Math" panose="02040503050406030204" pitchFamily="18" charset="0"/>
                        </a:rPr>
                        <m:t>sec</m:t>
                      </m:r>
                      <m:r>
                        <a:rPr lang="en-US" sz="3400" i="1" dirty="0" smtClean="0">
                          <a:latin typeface="Cambria Math" panose="02040503050406030204" pitchFamily="18" charset="0"/>
                        </a:rPr>
                        <m:t>⁡</m:t>
                      </m:r>
                      <m:r>
                        <a:rPr lang="en-US" sz="3400" i="1" dirty="0" smtClean="0">
                          <a:latin typeface="Cambria Math" panose="02040503050406030204" pitchFamily="18" charset="0"/>
                        </a:rPr>
                        <m:t>𝑡</m:t>
                      </m:r>
                      <m:r>
                        <a:rPr lang="en-US" sz="3400" i="1" dirty="0" smtClean="0">
                          <a:latin typeface="Cambria Math" panose="02040503050406030204" pitchFamily="18" charset="0"/>
                        </a:rPr>
                        <m:t> </m:t>
                      </m:r>
                    </m:oMath>
                  </m:oMathPara>
                </a14:m>
                <a:endParaRPr lang="en-US" sz="3400" dirty="0"/>
              </a:p>
              <a:p>
                <a:pPr marL="0" indent="0">
                  <a:buNone/>
                </a:pPr>
                <a:endParaRPr lang="en-US" sz="3400" dirty="0" smtClean="0"/>
              </a:p>
              <a:p>
                <a:pPr marL="0" indent="0">
                  <a:buNone/>
                </a:pPr>
                <a14:m>
                  <m:oMathPara xmlns:m="http://schemas.openxmlformats.org/officeDocument/2006/math">
                    <m:oMathParaPr>
                      <m:jc m:val="left"/>
                    </m:oMathParaPr>
                    <m:oMath xmlns:m="http://schemas.openxmlformats.org/officeDocument/2006/math">
                      <m:r>
                        <a:rPr lang="en-US" sz="3400" i="1" dirty="0" smtClean="0">
                          <a:latin typeface="Cambria Math" panose="02040503050406030204" pitchFamily="18" charset="0"/>
                        </a:rPr>
                        <m:t>2.) </m:t>
                      </m:r>
                      <m:r>
                        <m:rPr>
                          <m:sty m:val="p"/>
                        </m:rPr>
                        <a:rPr lang="en-US" sz="3400" i="1" dirty="0" err="1">
                          <a:latin typeface="Cambria Math" panose="02040503050406030204" pitchFamily="18" charset="0"/>
                        </a:rPr>
                        <m:t>csc</m:t>
                      </m:r>
                      <m:r>
                        <a:rPr lang="en-US" sz="3400" i="1" dirty="0">
                          <a:latin typeface="Cambria Math" panose="02040503050406030204" pitchFamily="18" charset="0"/>
                        </a:rPr>
                        <m:t>⁡</m:t>
                      </m:r>
                      <m:r>
                        <a:rPr lang="en-US" sz="3400" i="1" dirty="0">
                          <a:latin typeface="Cambria Math" panose="02040503050406030204" pitchFamily="18" charset="0"/>
                        </a:rPr>
                        <m:t>𝑥</m:t>
                      </m:r>
                      <m:r>
                        <a:rPr lang="en-US" sz="3400" i="1" dirty="0">
                          <a:latin typeface="Cambria Math" panose="02040503050406030204" pitchFamily="18" charset="0"/>
                        </a:rPr>
                        <m:t> </m:t>
                      </m:r>
                      <m:r>
                        <m:rPr>
                          <m:sty m:val="p"/>
                        </m:rPr>
                        <a:rPr lang="en-US" sz="3400" i="1" dirty="0">
                          <a:latin typeface="Cambria Math" panose="02040503050406030204" pitchFamily="18" charset="0"/>
                        </a:rPr>
                        <m:t>sec</m:t>
                      </m:r>
                      <m:r>
                        <a:rPr lang="en-US" sz="3400" i="1" dirty="0">
                          <a:latin typeface="Cambria Math" panose="02040503050406030204" pitchFamily="18" charset="0"/>
                        </a:rPr>
                        <m:t>⁡</m:t>
                      </m:r>
                      <m:r>
                        <a:rPr lang="en-US" sz="3400" i="1" dirty="0">
                          <a:latin typeface="Cambria Math" panose="02040503050406030204" pitchFamily="18" charset="0"/>
                        </a:rPr>
                        <m:t>𝑥</m:t>
                      </m:r>
                      <m:r>
                        <a:rPr lang="en-US" sz="3400" i="1" dirty="0">
                          <a:latin typeface="Cambria Math" panose="02040503050406030204" pitchFamily="18" charset="0"/>
                        </a:rPr>
                        <m:t> – </m:t>
                      </m:r>
                      <m:r>
                        <m:rPr>
                          <m:sty m:val="p"/>
                        </m:rPr>
                        <a:rPr lang="en-US" sz="3400" i="1" dirty="0">
                          <a:latin typeface="Cambria Math" panose="02040503050406030204" pitchFamily="18" charset="0"/>
                        </a:rPr>
                        <m:t>tan</m:t>
                      </m:r>
                      <m:r>
                        <a:rPr lang="en-US" sz="3400" i="1" dirty="0">
                          <a:latin typeface="Cambria Math" panose="02040503050406030204" pitchFamily="18" charset="0"/>
                        </a:rPr>
                        <m:t>⁡</m:t>
                      </m:r>
                      <m:r>
                        <a:rPr lang="en-US" sz="3400" i="1" dirty="0">
                          <a:latin typeface="Cambria Math" panose="02040503050406030204" pitchFamily="18" charset="0"/>
                        </a:rPr>
                        <m:t>𝑥</m:t>
                      </m:r>
                    </m:oMath>
                  </m:oMathPara>
                </a14:m>
                <a:endParaRPr lang="en-US" sz="3400" dirty="0"/>
              </a:p>
              <a:p>
                <a:pPr marL="0" indent="0">
                  <a:buNone/>
                </a:pPr>
                <a:endParaRPr lang="en-US" sz="3400" dirty="0" smtClean="0"/>
              </a:p>
              <a:p>
                <a:pPr marL="0" indent="0">
                  <a:buNone/>
                </a:pPr>
                <a14:m>
                  <m:oMathPara xmlns:m="http://schemas.openxmlformats.org/officeDocument/2006/math">
                    <m:oMathParaPr>
                      <m:jc m:val="left"/>
                    </m:oMathParaPr>
                    <m:oMath xmlns:m="http://schemas.openxmlformats.org/officeDocument/2006/math">
                      <m:r>
                        <a:rPr lang="en-US" sz="3400" i="1" dirty="0" smtClean="0">
                          <a:latin typeface="Cambria Math" panose="02040503050406030204" pitchFamily="18" charset="0"/>
                        </a:rPr>
                        <m:t>3.) </m:t>
                      </m:r>
                      <m:f>
                        <m:fPr>
                          <m:ctrlPr>
                            <a:rPr lang="en-US" sz="3400" i="1" smtClean="0">
                              <a:latin typeface="Cambria Math" panose="02040503050406030204" pitchFamily="18" charset="0"/>
                            </a:rPr>
                          </m:ctrlPr>
                        </m:fPr>
                        <m:num>
                          <m:r>
                            <a:rPr lang="en-US" sz="3400" b="0" i="1" smtClean="0">
                              <a:latin typeface="Cambria Math" panose="02040503050406030204" pitchFamily="18" charset="0"/>
                            </a:rPr>
                            <m:t>1−</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𝑠𝑖𝑛</m:t>
                              </m:r>
                            </m:e>
                            <m:sup>
                              <m:r>
                                <a:rPr lang="en-US" sz="3400" b="0" i="1" smtClean="0">
                                  <a:latin typeface="Cambria Math" panose="02040503050406030204" pitchFamily="18" charset="0"/>
                                </a:rPr>
                                <m:t>2</m:t>
                              </m:r>
                            </m:sup>
                          </m:sSup>
                          <m:r>
                            <a:rPr lang="en-US" sz="3400" b="0" i="1" smtClean="0">
                              <a:latin typeface="Cambria Math" panose="02040503050406030204" pitchFamily="18" charset="0"/>
                            </a:rPr>
                            <m:t>𝑥</m:t>
                          </m:r>
                        </m:num>
                        <m:den>
                          <m:sSup>
                            <m:sSupPr>
                              <m:ctrlPr>
                                <a:rPr lang="en-US" sz="3400" i="1" smtClean="0">
                                  <a:latin typeface="Cambria Math" panose="02040503050406030204" pitchFamily="18" charset="0"/>
                                </a:rPr>
                              </m:ctrlPr>
                            </m:sSupPr>
                            <m:e>
                              <m:r>
                                <a:rPr lang="en-US" sz="3400" b="0" i="1" smtClean="0">
                                  <a:latin typeface="Cambria Math" panose="02040503050406030204" pitchFamily="18" charset="0"/>
                                </a:rPr>
                                <m:t>𝑐𝑠𝑐</m:t>
                              </m:r>
                            </m:e>
                            <m:sup>
                              <m:r>
                                <a:rPr lang="en-US" sz="3400" b="0" i="1" smtClean="0">
                                  <a:latin typeface="Cambria Math" panose="02040503050406030204" pitchFamily="18" charset="0"/>
                                </a:rPr>
                                <m:t>2</m:t>
                              </m:r>
                            </m:sup>
                          </m:sSup>
                          <m:r>
                            <a:rPr lang="en-US" sz="3400" b="0" i="1" smtClean="0">
                              <a:latin typeface="Cambria Math" panose="02040503050406030204" pitchFamily="18" charset="0"/>
                            </a:rPr>
                            <m:t>𝑥</m:t>
                          </m:r>
                          <m:r>
                            <a:rPr lang="en-US" sz="3400" b="0" i="1" smtClean="0">
                              <a:latin typeface="Cambria Math" panose="02040503050406030204" pitchFamily="18" charset="0"/>
                            </a:rPr>
                            <m:t>−1</m:t>
                          </m:r>
                        </m:den>
                      </m:f>
                    </m:oMath>
                  </m:oMathPara>
                </a14:m>
                <a:endParaRPr lang="en-US" sz="3400" dirty="0"/>
              </a:p>
              <a:p>
                <a:pPr marL="0" indent="0">
                  <a:buNone/>
                </a:pP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75413"/>
                <a:ext cx="9601200" cy="5045726"/>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7462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Quotient Identities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𝒔𝒊𝒏</m:t>
                            </m:r>
                            <m:r>
                              <a:rPr lang="en-US" sz="3200" b="1" i="1">
                                <a:latin typeface="Cambria Math" panose="02040503050406030204" pitchFamily="18" charset="0"/>
                              </a:rPr>
                              <m:t> </m:t>
                            </m:r>
                            <m:r>
                              <a:rPr lang="en-US" sz="3200" b="1" i="1">
                                <a:latin typeface="Cambria Math" panose="02040503050406030204" pitchFamily="18" charset="0"/>
                              </a:rPr>
                              <m:t>𝜽</m:t>
                            </m:r>
                          </m:num>
                          <m:den>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den>
                        </m:f>
                      </m:e>
                    </m:func>
                  </m:oMath>
                </a14:m>
                <a:r>
                  <a:rPr lang="en-US" sz="3200" b="1" dirty="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𝐜𝐨𝐭</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num>
                          <m:den>
                            <m:r>
                              <a:rPr lang="en-US" sz="3200" b="1" i="1">
                                <a:latin typeface="Cambria Math" panose="02040503050406030204" pitchFamily="18" charset="0"/>
                              </a:rPr>
                              <m:t>𝒔𝒊𝒏</m:t>
                            </m:r>
                            <m:r>
                              <a:rPr lang="en-US" sz="3200" b="1" i="1">
                                <a:latin typeface="Cambria Math" panose="02040503050406030204" pitchFamily="18" charset="0"/>
                              </a:rPr>
                              <m:t> </m:t>
                            </m:r>
                            <m:r>
                              <a:rPr lang="en-US" sz="3200" b="1" i="1">
                                <a:latin typeface="Cambria Math" panose="02040503050406030204" pitchFamily="18" charset="0"/>
                              </a:rPr>
                              <m:t>𝜽</m:t>
                            </m:r>
                          </m:den>
                        </m:f>
                      </m:e>
                    </m:func>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1319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Pythagorean Identities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14:m>
                  <m:oMath xmlns:m="http://schemas.openxmlformats.org/officeDocument/2006/math">
                    <m:sSup>
                      <m:sSupPr>
                        <m:ctrlPr>
                          <a:rPr lang="en-US" sz="3200" b="1" i="1">
                            <a:latin typeface="Cambria Math" panose="02040503050406030204" pitchFamily="18" charset="0"/>
                          </a:rPr>
                        </m:ctrlPr>
                      </m:sSupPr>
                      <m:e>
                        <m:r>
                          <a:rPr lang="en-US" sz="3200" b="1" i="1">
                            <a:latin typeface="Cambria Math" panose="02040503050406030204" pitchFamily="18" charset="0"/>
                          </a:rPr>
                          <m:t>𝒔𝒊𝒏</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𝒄𝒐</m:t>
                    </m:r>
                    <m:sSup>
                      <m:sSupPr>
                        <m:ctrlPr>
                          <a:rPr lang="en-US" sz="3200" b="1" i="1">
                            <a:latin typeface="Cambria Math" panose="02040503050406030204" pitchFamily="18" charset="0"/>
                          </a:rPr>
                        </m:ctrlPr>
                      </m:sSupPr>
                      <m:e>
                        <m:r>
                          <a:rPr lang="en-US" sz="3200" b="1" i="1">
                            <a:latin typeface="Cambria Math" panose="02040503050406030204" pitchFamily="18" charset="0"/>
                          </a:rPr>
                          <m:t>𝒔</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𝟏</m:t>
                    </m:r>
                  </m:oMath>
                </a14:m>
                <a:r>
                  <a:rPr lang="en-US" sz="3200" b="1" dirty="0"/>
                  <a:t>			</a:t>
                </a:r>
                <a:endParaRPr lang="en-US" sz="3200" b="1" dirty="0" smtClean="0"/>
              </a:p>
              <a:p>
                <a:pPr marL="0" indent="0">
                  <a:buNone/>
                </a:pPr>
                <a:endParaRPr lang="en-US" sz="3200" b="1" i="1" dirty="0"/>
              </a:p>
              <a:p>
                <a:pPr marL="0" indent="0">
                  <a:buNone/>
                </a:pPr>
                <a:endParaRPr lang="en-US" sz="3200" b="1" i="1" dirty="0" smtClean="0"/>
              </a:p>
              <a:p>
                <a:pPr marL="0" indent="0">
                  <a:buNone/>
                </a:pPr>
                <a:endParaRPr lang="en-US" sz="3200" b="1" i="1" dirty="0"/>
              </a:p>
              <a:p>
                <a:pPr marL="0" indent="0">
                  <a:buNone/>
                </a:pPr>
                <a:r>
                  <a:rPr lang="en-US" sz="3200" b="1" i="1" dirty="0" smtClean="0"/>
                  <a:t>Therefore,					</a:t>
                </a:r>
                <a14:m>
                  <m:oMath xmlns:m="http://schemas.openxmlformats.org/officeDocument/2006/math">
                    <m:r>
                      <a:rPr lang="en-US" sz="3200" b="1" i="1">
                        <a:latin typeface="Cambria Math" panose="02040503050406030204" pitchFamily="18" charset="0"/>
                      </a:rPr>
                      <m:t>𝟏</m:t>
                    </m:r>
                    <m:r>
                      <a:rPr lang="en-US" sz="3200" b="1" i="1">
                        <a:latin typeface="Cambria Math" panose="02040503050406030204" pitchFamily="18" charset="0"/>
                      </a:rPr>
                      <m:t>+</m:t>
                    </m:r>
                    <m:r>
                      <a:rPr lang="en-US" sz="3200" b="1" i="1">
                        <a:latin typeface="Cambria Math" panose="02040503050406030204" pitchFamily="18" charset="0"/>
                      </a:rPr>
                      <m:t>𝒕𝒂</m:t>
                    </m:r>
                    <m:sSup>
                      <m:sSupPr>
                        <m:ctrlPr>
                          <a:rPr lang="en-US" sz="3200" b="1" i="1">
                            <a:latin typeface="Cambria Math" panose="02040503050406030204" pitchFamily="18" charset="0"/>
                          </a:rPr>
                        </m:ctrlPr>
                      </m:sSupPr>
                      <m:e>
                        <m:r>
                          <a:rPr lang="en-US" sz="3200" b="1" i="1">
                            <a:latin typeface="Cambria Math" panose="02040503050406030204" pitchFamily="18" charset="0"/>
                          </a:rPr>
                          <m:t>𝒏</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𝒔𝒆𝒄</m:t>
                        </m:r>
                      </m:e>
                      <m:sup>
                        <m:r>
                          <a:rPr lang="en-US" sz="3200" b="1" i="1">
                            <a:latin typeface="Cambria Math" panose="02040503050406030204" pitchFamily="18" charset="0"/>
                          </a:rPr>
                          <m:t>𝟐</m:t>
                        </m:r>
                      </m:sup>
                    </m:sSup>
                    <m:r>
                      <a:rPr lang="en-US" sz="3200" b="1" i="1">
                        <a:latin typeface="Cambria Math" panose="02040503050406030204" pitchFamily="18" charset="0"/>
                      </a:rPr>
                      <m:t>𝜽</m:t>
                    </m:r>
                  </m:oMath>
                </a14:m>
                <a:endParaRPr lang="en-US" sz="3200" dirty="0"/>
              </a:p>
              <a:p>
                <a:pPr marL="0" indent="0">
                  <a:buNone/>
                </a:pPr>
                <a:r>
                  <a:rPr lang="en-US" sz="3200" b="1" dirty="0"/>
                  <a:t> </a:t>
                </a:r>
                <a:endParaRPr lang="en-US" sz="3200" dirty="0"/>
              </a:p>
              <a:p>
                <a:pPr marL="0" indent="0">
                  <a:buNone/>
                </a:pPr>
                <a:r>
                  <a:rPr lang="en-US" sz="3200" b="1" dirty="0" smtClean="0"/>
                  <a:t>But how?</a:t>
                </a:r>
                <a:r>
                  <a:rPr lang="en-US" sz="3200" b="1" dirty="0"/>
                  <a:t>					</a:t>
                </a:r>
                <a14:m>
                  <m:oMath xmlns:m="http://schemas.openxmlformats.org/officeDocument/2006/math">
                    <m:r>
                      <a:rPr lang="en-US" sz="3200" b="1" i="1">
                        <a:latin typeface="Cambria Math" panose="02040503050406030204" pitchFamily="18" charset="0"/>
                      </a:rPr>
                      <m:t>𝟏</m:t>
                    </m:r>
                    <m:r>
                      <a:rPr lang="en-US" sz="3200" b="1" i="1">
                        <a:latin typeface="Cambria Math" panose="02040503050406030204" pitchFamily="18" charset="0"/>
                      </a:rPr>
                      <m:t>+</m:t>
                    </m:r>
                    <m:r>
                      <a:rPr lang="en-US" sz="3200" b="1" i="1">
                        <a:latin typeface="Cambria Math" panose="02040503050406030204" pitchFamily="18" charset="0"/>
                      </a:rPr>
                      <m:t>𝒄𝒐</m:t>
                    </m:r>
                    <m:sSup>
                      <m:sSupPr>
                        <m:ctrlPr>
                          <a:rPr lang="en-US" sz="3200" b="1" i="1">
                            <a:latin typeface="Cambria Math" panose="02040503050406030204" pitchFamily="18" charset="0"/>
                          </a:rPr>
                        </m:ctrlPr>
                      </m:sSupPr>
                      <m:e>
                        <m:r>
                          <a:rPr lang="en-US" sz="3200" b="1" i="1">
                            <a:latin typeface="Cambria Math" panose="02040503050406030204" pitchFamily="18" charset="0"/>
                          </a:rPr>
                          <m:t>𝒕</m:t>
                        </m:r>
                      </m:e>
                      <m:sup>
                        <m:r>
                          <a:rPr lang="en-US" sz="3200" b="1" i="1">
                            <a:latin typeface="Cambria Math" panose="02040503050406030204" pitchFamily="18" charset="0"/>
                          </a:rPr>
                          <m:t>𝟐</m:t>
                        </m:r>
                      </m:sup>
                    </m:sSup>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𝒄</m:t>
                    </m:r>
                    <m:sSup>
                      <m:sSupPr>
                        <m:ctrlPr>
                          <a:rPr lang="en-US" sz="3200" b="1" i="1">
                            <a:latin typeface="Cambria Math" panose="02040503050406030204" pitchFamily="18" charset="0"/>
                          </a:rPr>
                        </m:ctrlPr>
                      </m:sSupPr>
                      <m:e>
                        <m:r>
                          <a:rPr lang="en-US" sz="3200" b="1" i="1">
                            <a:latin typeface="Cambria Math" panose="02040503050406030204" pitchFamily="18" charset="0"/>
                          </a:rPr>
                          <m:t>𝒔𝒄</m:t>
                        </m:r>
                      </m:e>
                      <m:sup>
                        <m:r>
                          <a:rPr lang="en-US" sz="3200" b="1" i="1">
                            <a:latin typeface="Cambria Math" panose="02040503050406030204" pitchFamily="18" charset="0"/>
                          </a:rPr>
                          <m:t>𝟐</m:t>
                        </m:r>
                      </m:sup>
                    </m:sSup>
                    <m:r>
                      <a:rPr lang="en-US" sz="3200" b="1" i="1">
                        <a:latin typeface="Cambria Math" panose="02040503050406030204" pitchFamily="18" charset="0"/>
                      </a:rPr>
                      <m:t>𝜽</m:t>
                    </m:r>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60" t="-1020" b="-1020"/>
                </a:stretch>
              </a:blipFill>
            </p:spPr>
            <p:txBody>
              <a:bodyPr/>
              <a:lstStyle/>
              <a:p>
                <a:r>
                  <a:rPr lang="en-US">
                    <a:noFill/>
                  </a:rPr>
                  <a:t> </a:t>
                </a:r>
              </a:p>
            </p:txBody>
          </p:sp>
        </mc:Fallback>
      </mc:AlternateContent>
    </p:spTree>
    <p:extLst>
      <p:ext uri="{BB962C8B-B14F-4D97-AF65-F5344CB8AC3E}">
        <p14:creationId xmlns:p14="http://schemas.microsoft.com/office/powerpoint/2010/main" val="1217642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295262" cy="3581400"/>
              </a:xfrm>
            </p:spPr>
            <p:txBody>
              <a:bodyPr>
                <a:normAutofit/>
              </a:bodyPr>
              <a:lstStyle/>
              <a:p>
                <a:pPr marL="0" indent="0">
                  <a:buNone/>
                </a:pPr>
                <a:r>
                  <a:rPr lang="en-US" sz="3200" dirty="0"/>
                  <a:t>Let </a:t>
                </a:r>
                <a14:m>
                  <m:oMath xmlns:m="http://schemas.openxmlformats.org/officeDocument/2006/math">
                    <m:r>
                      <a:rPr lang="en-US" sz="3200" i="1">
                        <a:latin typeface="Cambria Math" panose="02040503050406030204" pitchFamily="18" charset="0"/>
                      </a:rPr>
                      <m:t>𝜃</m:t>
                    </m:r>
                  </m:oMath>
                </a14:m>
                <a:r>
                  <a:rPr lang="en-US" sz="3200" b="1" dirty="0"/>
                  <a:t> </a:t>
                </a:r>
                <a:r>
                  <a:rPr lang="en-US" sz="3200" dirty="0"/>
                  <a:t>be an acute angle such that sin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=0.6</m:t>
                    </m:r>
                  </m:oMath>
                </a14:m>
                <a:r>
                  <a:rPr lang="en-US" sz="3200" dirty="0"/>
                  <a:t>. Find the value of</a:t>
                </a:r>
                <a:r>
                  <a:rPr lang="en-US" sz="3200" dirty="0" smtClean="0"/>
                  <a:t>:</a:t>
                </a:r>
                <a:r>
                  <a:rPr lang="en-US" sz="3200" dirty="0"/>
                  <a:t> </a:t>
                </a:r>
              </a:p>
              <a:p>
                <a:pPr marL="0" lvl="0" indent="0">
                  <a:buNone/>
                </a:pPr>
                <a:r>
                  <a:rPr lang="en-US" sz="3200" dirty="0" smtClean="0"/>
                  <a:t>1.)  </a:t>
                </a:r>
                <a:r>
                  <a:rPr lang="en-US" sz="3200" dirty="0"/>
                  <a:t>cos</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oMath>
                </a14:m>
                <a:r>
                  <a:rPr lang="en-US" sz="3200" dirty="0"/>
                  <a:t>	</a:t>
                </a:r>
                <a:endParaRPr lang="en-US" sz="3200" dirty="0" smtClean="0"/>
              </a:p>
              <a:p>
                <a:pPr marL="0" lvl="0" indent="0">
                  <a:buNone/>
                </a:pPr>
                <a:r>
                  <a:rPr lang="en-US" sz="3200" dirty="0"/>
                  <a:t>	 </a:t>
                </a:r>
              </a:p>
              <a:p>
                <a:pPr marL="0" lvl="0" indent="0">
                  <a:buNone/>
                </a:pPr>
                <a:r>
                  <a:rPr lang="en-US" sz="3200" dirty="0" smtClean="0"/>
                  <a:t>2.)  </a:t>
                </a:r>
                <a:r>
                  <a:rPr lang="en-US" sz="3200" dirty="0"/>
                  <a:t>tan </a:t>
                </a:r>
                <a14:m>
                  <m:oMath xmlns:m="http://schemas.openxmlformats.org/officeDocument/2006/math">
                    <m:r>
                      <a:rPr lang="en-US" sz="3200" i="1">
                        <a:latin typeface="Cambria Math" panose="02040503050406030204" pitchFamily="18" charset="0"/>
                      </a:rPr>
                      <m:t>𝜃</m:t>
                    </m:r>
                  </m:oMath>
                </a14:m>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295262" cy="3581400"/>
              </a:xfrm>
              <a:blipFill rotWithShape="0">
                <a:blip r:embed="rId2"/>
                <a:stretch>
                  <a:fillRect l="-1480" t="-2891"/>
                </a:stretch>
              </a:blipFill>
            </p:spPr>
            <p:txBody>
              <a:bodyPr/>
              <a:lstStyle/>
              <a:p>
                <a:r>
                  <a:rPr lang="en-US">
                    <a:noFill/>
                  </a:rPr>
                  <a:t> </a:t>
                </a:r>
              </a:p>
            </p:txBody>
          </p:sp>
        </mc:Fallback>
      </mc:AlternateContent>
    </p:spTree>
    <p:extLst>
      <p:ext uri="{BB962C8B-B14F-4D97-AF65-F5344CB8AC3E}">
        <p14:creationId xmlns:p14="http://schemas.microsoft.com/office/powerpoint/2010/main" val="336037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54227"/>
                <a:ext cx="10130010" cy="5310130"/>
              </a:xfrm>
            </p:spPr>
            <p:txBody>
              <a:bodyPr>
                <a:normAutofit/>
              </a:bodyPr>
              <a:lstStyle/>
              <a:p>
                <a:pPr marL="0" indent="0">
                  <a:buNone/>
                </a:pPr>
                <a:r>
                  <a:rPr lang="en-US" sz="3200" dirty="0" smtClean="0"/>
                  <a:t>Let </a:t>
                </a:r>
                <a14:m>
                  <m:oMath xmlns:m="http://schemas.openxmlformats.org/officeDocument/2006/math">
                    <m:r>
                      <a:rPr lang="en-US" sz="3200" i="1">
                        <a:latin typeface="Cambria Math" panose="02040503050406030204" pitchFamily="18" charset="0"/>
                      </a:rPr>
                      <m:t>𝜃</m:t>
                    </m:r>
                  </m:oMath>
                </a14:m>
                <a:r>
                  <a:rPr lang="en-US" sz="3200" b="1" dirty="0"/>
                  <a:t> </a:t>
                </a:r>
                <a:r>
                  <a:rPr lang="en-US" sz="3200" dirty="0"/>
                  <a:t>be an acute angle such that sin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=0.6</m:t>
                    </m:r>
                  </m:oMath>
                </a14:m>
                <a:r>
                  <a:rPr lang="en-US" sz="3200" dirty="0"/>
                  <a:t>. Find the value of</a:t>
                </a:r>
                <a:r>
                  <a:rPr lang="en-US" sz="3200" dirty="0" smtClean="0"/>
                  <a:t>:</a:t>
                </a:r>
                <a:r>
                  <a:rPr lang="en-US" sz="3200" dirty="0"/>
                  <a:t> </a:t>
                </a:r>
              </a:p>
              <a:p>
                <a:pPr marL="0" lvl="0" indent="0">
                  <a:buNone/>
                </a:pPr>
                <a:r>
                  <a:rPr lang="en-US" sz="3200" dirty="0" smtClean="0"/>
                  <a:t>1.)  </a:t>
                </a:r>
                <a:r>
                  <a:rPr lang="en-US" sz="3200" dirty="0"/>
                  <a:t>cos</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oMath>
                </a14:m>
                <a:r>
                  <a:rPr lang="en-US" sz="3200" dirty="0"/>
                  <a:t>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(0.6)</m:t>
                        </m:r>
                      </m:e>
                      <m:sup>
                        <m:r>
                          <a:rPr lang="en-US" sz="3200" i="1">
                            <a:latin typeface="Cambria Math" panose="02040503050406030204" pitchFamily="18" charset="0"/>
                          </a:rPr>
                          <m:t>2</m:t>
                        </m:r>
                      </m:sup>
                    </m:sSup>
                    <m:r>
                      <a:rPr lang="en-US" sz="3200" i="1">
                        <a:latin typeface="Cambria Math" panose="02040503050406030204" pitchFamily="18" charset="0"/>
                      </a:rPr>
                      <m:t>+</m:t>
                    </m:r>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=1=&gt; </m:t>
                    </m:r>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=1−.36 </m:t>
                    </m:r>
                  </m:oMath>
                </a14:m>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m:t>
                      </m:r>
                      <m:sSup>
                        <m:sSupPr>
                          <m:ctrlPr>
                            <a:rPr lang="en-US" sz="3200" i="1">
                              <a:latin typeface="Cambria Math" panose="02040503050406030204" pitchFamily="18" charset="0"/>
                            </a:rPr>
                          </m:ctrlPr>
                        </m:sSupPr>
                        <m:e>
                          <m:r>
                            <a:rPr lang="en-US" sz="3200" i="1">
                              <a:latin typeface="Cambria Math" panose="02040503050406030204" pitchFamily="18" charset="0"/>
                            </a:rPr>
                            <m:t>𝑠</m:t>
                          </m:r>
                        </m:e>
                        <m:sup>
                          <m:r>
                            <a:rPr lang="en-US" sz="3200" i="1">
                              <a:latin typeface="Cambria Math" panose="02040503050406030204" pitchFamily="18" charset="0"/>
                            </a:rPr>
                            <m:t>2</m:t>
                          </m:r>
                        </m:sup>
                      </m:sSup>
                      <m:r>
                        <a:rPr lang="en-US" sz="3200" i="1">
                          <a:latin typeface="Cambria Math" panose="02040503050406030204" pitchFamily="18" charset="0"/>
                        </a:rPr>
                        <m:t>𝜃</m:t>
                      </m:r>
                      <m:r>
                        <a:rPr lang="en-US" sz="3200" i="1">
                          <a:latin typeface="Cambria Math" panose="02040503050406030204" pitchFamily="18" charset="0"/>
                        </a:rPr>
                        <m:t>=0.64 </m:t>
                      </m:r>
                    </m:oMath>
                  </m:oMathPara>
                </a14:m>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𝑐𝑜𝑠</m:t>
                      </m:r>
                      <m:r>
                        <a:rPr lang="en-US" sz="3200" i="1">
                          <a:latin typeface="Cambria Math" panose="02040503050406030204" pitchFamily="18" charset="0"/>
                        </a:rPr>
                        <m:t> </m:t>
                      </m:r>
                      <m:r>
                        <a:rPr lang="en-US" sz="3200" i="1">
                          <a:latin typeface="Cambria Math" panose="02040503050406030204" pitchFamily="18" charset="0"/>
                        </a:rPr>
                        <m:t>𝜃</m:t>
                      </m:r>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0.64</m:t>
                          </m:r>
                        </m:e>
                      </m:rad>
                    </m:oMath>
                  </m:oMathPara>
                </a14:m>
                <a:endParaRPr lang="en-US" sz="3200" i="1" dirty="0" smtClean="0"/>
              </a:p>
              <a:p>
                <a:pPr marL="0" indent="0">
                  <a:buNone/>
                </a:pPr>
                <a14:m>
                  <m:oMathPara xmlns:m="http://schemas.openxmlformats.org/officeDocument/2006/math">
                    <m:oMathParaPr>
                      <m:jc m:val="centerGroup"/>
                    </m:oMathParaPr>
                    <m:oMath xmlns:m="http://schemas.openxmlformats.org/officeDocument/2006/math">
                      <m:r>
                        <a:rPr lang="en-US" sz="3200" b="1" i="1">
                          <a:latin typeface="Cambria Math" panose="02040503050406030204" pitchFamily="18" charset="0"/>
                        </a:rPr>
                        <m:t>𝒄𝒐𝒔</m:t>
                      </m:r>
                      <m:r>
                        <a:rPr lang="en-US" sz="3200" b="1" i="1">
                          <a:latin typeface="Cambria Math" panose="02040503050406030204" pitchFamily="18" charset="0"/>
                        </a:rPr>
                        <m:t> </m:t>
                      </m:r>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𝟎</m:t>
                      </m:r>
                      <m:r>
                        <a:rPr lang="en-US" sz="3200" b="1" i="1">
                          <a:latin typeface="Cambria Math" panose="02040503050406030204" pitchFamily="18" charset="0"/>
                        </a:rPr>
                        <m:t>.</m:t>
                      </m:r>
                      <m:r>
                        <a:rPr lang="en-US" sz="3200" b="1" i="1">
                          <a:latin typeface="Cambria Math" panose="02040503050406030204" pitchFamily="18" charset="0"/>
                        </a:rPr>
                        <m:t>𝟖</m:t>
                      </m:r>
                    </m:oMath>
                  </m:oMathPara>
                </a14:m>
                <a:endParaRPr lang="en-US" sz="3200" dirty="0"/>
              </a:p>
              <a:p>
                <a:pPr marL="0" indent="0">
                  <a:buNone/>
                </a:pPr>
                <a:r>
                  <a:rPr lang="en-US" sz="3200" dirty="0"/>
                  <a:t> </a:t>
                </a:r>
              </a:p>
              <a:p>
                <a:pPr marL="0" lvl="0" indent="0">
                  <a:buNone/>
                </a:pPr>
                <a:r>
                  <a:rPr lang="en-US" sz="3200" dirty="0" smtClean="0"/>
                  <a:t>2.)  </a:t>
                </a:r>
                <a:r>
                  <a:rPr lang="en-US" sz="3200" dirty="0"/>
                  <a:t>tan </a:t>
                </a:r>
                <a14:m>
                  <m:oMath xmlns:m="http://schemas.openxmlformats.org/officeDocument/2006/math">
                    <m:r>
                      <a:rPr lang="en-US" sz="3200" i="1">
                        <a:latin typeface="Cambria Math" panose="02040503050406030204" pitchFamily="18" charset="0"/>
                      </a:rPr>
                      <m:t>𝜃</m:t>
                    </m:r>
                  </m:oMath>
                </a14:m>
                <a:r>
                  <a:rPr lang="en-US" sz="3200" dirty="0"/>
                  <a:t>		tan </a:t>
                </a:r>
                <a14:m>
                  <m:oMath xmlns:m="http://schemas.openxmlformats.org/officeDocument/2006/math">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0.6</m:t>
                        </m:r>
                      </m:num>
                      <m:den>
                        <m:r>
                          <a:rPr lang="en-US" sz="3200" i="1">
                            <a:latin typeface="Cambria Math" panose="02040503050406030204" pitchFamily="18" charset="0"/>
                          </a:rPr>
                          <m:t>0.8</m:t>
                        </m:r>
                      </m:den>
                    </m:f>
                  </m:oMath>
                </a14:m>
                <a:endParaRPr lang="en-US" sz="3200" dirty="0"/>
              </a:p>
              <a:p>
                <a:pPr marL="0" indent="0">
                  <a:buNone/>
                </a:pPr>
                <a:r>
                  <a:rPr lang="en-US" sz="3200" b="1" dirty="0" smtClean="0"/>
                  <a:t>			tan </a:t>
                </a:r>
                <a14:m>
                  <m:oMath xmlns:m="http://schemas.openxmlformats.org/officeDocument/2006/math">
                    <m:r>
                      <a:rPr lang="en-US" sz="3200" b="1" i="1">
                        <a:latin typeface="Cambria Math" panose="02040503050406030204" pitchFamily="18" charset="0"/>
                      </a:rPr>
                      <m:t>𝜽</m:t>
                    </m:r>
                    <m:r>
                      <a:rPr lang="en-US" sz="3200" b="1" i="1">
                        <a:latin typeface="Cambria Math" panose="02040503050406030204" pitchFamily="18" charset="0"/>
                      </a:rPr>
                      <m:t>=</m:t>
                    </m:r>
                    <m:r>
                      <a:rPr lang="en-US" sz="3200" b="1" i="1">
                        <a:latin typeface="Cambria Math" panose="02040503050406030204" pitchFamily="18" charset="0"/>
                      </a:rPr>
                      <m:t>𝟎</m:t>
                    </m:r>
                    <m:r>
                      <a:rPr lang="en-US" sz="3200" b="1" i="1">
                        <a:latin typeface="Cambria Math" panose="02040503050406030204" pitchFamily="18" charset="0"/>
                      </a:rPr>
                      <m:t>.</m:t>
                    </m:r>
                    <m:r>
                      <a:rPr lang="en-US" sz="3200" b="1" i="1">
                        <a:latin typeface="Cambria Math" panose="02040503050406030204" pitchFamily="18" charset="0"/>
                      </a:rPr>
                      <m:t>𝟕𝟓</m:t>
                    </m:r>
                  </m:oMath>
                </a14:m>
                <a:endParaRPr lang="en-US" sz="32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54227"/>
                <a:ext cx="10130010" cy="5310130"/>
              </a:xfrm>
              <a:blipFill rotWithShape="0">
                <a:blip r:embed="rId2"/>
                <a:stretch>
                  <a:fillRect l="-1504" t="-1952" b="-804"/>
                </a:stretch>
              </a:blipFill>
            </p:spPr>
            <p:txBody>
              <a:bodyPr/>
              <a:lstStyle/>
              <a:p>
                <a:r>
                  <a:rPr lang="en-US">
                    <a:noFill/>
                  </a:rPr>
                  <a:t> </a:t>
                </a:r>
              </a:p>
            </p:txBody>
          </p:sp>
        </mc:Fallback>
      </mc:AlternateContent>
    </p:spTree>
    <p:extLst>
      <p:ext uri="{BB962C8B-B14F-4D97-AF65-F5344CB8AC3E}">
        <p14:creationId xmlns:p14="http://schemas.microsoft.com/office/powerpoint/2010/main" val="3967837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Example: Applications </a:t>
            </a:r>
            <a:r>
              <a:rPr lang="en-US" b="1" u="sng" dirty="0"/>
              <a:t>to Real Life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200" dirty="0" smtClean="0"/>
                  <a:t>You’re </a:t>
                </a:r>
                <a:r>
                  <a:rPr lang="en-US" sz="3200" dirty="0"/>
                  <a:t>standing just down the street from the 478 foot tall Woodmen Building in downtown Omaha. The measure of the angle of elevation from where you are standing to the top of the Woodmen building is 68.</a:t>
                </a:r>
                <a14:m>
                  <m:oMath xmlns:m="http://schemas.openxmlformats.org/officeDocument/2006/math">
                    <m:r>
                      <a:rPr lang="en-US" sz="3200" i="1">
                        <a:latin typeface="Cambria Math" panose="02040503050406030204" pitchFamily="18" charset="0"/>
                      </a:rPr>
                      <m:t>4°</m:t>
                    </m:r>
                  </m:oMath>
                </a14:m>
                <a:r>
                  <a:rPr lang="en-US" sz="3200" dirty="0"/>
                  <a:t>.  How far away from the building are you standing?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87" t="-2891" r="-889"/>
                </a:stretch>
              </a:blipFill>
            </p:spPr>
            <p:txBody>
              <a:bodyPr/>
              <a:lstStyle/>
              <a:p>
                <a:r>
                  <a:rPr lang="en-US">
                    <a:noFill/>
                  </a:rPr>
                  <a:t> </a:t>
                </a:r>
              </a:p>
            </p:txBody>
          </p:sp>
        </mc:Fallback>
      </mc:AlternateContent>
    </p:spTree>
    <p:extLst>
      <p:ext uri="{BB962C8B-B14F-4D97-AF65-F5344CB8AC3E}">
        <p14:creationId xmlns:p14="http://schemas.microsoft.com/office/powerpoint/2010/main" val="238448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2074"/>
            <a:ext cx="9601200" cy="1485900"/>
          </a:xfrm>
        </p:spPr>
        <p:txBody>
          <a:bodyPr/>
          <a:lstStyle/>
          <a:p>
            <a:r>
              <a:rPr lang="en-US" dirty="0" smtClean="0"/>
              <a:t>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815248"/>
                <a:ext cx="9601200" cy="5949109"/>
              </a:xfrm>
            </p:spPr>
            <p:txBody>
              <a:bodyPr>
                <a:normAutofit fontScale="92500" lnSpcReduction="20000"/>
              </a:bodyPr>
              <a:lstStyle/>
              <a:p>
                <a:pPr marL="0" lvl="0" indent="0">
                  <a:buNone/>
                </a:pPr>
                <a:r>
                  <a:rPr lang="en-US" sz="2400" dirty="0" smtClean="0"/>
                  <a:t>You’re standing just down the street from the 478 foot tall Woodmen Building in downtown Omaha. The measure of the angle of elevation from where you are standing to the top of the Woodmen building is 68.</a:t>
                </a:r>
                <a14:m>
                  <m:oMath xmlns:m="http://schemas.openxmlformats.org/officeDocument/2006/math">
                    <m:r>
                      <a:rPr lang="en-US" sz="2400" i="1">
                        <a:latin typeface="Cambria Math" panose="02040503050406030204" pitchFamily="18" charset="0"/>
                      </a:rPr>
                      <m:t>4°</m:t>
                    </m:r>
                  </m:oMath>
                </a14:m>
                <a:r>
                  <a:rPr lang="en-US" sz="2400" dirty="0"/>
                  <a:t>.  How far away from the building are you standing?  </a:t>
                </a:r>
                <a:endParaRPr lang="en-US" sz="2400" dirty="0" smtClean="0"/>
              </a:p>
              <a:p>
                <a:pPr marL="0" lvl="0" indent="0">
                  <a:buNone/>
                </a:pPr>
                <a:endParaRPr lang="en-US" dirty="0"/>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𝑜𝑝𝑝</m:t>
                              </m:r>
                            </m:num>
                            <m:den>
                              <m:r>
                                <a:rPr lang="en-US" sz="3200" i="1">
                                  <a:latin typeface="Cambria Math" panose="02040503050406030204" pitchFamily="18" charset="0"/>
                                </a:rPr>
                                <m:t>𝑎𝑑𝑗</m:t>
                              </m:r>
                            </m:den>
                          </m:f>
                        </m:e>
                      </m:func>
                    </m:oMath>
                  </m:oMathPara>
                </a14:m>
                <a:endParaRPr lang="en-US" sz="3200" dirty="0"/>
              </a:p>
              <a:p>
                <a:pPr marL="0" indent="0">
                  <a:buNone/>
                </a:pPr>
                <a:endParaRPr lang="en-US" sz="3200" dirty="0"/>
              </a:p>
              <a:p>
                <a:pPr marL="0" indent="0">
                  <a:buNone/>
                </a:pPr>
                <a:r>
                  <a:rPr lang="en-US" sz="3200" dirty="0"/>
                  <a:t>tan 68.</a:t>
                </a:r>
                <a14:m>
                  <m:oMath xmlns:m="http://schemas.openxmlformats.org/officeDocument/2006/math">
                    <m:r>
                      <a:rPr lang="en-US" sz="3200" i="1">
                        <a:latin typeface="Cambria Math" panose="02040503050406030204" pitchFamily="18" charset="0"/>
                      </a:rPr>
                      <m:t>4°=</m:t>
                    </m:r>
                    <m:f>
                      <m:fPr>
                        <m:ctrlPr>
                          <a:rPr lang="en-US" sz="3200" i="1">
                            <a:latin typeface="Cambria Math" panose="02040503050406030204" pitchFamily="18" charset="0"/>
                          </a:rPr>
                        </m:ctrlPr>
                      </m:fPr>
                      <m:num>
                        <m:r>
                          <a:rPr lang="en-US" sz="3200" i="1">
                            <a:latin typeface="Cambria Math" panose="02040503050406030204" pitchFamily="18" charset="0"/>
                          </a:rPr>
                          <m:t>478</m:t>
                        </m:r>
                      </m:num>
                      <m:den>
                        <m:r>
                          <a:rPr lang="en-US" sz="3200" i="1">
                            <a:latin typeface="Cambria Math" panose="02040503050406030204" pitchFamily="18" charset="0"/>
                          </a:rPr>
                          <m:t>𝑥</m:t>
                        </m:r>
                      </m:den>
                    </m:f>
                    <m:r>
                      <a:rPr lang="en-US" sz="3200" i="1">
                        <a:latin typeface="Cambria Math" panose="02040503050406030204" pitchFamily="18" charset="0"/>
                      </a:rPr>
                      <m:t>=&gt;</m:t>
                    </m:r>
                    <m:r>
                      <a:rPr lang="en-US" sz="3200" i="1">
                        <a:latin typeface="Cambria Math" panose="02040503050406030204" pitchFamily="18" charset="0"/>
                      </a:rPr>
                      <m:t>𝑥</m:t>
                    </m:r>
                    <m:r>
                      <a:rPr lang="en-US" sz="3200" i="1">
                        <a:latin typeface="Cambria Math" panose="02040503050406030204" pitchFamily="18" charset="0"/>
                      </a:rPr>
                      <m:t> </m:t>
                    </m:r>
                    <m:r>
                      <m:rPr>
                        <m:sty m:val="p"/>
                      </m:rPr>
                      <a:rPr lang="en-US" sz="3200">
                        <a:latin typeface="Cambria Math" panose="02040503050406030204" pitchFamily="18" charset="0"/>
                      </a:rPr>
                      <m:t>tan</m:t>
                    </m:r>
                    <m:r>
                      <a:rPr lang="en-US" sz="3200">
                        <a:latin typeface="Cambria Math" panose="02040503050406030204" pitchFamily="18" charset="0"/>
                      </a:rPr>
                      <m:t> 68.</m:t>
                    </m:r>
                    <m:r>
                      <a:rPr lang="en-US" sz="3200" i="1">
                        <a:latin typeface="Cambria Math" panose="02040503050406030204" pitchFamily="18" charset="0"/>
                      </a:rPr>
                      <m:t>4°=478 </m:t>
                    </m:r>
                  </m:oMath>
                </a14:m>
                <a:r>
                  <a:rPr lang="en-US" sz="3200" dirty="0"/>
                  <a:t>  </a:t>
                </a:r>
                <a:endParaRPr lang="en-US" sz="3200" dirty="0" smtClean="0"/>
              </a:p>
              <a:p>
                <a:pPr marL="0" indent="0">
                  <a:buNone/>
                </a:pPr>
                <a:endParaRPr lang="en-US" sz="3200" dirty="0"/>
              </a:p>
              <a:p>
                <a:pPr marL="0" indent="0">
                  <a:buNone/>
                </a:pPr>
                <a14:m>
                  <m:oMathPara xmlns:m="http://schemas.openxmlformats.org/officeDocument/2006/math">
                    <m:oMathParaPr>
                      <m:jc m:val="left"/>
                    </m:oMathParaPr>
                    <m:oMath xmlns:m="http://schemas.openxmlformats.org/officeDocument/2006/math">
                      <m:r>
                        <a:rPr lang="en-US" sz="3200" i="1">
                          <a:latin typeface="Cambria Math" panose="02040503050406030204" pitchFamily="18" charset="0"/>
                        </a:rPr>
                        <m:t>𝑥</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478</m:t>
                          </m:r>
                        </m:num>
                        <m:den>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a:latin typeface="Cambria Math" panose="02040503050406030204" pitchFamily="18" charset="0"/>
                                </a:rPr>
                                <m:t>68.4°</m:t>
                              </m:r>
                            </m:e>
                          </m:func>
                        </m:den>
                      </m:f>
                      <m:r>
                        <a:rPr lang="en-US" sz="3200" b="0" i="0" smtClean="0">
                          <a:latin typeface="Cambria Math" panose="02040503050406030204" pitchFamily="18" charset="0"/>
                        </a:rPr>
                        <m:t>                                                          </m:t>
                      </m:r>
                    </m:oMath>
                  </m:oMathPara>
                </a14:m>
                <a:endParaRPr lang="en-US" sz="3200" b="1" dirty="0" smtClean="0"/>
              </a:p>
              <a:p>
                <a:pPr marL="0" indent="0">
                  <a:buNone/>
                </a:pPr>
                <a:endParaRPr lang="en-US" sz="3200" b="1" dirty="0"/>
              </a:p>
              <a:p>
                <a:pPr marL="0" indent="0">
                  <a:buNone/>
                </a:pPr>
                <a:r>
                  <a:rPr lang="en-US" sz="3200" b="1" dirty="0" smtClean="0"/>
                  <a:t>x </a:t>
                </a:r>
                <a:r>
                  <a:rPr lang="en-US" sz="3200" b="1" dirty="0"/>
                  <a:t>= 189.25 feet</a:t>
                </a:r>
                <a:endParaRPr lang="en-US" sz="32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815248"/>
                <a:ext cx="9601200" cy="5949109"/>
              </a:xfrm>
              <a:blipFill rotWithShape="0">
                <a:blip r:embed="rId2"/>
                <a:stretch>
                  <a:fillRect l="-1460" t="-2049" r="-698"/>
                </a:stretch>
              </a:blipFill>
            </p:spPr>
            <p:txBody>
              <a:bodyPr/>
              <a:lstStyle/>
              <a:p>
                <a:r>
                  <a:rPr lang="en-US">
                    <a:noFill/>
                  </a:rPr>
                  <a:t> </a:t>
                </a:r>
              </a:p>
            </p:txBody>
          </p:sp>
        </mc:Fallback>
      </mc:AlternateContent>
    </p:spTree>
    <p:extLst>
      <p:ext uri="{BB962C8B-B14F-4D97-AF65-F5344CB8AC3E}">
        <p14:creationId xmlns:p14="http://schemas.microsoft.com/office/powerpoint/2010/main" val="1530930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Second Application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32193"/>
                <a:ext cx="9601200" cy="5343180"/>
              </a:xfrm>
            </p:spPr>
            <p:txBody>
              <a:bodyPr>
                <a:normAutofit/>
              </a:bodyPr>
              <a:lstStyle/>
              <a:p>
                <a:pPr marL="0" lvl="0" indent="0">
                  <a:buNone/>
                </a:pPr>
                <a:r>
                  <a:rPr lang="en-US" sz="3200" dirty="0" smtClean="0"/>
                  <a:t>A </a:t>
                </a:r>
                <a:r>
                  <a:rPr lang="en-US" sz="3200" dirty="0"/>
                  <a:t>historic lighthouse is 200 yards directly south from a bike path along a lake. A walk way to the lighthouse is 400 yards long. Find the acute angle </a:t>
                </a:r>
                <a14:m>
                  <m:oMath xmlns:m="http://schemas.openxmlformats.org/officeDocument/2006/math">
                    <m:r>
                      <a:rPr lang="en-US" sz="3200" i="1">
                        <a:latin typeface="Cambria Math" panose="02040503050406030204" pitchFamily="18" charset="0"/>
                      </a:rPr>
                      <m:t>𝜃</m:t>
                    </m:r>
                  </m:oMath>
                </a14:m>
                <a:r>
                  <a:rPr lang="en-US" sz="3200" dirty="0"/>
                  <a:t> between the bike path and the walkway. </a:t>
                </a:r>
              </a:p>
              <a:p>
                <a:pPr marL="0" indent="0">
                  <a:buNone/>
                </a:pPr>
                <a:r>
                  <a:rPr lang="en-US" b="1"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32193"/>
                <a:ext cx="9601200" cy="5343180"/>
              </a:xfrm>
              <a:blipFill rotWithShape="0">
                <a:blip r:embed="rId2"/>
                <a:stretch>
                  <a:fillRect l="-1587" t="-1941" r="-1143"/>
                </a:stretch>
              </a:blipFill>
            </p:spPr>
            <p:txBody>
              <a:bodyPr/>
              <a:lstStyle/>
              <a:p>
                <a:r>
                  <a:rPr lang="en-US">
                    <a:noFill/>
                  </a:rPr>
                  <a:t> </a:t>
                </a:r>
              </a:p>
            </p:txBody>
          </p:sp>
        </mc:Fallback>
      </mc:AlternateContent>
    </p:spTree>
    <p:extLst>
      <p:ext uri="{BB962C8B-B14F-4D97-AF65-F5344CB8AC3E}">
        <p14:creationId xmlns:p14="http://schemas.microsoft.com/office/powerpoint/2010/main" val="4130412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Second Application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432193"/>
                <a:ext cx="9601200" cy="5343180"/>
              </a:xfrm>
            </p:spPr>
            <p:txBody>
              <a:bodyPr>
                <a:normAutofit lnSpcReduction="10000"/>
              </a:bodyPr>
              <a:lstStyle/>
              <a:p>
                <a:pPr marL="0" lvl="0" indent="0">
                  <a:buNone/>
                </a:pPr>
                <a:r>
                  <a:rPr lang="en-US" sz="2400" dirty="0" smtClean="0"/>
                  <a:t>A </a:t>
                </a:r>
                <a:r>
                  <a:rPr lang="en-US" sz="2400" dirty="0"/>
                  <a:t>historic lighthouse is 200 yards directly south from a bike path along a lake. A walk way to the lighthouse is 400 yards long. Find the acute angle </a:t>
                </a:r>
                <a14:m>
                  <m:oMath xmlns:m="http://schemas.openxmlformats.org/officeDocument/2006/math">
                    <m:r>
                      <a:rPr lang="en-US" sz="2400" i="1">
                        <a:latin typeface="Cambria Math" panose="02040503050406030204" pitchFamily="18" charset="0"/>
                      </a:rPr>
                      <m:t>𝜃</m:t>
                    </m:r>
                  </m:oMath>
                </a14:m>
                <a:r>
                  <a:rPr lang="en-US" sz="2400" dirty="0"/>
                  <a:t> between the bike path and the walkway. </a:t>
                </a:r>
              </a:p>
              <a:p>
                <a:pPr marL="0" indent="0">
                  <a:buNone/>
                </a:pPr>
                <a:r>
                  <a:rPr lang="en-US" b="1" dirty="0"/>
                  <a:t> </a:t>
                </a:r>
                <a:endParaRPr lang="en-US" dirty="0"/>
              </a:p>
              <a:p>
                <a:pPr marL="0" indent="0">
                  <a:buNone/>
                </a:pPr>
                <a:r>
                  <a:rPr lang="en-US" sz="3200" dirty="0"/>
                  <a:t>Note: path is adjacent, walk way is hypotenuse, and 200 yards is </a:t>
                </a:r>
                <a:r>
                  <a:rPr lang="en-US" sz="3200" dirty="0" smtClean="0"/>
                  <a:t>opposite</a:t>
                </a:r>
                <a:r>
                  <a:rPr lang="en-US" sz="3200" dirty="0"/>
                  <a:t> </a:t>
                </a:r>
              </a:p>
              <a:p>
                <a:pPr marL="0" indent="0">
                  <a:buNone/>
                </a:pPr>
                <a:endParaRPr lang="en-US" sz="3200" i="1" dirty="0" smtClean="0"/>
              </a:p>
              <a:p>
                <a:pPr marL="0" indent="0">
                  <a:buNone/>
                </a:pPr>
                <a14:m>
                  <m:oMathPara xmlns:m="http://schemas.openxmlformats.org/officeDocument/2006/math">
                    <m:oMathParaPr>
                      <m:jc m:val="left"/>
                    </m:oMathParaPr>
                    <m:oMath xmlns:m="http://schemas.openxmlformats.org/officeDocument/2006/math">
                      <m:func>
                        <m:funcPr>
                          <m:ctrlPr>
                            <a:rPr lang="en-US" sz="3200" i="1">
                              <a:latin typeface="Cambria Math" panose="02040503050406030204" pitchFamily="18" charset="0"/>
                            </a:rPr>
                          </m:ctrlPr>
                        </m:funcPr>
                        <m:fName>
                          <m:r>
                            <m:rPr>
                              <m:sty m:val="p"/>
                            </m:rPr>
                            <a:rPr lang="en-US" sz="3200" b="0" i="0" smtClean="0">
                              <a:latin typeface="Cambria Math" panose="02040503050406030204" pitchFamily="18" charset="0"/>
                            </a:rPr>
                            <m:t>cos</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𝑎𝑑𝑗</m:t>
                              </m:r>
                            </m:num>
                            <m:den>
                              <m:r>
                                <a:rPr lang="en-US" sz="3200" i="1">
                                  <a:latin typeface="Cambria Math" panose="02040503050406030204" pitchFamily="18" charset="0"/>
                                </a:rPr>
                                <m:t>h𝑦𝑝</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200</m:t>
                              </m:r>
                            </m:num>
                            <m:den>
                              <m:r>
                                <a:rPr lang="en-US" sz="3200" i="1">
                                  <a:latin typeface="Cambria Math" panose="02040503050406030204" pitchFamily="18" charset="0"/>
                                </a:rPr>
                                <m:t>400</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r>
                            <a:rPr lang="en-US" sz="3200" i="1">
                              <a:latin typeface="Cambria Math" panose="02040503050406030204" pitchFamily="18" charset="0"/>
                            </a:rPr>
                            <m:t>=&gt;</m:t>
                          </m:r>
                          <m:func>
                            <m:funcPr>
                              <m:ctrlPr>
                                <a:rPr lang="en-US" sz="3200" i="1">
                                  <a:latin typeface="Cambria Math" panose="02040503050406030204" pitchFamily="18" charset="0"/>
                                </a:rPr>
                              </m:ctrlPr>
                            </m:funcPr>
                            <m:fName>
                              <m:r>
                                <m:rPr>
                                  <m:sty m:val="p"/>
                                </m:rPr>
                                <a:rPr lang="en-US" sz="3200" b="0" i="0" smtClean="0">
                                  <a:latin typeface="Cambria Math" panose="02040503050406030204" pitchFamily="18" charset="0"/>
                                </a:rPr>
                                <m:t>cos</m:t>
                              </m:r>
                            </m:fName>
                            <m:e>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2</m:t>
                                  </m:r>
                                </m:den>
                              </m:f>
                            </m:e>
                          </m:func>
                        </m:e>
                      </m:func>
                    </m:oMath>
                  </m:oMathPara>
                </a14:m>
                <a:endParaRPr lang="en-US" sz="3200" dirty="0"/>
              </a:p>
              <a:p>
                <a:pPr marL="0" indent="0">
                  <a:buNone/>
                </a:pPr>
                <a:endParaRPr lang="en-US" sz="3200" dirty="0"/>
              </a:p>
              <a:p>
                <a:pPr marL="0" indent="0">
                  <a:buNone/>
                </a:pPr>
                <a:r>
                  <a:rPr lang="en-US" sz="3200" dirty="0"/>
                  <a:t>This is true at </a:t>
                </a:r>
                <a:r>
                  <a:rPr lang="en-US" sz="3200" dirty="0" smtClean="0"/>
                  <a:t>60</a:t>
                </a:r>
                <a14:m>
                  <m:oMath xmlns:m="http://schemas.openxmlformats.org/officeDocument/2006/math">
                    <m:r>
                      <a:rPr lang="en-US" sz="3200" i="1">
                        <a:latin typeface="Cambria Math" panose="02040503050406030204" pitchFamily="18" charset="0"/>
                      </a:rPr>
                      <m:t>°</m:t>
                    </m:r>
                  </m:oMath>
                </a14:m>
                <a:endParaRPr lang="en-US" sz="32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432193"/>
                <a:ext cx="9601200" cy="5343180"/>
              </a:xfrm>
              <a:blipFill rotWithShape="0">
                <a:blip r:embed="rId2"/>
                <a:stretch>
                  <a:fillRect l="-1587" t="-1941" r="-1143"/>
                </a:stretch>
              </a:blipFill>
            </p:spPr>
            <p:txBody>
              <a:bodyPr/>
              <a:lstStyle/>
              <a:p>
                <a:r>
                  <a:rPr lang="en-US">
                    <a:noFill/>
                  </a:rPr>
                  <a:t> </a:t>
                </a:r>
              </a:p>
            </p:txBody>
          </p:sp>
        </mc:Fallback>
      </mc:AlternateContent>
    </p:spTree>
    <p:extLst>
      <p:ext uri="{BB962C8B-B14F-4D97-AF65-F5344CB8AC3E}">
        <p14:creationId xmlns:p14="http://schemas.microsoft.com/office/powerpoint/2010/main" val="3339631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t>4.4 Trig Functions of Any Angle</a:t>
            </a:r>
            <a:endParaRPr lang="en-US" sz="4000" dirty="0"/>
          </a:p>
        </p:txBody>
      </p:sp>
      <p:sp>
        <p:nvSpPr>
          <p:cNvPr id="5" name="Content Placeholder 2"/>
          <p:cNvSpPr>
            <a:spLocks noGrp="1"/>
          </p:cNvSpPr>
          <p:nvPr>
            <p:ph idx="1"/>
          </p:nvPr>
        </p:nvSpPr>
        <p:spPr/>
        <p:txBody>
          <a:bodyPr>
            <a:normAutofit/>
          </a:bodyPr>
          <a:lstStyle/>
          <a:p>
            <a:pPr marL="0" indent="0">
              <a:buNone/>
            </a:pPr>
            <a:r>
              <a:rPr lang="en-US" sz="3600" b="1" dirty="0"/>
              <a:t>Objective: Evaluate trig functions of any angles </a:t>
            </a:r>
            <a:endParaRPr lang="en-US" sz="3600" dirty="0"/>
          </a:p>
        </p:txBody>
      </p:sp>
    </p:spTree>
    <p:extLst>
      <p:ext uri="{BB962C8B-B14F-4D97-AF65-F5344CB8AC3E}">
        <p14:creationId xmlns:p14="http://schemas.microsoft.com/office/powerpoint/2010/main" val="1053765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normAutofit fontScale="90000"/>
          </a:bodyPr>
          <a:lstStyle/>
          <a:p>
            <a:r>
              <a:rPr lang="en-US" b="1" u="sng" dirty="0"/>
              <a:t>Definitions of Trigonometric Functions of Any Angle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85901"/>
                <a:ext cx="9601200" cy="5372100"/>
              </a:xfrm>
            </p:spPr>
            <p:txBody>
              <a:bodyPr>
                <a:normAutofit lnSpcReduction="10000"/>
              </a:bodyPr>
              <a:lstStyle/>
              <a:p>
                <a:pPr marL="0" indent="0">
                  <a:buNone/>
                </a:pPr>
                <a:r>
                  <a:rPr lang="en-US" sz="3000" dirty="0" smtClean="0"/>
                  <a:t>Let </a:t>
                </a:r>
                <a14:m>
                  <m:oMath xmlns:m="http://schemas.openxmlformats.org/officeDocument/2006/math">
                    <m:r>
                      <a:rPr lang="en-US" sz="3000" i="1">
                        <a:latin typeface="Cambria Math" panose="02040503050406030204" pitchFamily="18" charset="0"/>
                      </a:rPr>
                      <m:t>𝜃</m:t>
                    </m:r>
                  </m:oMath>
                </a14:m>
                <a:r>
                  <a:rPr lang="en-US" sz="3000" dirty="0"/>
                  <a:t> be an angle in standard position with (x, y) a point on the terminal side of </a:t>
                </a:r>
                <a14:m>
                  <m:oMath xmlns:m="http://schemas.openxmlformats.org/officeDocument/2006/math">
                    <m:r>
                      <a:rPr lang="en-US" sz="3000" i="1">
                        <a:latin typeface="Cambria Math" panose="02040503050406030204" pitchFamily="18" charset="0"/>
                      </a:rPr>
                      <m:t>𝜃</m:t>
                    </m:r>
                  </m:oMath>
                </a14:m>
                <a:r>
                  <a:rPr lang="en-US" sz="3000" dirty="0"/>
                  <a:t> and </a:t>
                </a:r>
                <a14:m>
                  <m:oMath xmlns:m="http://schemas.openxmlformats.org/officeDocument/2006/math">
                    <m:r>
                      <a:rPr lang="en-US" sz="3000" i="1">
                        <a:latin typeface="Cambria Math" panose="02040503050406030204" pitchFamily="18" charset="0"/>
                      </a:rPr>
                      <m:t>𝑟</m:t>
                    </m:r>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sSup>
                          <m:sSupPr>
                            <m:ctrlPr>
                              <a:rPr lang="en-US" sz="3000" i="1">
                                <a:latin typeface="Cambria Math" panose="02040503050406030204" pitchFamily="18" charset="0"/>
                              </a:rPr>
                            </m:ctrlPr>
                          </m:sSupPr>
                          <m:e>
                            <m:r>
                              <a:rPr lang="en-US" sz="3000" i="1">
                                <a:latin typeface="Cambria Math" panose="02040503050406030204" pitchFamily="18" charset="0"/>
                              </a:rPr>
                              <m:t>𝑥</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2</m:t>
                            </m:r>
                          </m:sup>
                        </m:sSup>
                      </m:e>
                    </m:rad>
                    <m:r>
                      <a:rPr lang="en-US" sz="3000" i="1">
                        <a:latin typeface="Cambria Math" panose="02040503050406030204" pitchFamily="18" charset="0"/>
                      </a:rPr>
                      <m:t>≠0</m:t>
                    </m:r>
                  </m:oMath>
                </a14:m>
                <a:r>
                  <a:rPr lang="en-US" sz="3000" dirty="0"/>
                  <a:t>. </a:t>
                </a:r>
              </a:p>
              <a:p>
                <a:pPr marL="0" indent="0">
                  <a:buNone/>
                </a:pPr>
                <a:endParaRPr lang="en-US" sz="3000" dirty="0" smtClean="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𝐜𝐨𝐬</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𝒙</m:t>
                            </m:r>
                          </m:num>
                          <m:den>
                            <m:r>
                              <a:rPr lang="en-US" sz="3000" b="1" i="1">
                                <a:latin typeface="Cambria Math" panose="02040503050406030204" pitchFamily="18" charset="0"/>
                              </a:rPr>
                              <m:t>𝒓</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𝐬𝐞𝐜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𝒓</m:t>
                            </m:r>
                          </m:num>
                          <m:den>
                            <m:r>
                              <a:rPr lang="en-US" sz="3000" b="1" i="1">
                                <a:latin typeface="Cambria Math" panose="02040503050406030204" pitchFamily="18" charset="0"/>
                              </a:rPr>
                              <m:t>𝒙</m:t>
                            </m:r>
                          </m:den>
                        </m:f>
                        <m:r>
                          <a:rPr lang="en-US" sz="3000" b="1" i="1">
                            <a:latin typeface="Cambria Math" panose="02040503050406030204" pitchFamily="18" charset="0"/>
                          </a:rPr>
                          <m:t>,  </m:t>
                        </m:r>
                        <m:r>
                          <a:rPr lang="en-US" sz="3000" b="1" i="1">
                            <a:latin typeface="Cambria Math" panose="02040503050406030204" pitchFamily="18" charset="0"/>
                          </a:rPr>
                          <m:t>𝒙</m:t>
                        </m:r>
                        <m:r>
                          <a:rPr lang="en-US" sz="3000" b="1" i="1">
                            <a:latin typeface="Cambria Math" panose="02040503050406030204" pitchFamily="18" charset="0"/>
                          </a:rPr>
                          <m:t>≠</m:t>
                        </m:r>
                        <m:r>
                          <a:rPr lang="en-US" sz="3000" b="1" i="1">
                            <a:latin typeface="Cambria Math" panose="02040503050406030204" pitchFamily="18" charset="0"/>
                          </a:rPr>
                          <m:t>𝟎</m:t>
                        </m:r>
                      </m:e>
                    </m:func>
                  </m:oMath>
                </a14:m>
                <a:endParaRPr lang="en-US" sz="3000" b="1" dirty="0" smtClean="0"/>
              </a:p>
              <a:p>
                <a:pPr marL="0" indent="0">
                  <a:buNone/>
                </a:pPr>
                <a:r>
                  <a:rPr lang="en-US" sz="3000" b="1" dirty="0"/>
                  <a:t>		</a:t>
                </a:r>
                <a:endParaRPr lang="en-US" sz="3000" b="1" dirty="0" smtClean="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𝐬𝐢𝐧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𝒚</m:t>
                            </m:r>
                          </m:num>
                          <m:den>
                            <m:r>
                              <a:rPr lang="en-US" sz="3000" b="1" i="1">
                                <a:latin typeface="Cambria Math" panose="02040503050406030204" pitchFamily="18" charset="0"/>
                              </a:rPr>
                              <m:t>𝒓</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𝐜𝐬𝐜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𝒓</m:t>
                            </m:r>
                          </m:num>
                          <m:den>
                            <m:r>
                              <a:rPr lang="en-US" sz="3000" b="1" i="1">
                                <a:latin typeface="Cambria Math" panose="02040503050406030204" pitchFamily="18" charset="0"/>
                              </a:rPr>
                              <m:t>𝒚</m:t>
                            </m:r>
                          </m:den>
                        </m:f>
                        <m:r>
                          <a:rPr lang="en-US" sz="3000" b="1" i="1">
                            <a:latin typeface="Cambria Math" panose="02040503050406030204" pitchFamily="18" charset="0"/>
                          </a:rPr>
                          <m:t>,  </m:t>
                        </m:r>
                        <m:r>
                          <a:rPr lang="en-US" sz="3000" b="1" i="1">
                            <a:latin typeface="Cambria Math" panose="02040503050406030204" pitchFamily="18" charset="0"/>
                          </a:rPr>
                          <m:t>𝒚</m:t>
                        </m:r>
                        <m:r>
                          <a:rPr lang="en-US" sz="3000" b="1" i="1">
                            <a:latin typeface="Cambria Math" panose="02040503050406030204" pitchFamily="18" charset="0"/>
                          </a:rPr>
                          <m:t>≠</m:t>
                        </m:r>
                        <m:r>
                          <a:rPr lang="en-US" sz="3000" b="1" i="1">
                            <a:latin typeface="Cambria Math" panose="02040503050406030204" pitchFamily="18" charset="0"/>
                          </a:rPr>
                          <m:t>𝟎</m:t>
                        </m:r>
                      </m:e>
                    </m:func>
                  </m:oMath>
                </a14:m>
                <a:r>
                  <a:rPr lang="en-US" sz="3000" b="1" dirty="0"/>
                  <a:t>	</a:t>
                </a:r>
                <a:endParaRPr lang="en-US" sz="3000" b="1" dirty="0" smtClean="0"/>
              </a:p>
              <a:p>
                <a:pPr marL="0" indent="0">
                  <a:buNone/>
                </a:pPr>
                <a:r>
                  <a:rPr lang="en-US" sz="3000" b="1" dirty="0"/>
                  <a:t>	</a:t>
                </a:r>
                <a:endParaRPr lang="en-US" sz="3000" b="1" dirty="0" smtClean="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𝐭𝐚𝐧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𝒚</m:t>
                            </m:r>
                          </m:num>
                          <m:den>
                            <m:r>
                              <a:rPr lang="en-US" sz="3000" b="1" i="1">
                                <a:latin typeface="Cambria Math" panose="02040503050406030204" pitchFamily="18" charset="0"/>
                              </a:rPr>
                              <m:t>𝒙</m:t>
                            </m:r>
                          </m:den>
                        </m:f>
                        <m:r>
                          <a:rPr lang="en-US" sz="3000" b="1" i="1">
                            <a:latin typeface="Cambria Math" panose="02040503050406030204" pitchFamily="18" charset="0"/>
                          </a:rPr>
                          <m:t>,   </m:t>
                        </m:r>
                        <m:r>
                          <a:rPr lang="en-US" sz="3000" b="1" i="1">
                            <a:latin typeface="Cambria Math" panose="02040503050406030204" pitchFamily="18" charset="0"/>
                          </a:rPr>
                          <m:t>𝒙</m:t>
                        </m:r>
                        <m:r>
                          <a:rPr lang="en-US" sz="3000" b="1" i="1">
                            <a:latin typeface="Cambria Math" panose="02040503050406030204" pitchFamily="18" charset="0"/>
                          </a:rPr>
                          <m:t>≠</m:t>
                        </m:r>
                        <m:r>
                          <a:rPr lang="en-US" sz="3000" b="1" i="1">
                            <a:latin typeface="Cambria Math" panose="02040503050406030204" pitchFamily="18" charset="0"/>
                          </a:rPr>
                          <m:t>𝟎</m:t>
                        </m:r>
                      </m:e>
                    </m:func>
                  </m:oMath>
                </a14:m>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𝐜𝐨𝐭</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𝒙</m:t>
                            </m:r>
                          </m:num>
                          <m:den>
                            <m:r>
                              <a:rPr lang="en-US" sz="3000" b="1" i="1">
                                <a:latin typeface="Cambria Math" panose="02040503050406030204" pitchFamily="18" charset="0"/>
                              </a:rPr>
                              <m:t>𝒚</m:t>
                            </m:r>
                          </m:den>
                        </m:f>
                      </m:e>
                    </m:func>
                    <m:r>
                      <a:rPr lang="en-US" sz="3000" b="1" i="1">
                        <a:latin typeface="Cambria Math" panose="02040503050406030204" pitchFamily="18" charset="0"/>
                      </a:rPr>
                      <m:t>,  </m:t>
                    </m:r>
                    <m:r>
                      <a:rPr lang="en-US" sz="3000" b="1" i="1">
                        <a:latin typeface="Cambria Math" panose="02040503050406030204" pitchFamily="18" charset="0"/>
                      </a:rPr>
                      <m:t>𝒚</m:t>
                    </m:r>
                    <m:r>
                      <a:rPr lang="en-US" sz="3000" b="1" i="1">
                        <a:latin typeface="Cambria Math" panose="02040503050406030204" pitchFamily="18" charset="0"/>
                      </a:rPr>
                      <m:t>≠</m:t>
                    </m:r>
                    <m:r>
                      <a:rPr lang="en-US" sz="3000" b="1" i="1">
                        <a:latin typeface="Cambria Math" panose="02040503050406030204" pitchFamily="18" charset="0"/>
                      </a:rPr>
                      <m:t>𝟎</m:t>
                    </m:r>
                  </m:oMath>
                </a14:m>
                <a:endParaRPr lang="en-US" sz="3000" dirty="0"/>
              </a:p>
              <a:p>
                <a:pPr marL="0" indent="0">
                  <a:buNone/>
                </a:pPr>
                <a:r>
                  <a:rPr lang="en-US" sz="1800" b="1" dirty="0"/>
                  <a:t/>
                </a:r>
                <a:br>
                  <a:rPr lang="en-US" sz="1800" b="1" dirty="0"/>
                </a:br>
                <a:r>
                  <a:rPr lang="en-US" sz="1800" dirty="0" smtClean="0"/>
                  <a:t>Note</a:t>
                </a:r>
                <a:r>
                  <a:rPr lang="en-US" sz="1800" dirty="0"/>
                  <a:t>: See picture on page 310 for image of what is meant by x, y, and r.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85901"/>
                <a:ext cx="9601200" cy="5372100"/>
              </a:xfrm>
              <a:blipFill rotWithShape="0">
                <a:blip r:embed="rId2"/>
                <a:stretch>
                  <a:fillRect l="-1460" t="-2724" r="-1905"/>
                </a:stretch>
              </a:blipFill>
            </p:spPr>
            <p:txBody>
              <a:bodyPr/>
              <a:lstStyle/>
              <a:p>
                <a:r>
                  <a:rPr lang="en-US">
                    <a:noFill/>
                  </a:rPr>
                  <a:t> </a:t>
                </a:r>
              </a:p>
            </p:txBody>
          </p:sp>
        </mc:Fallback>
      </mc:AlternateContent>
    </p:spTree>
    <p:extLst>
      <p:ext uri="{BB962C8B-B14F-4D97-AF65-F5344CB8AC3E}">
        <p14:creationId xmlns:p14="http://schemas.microsoft.com/office/powerpoint/2010/main" val="246154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Last Time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000" dirty="0" smtClean="0"/>
              <a:t>Page </a:t>
            </a:r>
            <a:r>
              <a:rPr lang="en-US" sz="3000" dirty="0"/>
              <a:t>297	#5, </a:t>
            </a:r>
            <a:r>
              <a:rPr lang="en-US" sz="3000" dirty="0" smtClean="0"/>
              <a:t>9-19 (odd</a:t>
            </a:r>
            <a:r>
              <a:rPr lang="en-US" sz="3000" dirty="0"/>
              <a:t>), 27, 34, </a:t>
            </a:r>
            <a:r>
              <a:rPr lang="en-US" sz="3000" dirty="0" smtClean="0"/>
              <a:t/>
            </a:r>
            <a:br>
              <a:rPr lang="en-US" sz="3000" dirty="0" smtClean="0"/>
            </a:br>
            <a:r>
              <a:rPr lang="en-US" sz="3000" dirty="0" smtClean="0"/>
              <a:t>                      49-53 </a:t>
            </a:r>
            <a:r>
              <a:rPr lang="en-US" sz="3000" dirty="0"/>
              <a:t>(odd), 59 </a:t>
            </a:r>
            <a:endParaRPr lang="en-US" sz="3000" dirty="0" smtClean="0"/>
          </a:p>
          <a:p>
            <a:pPr marL="0" indent="0">
              <a:buNone/>
            </a:pPr>
            <a:endParaRPr lang="en-US" sz="3000" dirty="0"/>
          </a:p>
          <a:p>
            <a:pPr marL="0" indent="0">
              <a:buNone/>
            </a:pPr>
            <a:endParaRPr lang="en-US" sz="3000" dirty="0" smtClean="0"/>
          </a:p>
          <a:p>
            <a:pPr marL="0" indent="0">
              <a:buNone/>
            </a:pPr>
            <a:r>
              <a:rPr lang="en-US" sz="3000" dirty="0" smtClean="0"/>
              <a:t>Get a Head Start… </a:t>
            </a:r>
          </a:p>
          <a:p>
            <a:pPr marL="0" indent="0">
              <a:buNone/>
            </a:pPr>
            <a:r>
              <a:rPr lang="en-US" sz="3000" dirty="0" smtClean="0"/>
              <a:t>Page 306	#1, 5-6, 30-31, 37-40, 45, 47, </a:t>
            </a:r>
            <a:br>
              <a:rPr lang="en-US" sz="3000" dirty="0" smtClean="0"/>
            </a:br>
            <a:r>
              <a:rPr lang="en-US" sz="3000" dirty="0" smtClean="0"/>
              <a:t>		  57, 63-64, 67, 71 </a:t>
            </a:r>
            <a:endParaRPr lang="en-US" sz="3000" dirty="0"/>
          </a:p>
        </p:txBody>
      </p:sp>
    </p:spTree>
    <p:extLst>
      <p:ext uri="{BB962C8B-B14F-4D97-AF65-F5344CB8AC3E}">
        <p14:creationId xmlns:p14="http://schemas.microsoft.com/office/powerpoint/2010/main" val="3002615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sz="3300" dirty="0" smtClean="0"/>
                  <a:t>Example: Let </a:t>
                </a:r>
                <a:r>
                  <a:rPr lang="en-US" sz="3300" dirty="0"/>
                  <a:t>(-6, 8) be a point on the terminal side of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oMath>
                </a14:m>
                <a:r>
                  <a:rPr lang="en-US" sz="3300" dirty="0"/>
                  <a:t> Find the cosine, sine, and tangent of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oMath>
                </a14:m>
                <a:r>
                  <a:rPr lang="en-US" sz="3300" dirty="0"/>
                  <a:t> Also find the secant, cosecant, and cotangent</a:t>
                </a:r>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460" t="-8642" b="-14815"/>
                </a:stretch>
              </a:blipFill>
            </p:spPr>
            <p:txBody>
              <a:bodyPr/>
              <a:lstStyle/>
              <a:p>
                <a:r>
                  <a:rPr lang="en-US">
                    <a:noFill/>
                  </a:rPr>
                  <a:t> </a:t>
                </a:r>
              </a:p>
            </p:txBody>
          </p:sp>
        </mc:Fallback>
      </mc:AlternateContent>
    </p:spTree>
    <p:extLst>
      <p:ext uri="{BB962C8B-B14F-4D97-AF65-F5344CB8AC3E}">
        <p14:creationId xmlns:p14="http://schemas.microsoft.com/office/powerpoint/2010/main" val="3069261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sz="3300" dirty="0" smtClean="0"/>
                  <a:t>Example: Let </a:t>
                </a:r>
                <a:r>
                  <a:rPr lang="en-US" sz="3300" dirty="0"/>
                  <a:t>(-6, 8) be a point on the terminal side of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oMath>
                </a14:m>
                <a:r>
                  <a:rPr lang="en-US" sz="3300" dirty="0"/>
                  <a:t> Find the cosine, sine, and tangent of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oMath>
                </a14:m>
                <a:r>
                  <a:rPr lang="en-US" sz="3300" dirty="0"/>
                  <a:t> Also find the secant, cosecant, and cotangent</a:t>
                </a:r>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460" t="-8642"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9601200" cy="4144780"/>
              </a:xfrm>
            </p:spPr>
            <p:txBody>
              <a:bodyPr>
                <a:normAutofit/>
              </a:bodyPr>
              <a:lstStyle/>
              <a:p>
                <a:pPr marL="0" indent="0">
                  <a:buNone/>
                </a:pPr>
                <a14:m>
                  <m:oMath xmlns:m="http://schemas.openxmlformats.org/officeDocument/2006/math">
                    <m:r>
                      <a:rPr lang="en-US" sz="3000" i="1">
                        <a:latin typeface="Cambria Math" panose="02040503050406030204" pitchFamily="18" charset="0"/>
                      </a:rPr>
                      <m:t>𝑟</m:t>
                    </m:r>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sSup>
                          <m:sSupPr>
                            <m:ctrlPr>
                              <a:rPr lang="en-US" sz="3000" i="1">
                                <a:latin typeface="Cambria Math" panose="02040503050406030204" pitchFamily="18" charset="0"/>
                              </a:rPr>
                            </m:ctrlPr>
                          </m:sSupPr>
                          <m:e>
                            <m:r>
                              <a:rPr lang="en-US" sz="3000" i="1">
                                <a:latin typeface="Cambria Math" panose="02040503050406030204" pitchFamily="18" charset="0"/>
                              </a:rPr>
                              <m:t>(−6)</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(8)</m:t>
                            </m:r>
                          </m:e>
                          <m:sup>
                            <m:r>
                              <a:rPr lang="en-US" sz="3000" i="1">
                                <a:latin typeface="Cambria Math" panose="02040503050406030204" pitchFamily="18" charset="0"/>
                              </a:rPr>
                              <m:t>2</m:t>
                            </m:r>
                          </m:sup>
                        </m:sSup>
                      </m:e>
                    </m:rad>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r>
                          <a:rPr lang="en-US" sz="3000" i="1">
                            <a:latin typeface="Cambria Math" panose="02040503050406030204" pitchFamily="18" charset="0"/>
                          </a:rPr>
                          <m:t>36+64</m:t>
                        </m:r>
                      </m:e>
                    </m:rad>
                    <m:r>
                      <a:rPr lang="en-US" sz="3000" i="1">
                        <a:latin typeface="Cambria Math" panose="02040503050406030204" pitchFamily="18" charset="0"/>
                      </a:rPr>
                      <m:t>=</m:t>
                    </m:r>
                    <m:rad>
                      <m:radPr>
                        <m:degHide m:val="on"/>
                        <m:ctrlPr>
                          <a:rPr lang="en-US" sz="3000" i="1">
                            <a:latin typeface="Cambria Math" panose="02040503050406030204" pitchFamily="18" charset="0"/>
                          </a:rPr>
                        </m:ctrlPr>
                      </m:radPr>
                      <m:deg/>
                      <m:e>
                        <m:r>
                          <a:rPr lang="en-US" sz="3000" i="1">
                            <a:latin typeface="Cambria Math" panose="02040503050406030204" pitchFamily="18" charset="0"/>
                          </a:rPr>
                          <m:t>100</m:t>
                        </m:r>
                      </m:e>
                    </m:rad>
                    <m:r>
                      <a:rPr lang="en-US" sz="3000" i="1">
                        <a:latin typeface="Cambria Math" panose="02040503050406030204" pitchFamily="18" charset="0"/>
                      </a:rPr>
                      <m:t>=10</m:t>
                    </m:r>
                  </m:oMath>
                </a14:m>
                <a:r>
                  <a:rPr lang="en-US" sz="3000" dirty="0"/>
                  <a:t>. . .</a:t>
                </a:r>
              </a:p>
              <a:p>
                <a:pPr marL="0" indent="0">
                  <a:buNone/>
                </a:pPr>
                <a:r>
                  <a:rPr lang="en-US" sz="3000" dirty="0"/>
                  <a:t>  </a:t>
                </a:r>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𝐜𝐨𝐬</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m:t>
                            </m:r>
                            <m:r>
                              <a:rPr lang="en-US" sz="3000" b="1" i="1">
                                <a:latin typeface="Cambria Math" panose="02040503050406030204" pitchFamily="18" charset="0"/>
                              </a:rPr>
                              <m:t>𝟔</m:t>
                            </m:r>
                          </m:num>
                          <m:den>
                            <m:r>
                              <a:rPr lang="en-US" sz="3000" b="1" i="1">
                                <a:latin typeface="Cambria Math" panose="02040503050406030204" pitchFamily="18" charset="0"/>
                              </a:rPr>
                              <m:t>𝟏𝟎</m:t>
                            </m:r>
                          </m:den>
                        </m:f>
                      </m:e>
                    </m:func>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𝐬𝐢𝐧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𝟖</m:t>
                            </m:r>
                          </m:num>
                          <m:den>
                            <m:r>
                              <a:rPr lang="en-US" sz="3000" b="1" i="1">
                                <a:latin typeface="Cambria Math" panose="02040503050406030204" pitchFamily="18" charset="0"/>
                              </a:rPr>
                              <m:t>𝟏𝟎</m:t>
                            </m:r>
                          </m:den>
                        </m:f>
                      </m:e>
                    </m:func>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𝐭𝐚𝐧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𝟖</m:t>
                            </m:r>
                          </m:num>
                          <m:den>
                            <m:r>
                              <a:rPr lang="en-US" sz="3000" b="1" i="1">
                                <a:latin typeface="Cambria Math" panose="02040503050406030204" pitchFamily="18" charset="0"/>
                              </a:rPr>
                              <m:t>−</m:t>
                            </m:r>
                            <m:r>
                              <a:rPr lang="en-US" sz="3000" b="1" i="1">
                                <a:latin typeface="Cambria Math" panose="02040503050406030204" pitchFamily="18" charset="0"/>
                              </a:rPr>
                              <m:t>𝟔</m:t>
                            </m:r>
                          </m:den>
                        </m:f>
                      </m:e>
                    </m:func>
                  </m:oMath>
                </a14:m>
                <a:endParaRPr lang="en-US" sz="3000" dirty="0"/>
              </a:p>
              <a:p>
                <a:pPr marL="0" indent="0">
                  <a:buNone/>
                </a:pPr>
                <a:r>
                  <a:rPr lang="en-US" sz="3000" b="1" dirty="0"/>
                  <a:t> </a:t>
                </a:r>
                <a:endParaRPr lang="en-US" sz="3000" dirty="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𝐬𝐞𝐜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𝟏𝟎</m:t>
                            </m:r>
                          </m:num>
                          <m:den>
                            <m:r>
                              <a:rPr lang="en-US" sz="3000" b="1" i="1">
                                <a:latin typeface="Cambria Math" panose="02040503050406030204" pitchFamily="18" charset="0"/>
                              </a:rPr>
                              <m:t>−</m:t>
                            </m:r>
                            <m:r>
                              <a:rPr lang="en-US" sz="3000" b="1" i="1">
                                <a:latin typeface="Cambria Math" panose="02040503050406030204" pitchFamily="18" charset="0"/>
                              </a:rPr>
                              <m:t>𝟔</m:t>
                            </m:r>
                          </m:den>
                        </m:f>
                      </m:e>
                    </m:func>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𝐜𝐬𝐜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𝟏𝟎</m:t>
                            </m:r>
                          </m:num>
                          <m:den>
                            <m:r>
                              <a:rPr lang="en-US" sz="3000" b="1" i="1">
                                <a:latin typeface="Cambria Math" panose="02040503050406030204" pitchFamily="18" charset="0"/>
                              </a:rPr>
                              <m:t>𝟖</m:t>
                            </m:r>
                          </m:den>
                        </m:f>
                      </m:e>
                    </m:func>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𝐜𝐨𝐭</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m:t>
                            </m:r>
                            <m:r>
                              <a:rPr lang="en-US" sz="3000" b="1" i="1">
                                <a:latin typeface="Cambria Math" panose="02040503050406030204" pitchFamily="18" charset="0"/>
                              </a:rPr>
                              <m:t>𝟔</m:t>
                            </m:r>
                          </m:num>
                          <m:den>
                            <m:r>
                              <a:rPr lang="en-US" sz="3000" b="1" i="1">
                                <a:latin typeface="Cambria Math" panose="02040503050406030204" pitchFamily="18" charset="0"/>
                              </a:rPr>
                              <m:t>𝟖</m:t>
                            </m:r>
                          </m:den>
                        </m:f>
                      </m:e>
                    </m:func>
                  </m:oMath>
                </a14:m>
                <a:endParaRPr lang="en-US" sz="3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9601200" cy="414478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4842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300" dirty="0"/>
                  <a:t>Example: </a:t>
                </a:r>
                <a:r>
                  <a:rPr lang="en-US" sz="3300" dirty="0" smtClean="0"/>
                  <a:t>Given </a:t>
                </a:r>
                <a:r>
                  <a:rPr lang="en-US" sz="3300" dirty="0"/>
                  <a:t>that tan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f>
                      <m:fPr>
                        <m:ctrlPr>
                          <a:rPr lang="en-US" sz="3300" i="1">
                            <a:latin typeface="Cambria Math" panose="02040503050406030204" pitchFamily="18" charset="0"/>
                          </a:rPr>
                        </m:ctrlPr>
                      </m:fPr>
                      <m:num>
                        <m:r>
                          <a:rPr lang="en-US" sz="3300" i="1">
                            <a:latin typeface="Cambria Math" panose="02040503050406030204" pitchFamily="18" charset="0"/>
                          </a:rPr>
                          <m:t>4</m:t>
                        </m:r>
                      </m:num>
                      <m:den>
                        <m:r>
                          <a:rPr lang="en-US" sz="3300" i="1">
                            <a:latin typeface="Cambria Math" panose="02040503050406030204" pitchFamily="18" charset="0"/>
                          </a:rPr>
                          <m:t>7</m:t>
                        </m:r>
                      </m:den>
                    </m:f>
                  </m:oMath>
                </a14:m>
                <a:r>
                  <a:rPr lang="en-US" sz="3300" dirty="0"/>
                  <a:t> and cos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&lt;0,</m:t>
                    </m:r>
                  </m:oMath>
                </a14:m>
                <a:r>
                  <a:rPr lang="en-US" sz="3300" dirty="0"/>
                  <a:t> find sin</a:t>
                </a:r>
                <a14:m>
                  <m:oMath xmlns:m="http://schemas.openxmlformats.org/officeDocument/2006/math">
                    <m:r>
                      <a:rPr lang="en-US" sz="3300" i="1">
                        <a:latin typeface="Cambria Math" panose="02040503050406030204" pitchFamily="18" charset="0"/>
                      </a:rPr>
                      <m:t> </m:t>
                    </m:r>
                    <m:r>
                      <a:rPr lang="en-US" sz="3300" i="1">
                        <a:latin typeface="Cambria Math" panose="02040503050406030204" pitchFamily="18" charset="0"/>
                      </a:rPr>
                      <m:t>𝜃</m:t>
                    </m:r>
                  </m:oMath>
                </a14:m>
                <a:r>
                  <a:rPr lang="en-US" sz="3300" dirty="0"/>
                  <a:t> and sec</a:t>
                </a:r>
                <a14:m>
                  <m:oMath xmlns:m="http://schemas.openxmlformats.org/officeDocument/2006/math">
                    <m:r>
                      <a:rPr lang="en-US" sz="3300" i="1">
                        <a:latin typeface="Cambria Math" panose="02040503050406030204" pitchFamily="18" charset="0"/>
                      </a:rPr>
                      <m:t> </m:t>
                    </m:r>
                    <m:r>
                      <a:rPr lang="en-US" sz="3300" i="1">
                        <a:latin typeface="Cambria Math" panose="02040503050406030204" pitchFamily="18" charset="0"/>
                      </a:rPr>
                      <m:t>𝜃</m:t>
                    </m:r>
                  </m:oMath>
                </a14:m>
                <a:r>
                  <a:rPr lang="en-US" sz="3300"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714" t="-2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endParaRPr lang="en-US" sz="3000" dirty="0" smtClean="0"/>
              </a:p>
              <a:p>
                <a:pPr marL="0" indent="0">
                  <a:buNone/>
                </a:pPr>
                <a:endParaRPr lang="en-US" sz="3000" dirty="0"/>
              </a:p>
              <a:p>
                <a:pPr marL="0" indent="0">
                  <a:buNone/>
                </a:pPr>
                <a:endParaRPr lang="en-US" sz="3000" dirty="0" smtClean="0"/>
              </a:p>
              <a:p>
                <a:pPr marL="0" indent="0">
                  <a:buNone/>
                </a:pPr>
                <a:endParaRPr lang="en-US" sz="3000" dirty="0"/>
              </a:p>
              <a:p>
                <a:pPr marL="0" indent="0">
                  <a:buNone/>
                </a:pPr>
                <a:r>
                  <a:rPr lang="en-US" sz="3000" dirty="0" smtClean="0"/>
                  <a:t>-- Note </a:t>
                </a:r>
                <a:r>
                  <a:rPr lang="en-US" sz="3000" dirty="0"/>
                  <a:t>that </a:t>
                </a:r>
                <a14:m>
                  <m:oMath xmlns:m="http://schemas.openxmlformats.org/officeDocument/2006/math">
                    <m:r>
                      <a:rPr lang="en-US" sz="3000" i="1">
                        <a:latin typeface="Cambria Math" panose="02040503050406030204" pitchFamily="18" charset="0"/>
                      </a:rPr>
                      <m:t>𝜃</m:t>
                    </m:r>
                  </m:oMath>
                </a14:m>
                <a:r>
                  <a:rPr lang="en-US" sz="3000" dirty="0"/>
                  <a:t> is in Quadrant II because that is the only quadrant in which tangent is negative and cos is negative.</a:t>
                </a:r>
                <a:br>
                  <a:rPr lang="en-US" sz="3000" dirty="0"/>
                </a:br>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60" r="-190"/>
                </a:stretch>
              </a:blipFill>
            </p:spPr>
            <p:txBody>
              <a:bodyPr/>
              <a:lstStyle/>
              <a:p>
                <a:r>
                  <a:rPr lang="en-US">
                    <a:noFill/>
                  </a:rPr>
                  <a:t> </a:t>
                </a:r>
              </a:p>
            </p:txBody>
          </p:sp>
        </mc:Fallback>
      </mc:AlternateContent>
    </p:spTree>
    <p:extLst>
      <p:ext uri="{BB962C8B-B14F-4D97-AF65-F5344CB8AC3E}">
        <p14:creationId xmlns:p14="http://schemas.microsoft.com/office/powerpoint/2010/main" val="527611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300" dirty="0"/>
                  <a:t>Example: </a:t>
                </a:r>
                <a:r>
                  <a:rPr lang="en-US" sz="3300" dirty="0" smtClean="0"/>
                  <a:t>Given </a:t>
                </a:r>
                <a:r>
                  <a:rPr lang="en-US" sz="3300" dirty="0"/>
                  <a:t>that tan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m:t>
                    </m:r>
                    <m:f>
                      <m:fPr>
                        <m:ctrlPr>
                          <a:rPr lang="en-US" sz="3300" i="1">
                            <a:latin typeface="Cambria Math" panose="02040503050406030204" pitchFamily="18" charset="0"/>
                          </a:rPr>
                        </m:ctrlPr>
                      </m:fPr>
                      <m:num>
                        <m:r>
                          <a:rPr lang="en-US" sz="3300" i="1">
                            <a:latin typeface="Cambria Math" panose="02040503050406030204" pitchFamily="18" charset="0"/>
                          </a:rPr>
                          <m:t>4</m:t>
                        </m:r>
                      </m:num>
                      <m:den>
                        <m:r>
                          <a:rPr lang="en-US" sz="3300" i="1">
                            <a:latin typeface="Cambria Math" panose="02040503050406030204" pitchFamily="18" charset="0"/>
                          </a:rPr>
                          <m:t>7</m:t>
                        </m:r>
                      </m:den>
                    </m:f>
                  </m:oMath>
                </a14:m>
                <a:r>
                  <a:rPr lang="en-US" sz="3300" dirty="0"/>
                  <a:t> and cos </a:t>
                </a:r>
                <a14:m>
                  <m:oMath xmlns:m="http://schemas.openxmlformats.org/officeDocument/2006/math">
                    <m:r>
                      <a:rPr lang="en-US" sz="3300" i="1">
                        <a:latin typeface="Cambria Math" panose="02040503050406030204" pitchFamily="18" charset="0"/>
                      </a:rPr>
                      <m:t>𝜃</m:t>
                    </m:r>
                    <m:r>
                      <a:rPr lang="en-US" sz="3300" i="1">
                        <a:latin typeface="Cambria Math" panose="02040503050406030204" pitchFamily="18" charset="0"/>
                      </a:rPr>
                      <m:t>&lt;0,</m:t>
                    </m:r>
                  </m:oMath>
                </a14:m>
                <a:r>
                  <a:rPr lang="en-US" sz="3300" dirty="0"/>
                  <a:t> find sin</a:t>
                </a:r>
                <a14:m>
                  <m:oMath xmlns:m="http://schemas.openxmlformats.org/officeDocument/2006/math">
                    <m:r>
                      <a:rPr lang="en-US" sz="3300" i="1">
                        <a:latin typeface="Cambria Math" panose="02040503050406030204" pitchFamily="18" charset="0"/>
                      </a:rPr>
                      <m:t> </m:t>
                    </m:r>
                    <m:r>
                      <a:rPr lang="en-US" sz="3300" i="1">
                        <a:latin typeface="Cambria Math" panose="02040503050406030204" pitchFamily="18" charset="0"/>
                      </a:rPr>
                      <m:t>𝜃</m:t>
                    </m:r>
                  </m:oMath>
                </a14:m>
                <a:r>
                  <a:rPr lang="en-US" sz="3300" dirty="0"/>
                  <a:t> and sec</a:t>
                </a:r>
                <a14:m>
                  <m:oMath xmlns:m="http://schemas.openxmlformats.org/officeDocument/2006/math">
                    <m:r>
                      <a:rPr lang="en-US" sz="3300" i="1">
                        <a:latin typeface="Cambria Math" panose="02040503050406030204" pitchFamily="18" charset="0"/>
                      </a:rPr>
                      <m:t> </m:t>
                    </m:r>
                    <m:r>
                      <a:rPr lang="en-US" sz="3300" i="1">
                        <a:latin typeface="Cambria Math" panose="02040503050406030204" pitchFamily="18" charset="0"/>
                      </a:rPr>
                      <m:t>𝜃</m:t>
                    </m:r>
                  </m:oMath>
                </a14:m>
                <a:r>
                  <a:rPr lang="en-US" sz="3300"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714" t="-2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2286000"/>
                <a:ext cx="10620531" cy="3581400"/>
              </a:xfrm>
            </p:spPr>
            <p:txBody>
              <a:bodyPr>
                <a:normAutofit fontScale="92500" lnSpcReduction="10000"/>
              </a:bodyPr>
              <a:lstStyle/>
              <a:p>
                <a:pPr marL="0" indent="0">
                  <a:buNone/>
                </a:pPr>
                <a14:m>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tan</m:t>
                        </m:r>
                      </m:fName>
                      <m:e>
                        <m:r>
                          <a:rPr lang="en-US" sz="3200" i="1" u="sng">
                            <a:latin typeface="Cambria Math" panose="02040503050406030204" pitchFamily="18" charset="0"/>
                          </a:rPr>
                          <m:t> </m:t>
                        </m:r>
                        <m:r>
                          <a:rPr lang="en-US" sz="3200" i="1" u="sng">
                            <a:latin typeface="Cambria Math" panose="02040503050406030204" pitchFamily="18" charset="0"/>
                          </a:rPr>
                          <m:t>𝜃</m:t>
                        </m:r>
                        <m:r>
                          <a:rPr lang="en-US" sz="3200" i="1" u="sng">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4</m:t>
                            </m:r>
                          </m:num>
                          <m:den>
                            <m:r>
                              <a:rPr lang="en-US" sz="3200" i="1">
                                <a:latin typeface="Cambria Math" panose="02040503050406030204" pitchFamily="18" charset="0"/>
                              </a:rPr>
                              <m:t>7</m:t>
                            </m:r>
                          </m:den>
                        </m:f>
                      </m:e>
                    </m:func>
                  </m:oMath>
                </a14:m>
                <a:r>
                  <a:rPr lang="en-US" sz="3200" dirty="0"/>
                  <a:t>		so you know that </a:t>
                </a:r>
                <a14:m>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rPr>
                      <m:t>=4 </m:t>
                    </m:r>
                    <m:r>
                      <a:rPr lang="en-US" sz="3200" i="1">
                        <a:latin typeface="Cambria Math" panose="02040503050406030204" pitchFamily="18" charset="0"/>
                      </a:rPr>
                      <m:t>𝑎𝑛𝑑</m:t>
                    </m:r>
                    <m:r>
                      <a:rPr lang="en-US" sz="3200" i="1">
                        <a:latin typeface="Cambria Math" panose="02040503050406030204" pitchFamily="18" charset="0"/>
                      </a:rPr>
                      <m:t> </m:t>
                    </m:r>
                    <m:r>
                      <a:rPr lang="en-US" sz="3200" i="1">
                        <a:latin typeface="Cambria Math" panose="02040503050406030204" pitchFamily="18" charset="0"/>
                      </a:rPr>
                      <m:t>𝑥</m:t>
                    </m:r>
                    <m:r>
                      <a:rPr lang="en-US" sz="3200" i="1">
                        <a:latin typeface="Cambria Math" panose="02040503050406030204" pitchFamily="18" charset="0"/>
                      </a:rPr>
                      <m:t>=−7</m:t>
                    </m:r>
                  </m:oMath>
                </a14:m>
                <a:r>
                  <a:rPr lang="en-US" sz="3200" dirty="0"/>
                  <a:t>		</a:t>
                </a:r>
              </a:p>
              <a:p>
                <a:pPr marL="0" indent="0">
                  <a:buNone/>
                </a:pPr>
                <a:endParaRPr lang="en-US" sz="3200" dirty="0" smtClean="0"/>
              </a:p>
              <a:p>
                <a:pPr marL="0" indent="0">
                  <a:buNone/>
                </a:pPr>
                <a:r>
                  <a:rPr lang="en-US" sz="3200" dirty="0" smtClean="0"/>
                  <a:t>So</a:t>
                </a:r>
                <a:r>
                  <a:rPr lang="en-US" sz="3200" dirty="0"/>
                  <a:t>, </a:t>
                </a:r>
                <a14:m>
                  <m:oMath xmlns:m="http://schemas.openxmlformats.org/officeDocument/2006/math">
                    <m:r>
                      <a:rPr lang="en-US" sz="3200" i="1">
                        <a:latin typeface="Cambria Math" panose="02040503050406030204" pitchFamily="18" charset="0"/>
                      </a:rPr>
                      <m:t>𝑟</m:t>
                    </m:r>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16+49</m:t>
                        </m:r>
                      </m:e>
                    </m:rad>
                    <m:r>
                      <a:rPr lang="en-US" sz="3200" i="1">
                        <a:latin typeface="Cambria Math" panose="02040503050406030204" pitchFamily="18" charset="0"/>
                      </a:rPr>
                      <m:t>=</m:t>
                    </m:r>
                    <m:rad>
                      <m:radPr>
                        <m:degHide m:val="on"/>
                        <m:ctrlPr>
                          <a:rPr lang="en-US" sz="3200" i="1">
                            <a:latin typeface="Cambria Math" panose="02040503050406030204" pitchFamily="18" charset="0"/>
                          </a:rPr>
                        </m:ctrlPr>
                      </m:radPr>
                      <m:deg/>
                      <m:e>
                        <m:r>
                          <a:rPr lang="en-US" sz="3200" i="1">
                            <a:latin typeface="Cambria Math" panose="02040503050406030204" pitchFamily="18" charset="0"/>
                          </a:rPr>
                          <m:t>65</m:t>
                        </m:r>
                      </m:e>
                    </m:rad>
                  </m:oMath>
                </a14:m>
                <a:endParaRPr lang="en-US" sz="3200" dirty="0"/>
              </a:p>
              <a:p>
                <a:pPr marL="0" indent="0">
                  <a:buNone/>
                </a:pPr>
                <a:r>
                  <a:rPr lang="en-US" sz="3200" dirty="0"/>
                  <a:t> </a:t>
                </a:r>
              </a:p>
              <a:p>
                <a:pPr marL="0" indent="0">
                  <a:buNone/>
                </a:pPr>
                <a:r>
                  <a:rPr lang="en-US" sz="3200" dirty="0"/>
                  <a:t>sin</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𝑦</m:t>
                        </m:r>
                      </m:num>
                      <m:den>
                        <m:r>
                          <a:rPr lang="en-US" sz="3200" i="1">
                            <a:latin typeface="Cambria Math" panose="02040503050406030204" pitchFamily="18" charset="0"/>
                          </a:rPr>
                          <m:t>𝑟</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4</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65</m:t>
                            </m:r>
                          </m:e>
                        </m:rad>
                      </m:den>
                    </m:f>
                    <m:r>
                      <a:rPr lang="en-US" sz="3200" i="1">
                        <a:latin typeface="Cambria Math" panose="02040503050406030204" pitchFamily="18" charset="0"/>
                      </a:rPr>
                      <m:t>=0.496</m:t>
                    </m:r>
                  </m:oMath>
                </a14:m>
                <a:r>
                  <a:rPr lang="en-US" sz="3200" dirty="0"/>
                  <a:t> </a:t>
                </a:r>
                <a:r>
                  <a:rPr lang="en-US" sz="3200" dirty="0" smtClean="0"/>
                  <a:t>		</a:t>
                </a:r>
                <a:r>
                  <a:rPr lang="en-US" sz="3200" dirty="0"/>
                  <a:t>sec</a:t>
                </a:r>
                <a14:m>
                  <m:oMath xmlns:m="http://schemas.openxmlformats.org/officeDocument/2006/math">
                    <m:r>
                      <a:rPr lang="en-US" sz="3200" i="1">
                        <a:latin typeface="Cambria Math" panose="02040503050406030204" pitchFamily="18" charset="0"/>
                      </a:rPr>
                      <m:t> </m:t>
                    </m:r>
                    <m:r>
                      <a:rPr lang="en-US" sz="3200" i="1">
                        <a:latin typeface="Cambria Math" panose="02040503050406030204" pitchFamily="18" charset="0"/>
                      </a:rPr>
                      <m:t>𝜃</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𝑟</m:t>
                        </m:r>
                      </m:num>
                      <m:den>
                        <m:r>
                          <a:rPr lang="en-US" sz="3200" i="1">
                            <a:latin typeface="Cambria Math" panose="02040503050406030204" pitchFamily="18" charset="0"/>
                          </a:rPr>
                          <m:t>𝑥</m:t>
                        </m:r>
                      </m:den>
                    </m:f>
                    <m:r>
                      <a:rPr lang="en-US" sz="3200" i="1">
                        <a:latin typeface="Cambria Math" panose="02040503050406030204" pitchFamily="18" charset="0"/>
                      </a:rPr>
                      <m:t>=</m:t>
                    </m:r>
                    <m:f>
                      <m:fPr>
                        <m:ctrlPr>
                          <a:rPr lang="en-US" sz="3200" i="1">
                            <a:latin typeface="Cambria Math" panose="02040503050406030204" pitchFamily="18" charset="0"/>
                          </a:rPr>
                        </m:ctrlPr>
                      </m:fPr>
                      <m:num>
                        <m:rad>
                          <m:radPr>
                            <m:degHide m:val="on"/>
                            <m:ctrlPr>
                              <a:rPr lang="en-US" sz="3200" i="1">
                                <a:latin typeface="Cambria Math" panose="02040503050406030204" pitchFamily="18" charset="0"/>
                              </a:rPr>
                            </m:ctrlPr>
                          </m:radPr>
                          <m:deg/>
                          <m:e>
                            <m:r>
                              <a:rPr lang="en-US" sz="3200" i="1">
                                <a:latin typeface="Cambria Math" panose="02040503050406030204" pitchFamily="18" charset="0"/>
                              </a:rPr>
                              <m:t>65</m:t>
                            </m:r>
                          </m:e>
                        </m:rad>
                      </m:num>
                      <m:den>
                        <m:r>
                          <a:rPr lang="en-US" sz="3200" i="1">
                            <a:latin typeface="Cambria Math" panose="02040503050406030204" pitchFamily="18" charset="0"/>
                          </a:rPr>
                          <m:t>−7</m:t>
                        </m:r>
                      </m:den>
                    </m:f>
                    <m:r>
                      <a:rPr lang="en-US" sz="3200" i="1">
                        <a:latin typeface="Cambria Math" panose="02040503050406030204" pitchFamily="18" charset="0"/>
                      </a:rPr>
                      <m:t>=−1.152</m:t>
                    </m:r>
                  </m:oMath>
                </a14:m>
                <a:endParaRPr lang="en-US" sz="3200" dirty="0"/>
              </a:p>
              <a:p>
                <a:pPr marL="0" indent="0">
                  <a:buNone/>
                </a:pPr>
                <a:endParaRPr lang="en-US" sz="3000" dirty="0" smtClean="0"/>
              </a:p>
              <a:p>
                <a:pPr marL="0" indent="0">
                  <a:buNone/>
                </a:pPr>
                <a:endParaRPr lang="en-US" sz="3000" dirty="0"/>
              </a:p>
              <a:p>
                <a:pPr marL="0" indent="0">
                  <a:buNone/>
                </a:pPr>
                <a:endParaRPr lang="en-US" sz="3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2286000"/>
                <a:ext cx="10620531" cy="3581400"/>
              </a:xfrm>
              <a:blipFill rotWithShape="0">
                <a:blip r:embed="rId3"/>
                <a:stretch>
                  <a:fillRect l="-1320" t="-1701"/>
                </a:stretch>
              </a:blipFill>
            </p:spPr>
            <p:txBody>
              <a:bodyPr/>
              <a:lstStyle/>
              <a:p>
                <a:r>
                  <a:rPr lang="en-US">
                    <a:noFill/>
                  </a:rPr>
                  <a:t> </a:t>
                </a:r>
              </a:p>
            </p:txBody>
          </p:sp>
        </mc:Fallback>
      </mc:AlternateContent>
    </p:spTree>
    <p:extLst>
      <p:ext uri="{BB962C8B-B14F-4D97-AF65-F5344CB8AC3E}">
        <p14:creationId xmlns:p14="http://schemas.microsoft.com/office/powerpoint/2010/main" val="1767717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Evaluating Trig Functions of Any Angle</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000" dirty="0"/>
                  <a:t>To find the value of a trig function of any angle </a:t>
                </a:r>
                <a14:m>
                  <m:oMath xmlns:m="http://schemas.openxmlformats.org/officeDocument/2006/math">
                    <m:r>
                      <a:rPr lang="en-US" sz="3000" i="1">
                        <a:latin typeface="Cambria Math" panose="02040503050406030204" pitchFamily="18" charset="0"/>
                      </a:rPr>
                      <m:t>𝜃</m:t>
                    </m:r>
                  </m:oMath>
                </a14:m>
                <a:endParaRPr lang="en-US" sz="3000" dirty="0"/>
              </a:p>
              <a:p>
                <a:endParaRPr lang="en-US" sz="3000" dirty="0"/>
              </a:p>
              <a:p>
                <a:pPr marL="0" lvl="0" indent="0">
                  <a:buNone/>
                </a:pPr>
                <a:r>
                  <a:rPr lang="en-US" sz="3000" dirty="0" smtClean="0"/>
                  <a:t>Determine </a:t>
                </a:r>
                <a:r>
                  <a:rPr lang="en-US" sz="3000" dirty="0"/>
                  <a:t>the function value for the associated reference angle </a:t>
                </a:r>
                <a14:m>
                  <m:oMath xmlns:m="http://schemas.openxmlformats.org/officeDocument/2006/math">
                    <m:r>
                      <a:rPr lang="en-US" sz="3000" i="1">
                        <a:latin typeface="Cambria Math" panose="02040503050406030204" pitchFamily="18" charset="0"/>
                      </a:rPr>
                      <m:t>𝜃</m:t>
                    </m:r>
                    <m:r>
                      <a:rPr lang="en-US" sz="3000" i="1">
                        <a:latin typeface="Cambria Math" panose="02040503050406030204" pitchFamily="18" charset="0"/>
                      </a:rPr>
                      <m:t>′</m:t>
                    </m:r>
                  </m:oMath>
                </a14:m>
                <a:r>
                  <a:rPr lang="en-US" sz="3000" dirty="0" smtClean="0"/>
                  <a:t> (reference angle)</a:t>
                </a:r>
                <a:endParaRPr lang="en-US" sz="3000" dirty="0"/>
              </a:p>
              <a:p>
                <a:pPr marL="0" lvl="0" indent="0">
                  <a:buNone/>
                </a:pPr>
                <a:r>
                  <a:rPr lang="en-US" sz="3000" dirty="0" smtClean="0"/>
                  <a:t>Depending </a:t>
                </a:r>
                <a:r>
                  <a:rPr lang="en-US" sz="3000" dirty="0"/>
                  <a:t>on the quadrant in which </a:t>
                </a:r>
                <a14:m>
                  <m:oMath xmlns:m="http://schemas.openxmlformats.org/officeDocument/2006/math">
                    <m:r>
                      <a:rPr lang="en-US" sz="3000" i="1">
                        <a:latin typeface="Cambria Math" panose="02040503050406030204" pitchFamily="18" charset="0"/>
                      </a:rPr>
                      <m:t>𝜃</m:t>
                    </m:r>
                  </m:oMath>
                </a14:m>
                <a:r>
                  <a:rPr lang="en-US" sz="3000" dirty="0"/>
                  <a:t> lies, affix the appropriate sign to the function value.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60" t="-2891" r="-825"/>
                </a:stretch>
              </a:blipFill>
            </p:spPr>
            <p:txBody>
              <a:bodyPr/>
              <a:lstStyle/>
              <a:p>
                <a:r>
                  <a:rPr lang="en-US">
                    <a:noFill/>
                  </a:rPr>
                  <a:t> </a:t>
                </a:r>
              </a:p>
            </p:txBody>
          </p:sp>
        </mc:Fallback>
      </mc:AlternateContent>
    </p:spTree>
    <p:extLst>
      <p:ext uri="{BB962C8B-B14F-4D97-AF65-F5344CB8AC3E}">
        <p14:creationId xmlns:p14="http://schemas.microsoft.com/office/powerpoint/2010/main" val="2208128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 Angles</a:t>
            </a:r>
            <a:r>
              <a:rPr lang="en-US" dirty="0"/>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54439" y="2286000"/>
                <a:ext cx="11152681" cy="3581400"/>
              </a:xfrm>
            </p:spPr>
            <p:txBody>
              <a:bodyPr>
                <a:normAutofit fontScale="77500" lnSpcReduction="20000"/>
              </a:bodyPr>
              <a:lstStyle/>
              <a:p>
                <a:pPr marL="0" indent="0">
                  <a:buNone/>
                </a:pPr>
                <a:r>
                  <a:rPr lang="en-US" sz="3000" i="1" dirty="0" smtClean="0"/>
                  <a:t>Let </a:t>
                </a:r>
                <a14:m>
                  <m:oMath xmlns:m="http://schemas.openxmlformats.org/officeDocument/2006/math">
                    <m:r>
                      <a:rPr lang="en-US" sz="3000" i="1">
                        <a:latin typeface="Cambria Math" panose="02040503050406030204" pitchFamily="18" charset="0"/>
                      </a:rPr>
                      <m:t>𝜃</m:t>
                    </m:r>
                  </m:oMath>
                </a14:m>
                <a:r>
                  <a:rPr lang="en-US" sz="3000" i="1" dirty="0"/>
                  <a:t> be an angle in standard position. The reference angle is the acute angle </a:t>
                </a:r>
                <a14:m>
                  <m:oMath xmlns:m="http://schemas.openxmlformats.org/officeDocument/2006/math">
                    <m:r>
                      <a:rPr lang="en-US" sz="3000" i="1">
                        <a:latin typeface="Cambria Math" panose="02040503050406030204" pitchFamily="18" charset="0"/>
                      </a:rPr>
                      <m:t>𝜃</m:t>
                    </m:r>
                    <m:r>
                      <a:rPr lang="en-US" sz="3000" i="1">
                        <a:latin typeface="Cambria Math" panose="02040503050406030204" pitchFamily="18" charset="0"/>
                      </a:rPr>
                      <m:t>′</m:t>
                    </m:r>
                  </m:oMath>
                </a14:m>
                <a:r>
                  <a:rPr lang="en-US" sz="3000" i="1" dirty="0"/>
                  <a:t> formed by the terminal side of </a:t>
                </a:r>
                <a14:m>
                  <m:oMath xmlns:m="http://schemas.openxmlformats.org/officeDocument/2006/math">
                    <m:r>
                      <a:rPr lang="en-US" sz="3000" i="1">
                        <a:latin typeface="Cambria Math" panose="02040503050406030204" pitchFamily="18" charset="0"/>
                      </a:rPr>
                      <m:t>𝜃</m:t>
                    </m:r>
                  </m:oMath>
                </a14:m>
                <a:r>
                  <a:rPr lang="en-US" sz="3000" i="1" dirty="0"/>
                  <a:t> and the horizontal axis. </a:t>
                </a:r>
                <a:endParaRPr lang="en-US" sz="3000" dirty="0"/>
              </a:p>
              <a:p>
                <a:pPr marL="0" indent="0">
                  <a:buNone/>
                </a:pPr>
                <a:endParaRPr lang="en-US" dirty="0" smtClean="0"/>
              </a:p>
              <a:p>
                <a:pPr marL="0" indent="0">
                  <a:buNone/>
                </a:pPr>
                <a:r>
                  <a:rPr lang="en-US" sz="2800" u="sng" dirty="0"/>
                  <a:t>Quadrant II		</a:t>
                </a:r>
                <a:r>
                  <a:rPr lang="en-US" sz="2800" u="sng" dirty="0" smtClean="0"/>
                  <a:t>	Quadrant </a:t>
                </a:r>
                <a:r>
                  <a:rPr lang="en-US" sz="2800" u="sng" dirty="0"/>
                  <a:t>III			Quadrant </a:t>
                </a:r>
                <a:r>
                  <a:rPr lang="en-US" sz="2800" u="sng" dirty="0" smtClean="0"/>
                  <a:t>IV        </a:t>
                </a:r>
                <a:endParaRPr lang="en-US" sz="2800" u="sng" dirty="0"/>
              </a:p>
              <a:p>
                <a:pPr marL="0" indent="0">
                  <a:buNone/>
                </a:pP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𝜋</m:t>
                    </m:r>
                    <m:r>
                      <a:rPr lang="en-US" sz="2800" i="1">
                        <a:latin typeface="Cambria Math" panose="02040503050406030204" pitchFamily="18" charset="0"/>
                      </a:rPr>
                      <m:t>− </m:t>
                    </m:r>
                    <m:r>
                      <a:rPr lang="en-US" sz="2800" i="1">
                        <a:latin typeface="Cambria Math" panose="02040503050406030204" pitchFamily="18" charset="0"/>
                      </a:rPr>
                      <m:t>𝜃</m:t>
                    </m:r>
                    <m:r>
                      <a:rPr lang="en-US" sz="2800" i="1">
                        <a:latin typeface="Cambria Math" panose="02040503050406030204" pitchFamily="18" charset="0"/>
                      </a:rPr>
                      <m:t>(</m:t>
                    </m:r>
                    <m:r>
                      <a:rPr lang="en-US" sz="2800" i="1">
                        <a:latin typeface="Cambria Math" panose="02040503050406030204" pitchFamily="18" charset="0"/>
                      </a:rPr>
                      <m:t>𝑟𝑎𝑑𝑖𝑎𝑛</m:t>
                    </m:r>
                    <m:r>
                      <a:rPr lang="en-US" sz="2800" i="1">
                        <a:latin typeface="Cambria Math" panose="02040503050406030204" pitchFamily="18" charset="0"/>
                      </a:rPr>
                      <m:t>)</m:t>
                    </m:r>
                  </m:oMath>
                </a14:m>
                <a:r>
                  <a:rPr lang="en-US" sz="2800" b="1" dirty="0"/>
                  <a:t>	 </a:t>
                </a:r>
                <a:r>
                  <a:rPr lang="en-US" sz="2800" b="1" dirty="0" smtClean="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𝜃</m:t>
                    </m:r>
                    <m:r>
                      <a:rPr lang="en-US" sz="2800" i="1">
                        <a:latin typeface="Cambria Math" panose="02040503050406030204" pitchFamily="18" charset="0"/>
                      </a:rPr>
                      <m:t>−</m:t>
                    </m:r>
                    <m:r>
                      <a:rPr lang="en-US" sz="2800" i="1">
                        <a:latin typeface="Cambria Math" panose="02040503050406030204" pitchFamily="18" charset="0"/>
                      </a:rPr>
                      <m:t>𝜋</m:t>
                    </m:r>
                    <m:r>
                      <a:rPr lang="en-US" sz="2800" i="1">
                        <a:latin typeface="Cambria Math" panose="02040503050406030204" pitchFamily="18" charset="0"/>
                      </a:rPr>
                      <m:t>(</m:t>
                    </m:r>
                    <m:r>
                      <a:rPr lang="en-US" sz="2800" i="1">
                        <a:latin typeface="Cambria Math" panose="02040503050406030204" pitchFamily="18" charset="0"/>
                      </a:rPr>
                      <m:t>𝑟𝑎𝑑𝑖𝑎𝑛</m:t>
                    </m:r>
                    <m:r>
                      <a:rPr lang="en-US" sz="2800" i="1">
                        <a:latin typeface="Cambria Math" panose="02040503050406030204" pitchFamily="18" charset="0"/>
                      </a:rPr>
                      <m:t>)</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m:t>
                    </m:r>
                    <m:r>
                      <a:rPr lang="en-US" sz="2800" i="1">
                        <a:latin typeface="Cambria Math" panose="02040503050406030204" pitchFamily="18" charset="0"/>
                      </a:rPr>
                      <m:t>𝜃</m:t>
                    </m:r>
                    <m:r>
                      <a:rPr lang="en-US" sz="2800" i="1">
                        <a:latin typeface="Cambria Math" panose="02040503050406030204" pitchFamily="18" charset="0"/>
                      </a:rPr>
                      <m:t>(</m:t>
                    </m:r>
                    <m:r>
                      <a:rPr lang="en-US" sz="2800" i="1">
                        <a:latin typeface="Cambria Math" panose="02040503050406030204" pitchFamily="18" charset="0"/>
                      </a:rPr>
                      <m:t>𝑟𝑎𝑑𝑖𝑎𝑛</m:t>
                    </m:r>
                    <m:r>
                      <a:rPr lang="en-US" sz="2800" i="1">
                        <a:latin typeface="Cambria Math" panose="02040503050406030204" pitchFamily="18" charset="0"/>
                      </a:rPr>
                      <m:t>)</m:t>
                    </m:r>
                  </m:oMath>
                </a14:m>
                <a:endParaRPr lang="en-US" sz="2800" dirty="0"/>
              </a:p>
              <a:p>
                <a:pPr marL="0" indent="0">
                  <a:buNone/>
                </a:pP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=180− </m:t>
                    </m:r>
                    <m:r>
                      <a:rPr lang="en-US" sz="2800" i="1">
                        <a:latin typeface="Cambria Math" panose="02040503050406030204" pitchFamily="18" charset="0"/>
                      </a:rPr>
                      <m:t>𝜃</m:t>
                    </m:r>
                    <m:d>
                      <m:dPr>
                        <m:ctrlPr>
                          <a:rPr lang="en-US" sz="2800" i="1">
                            <a:latin typeface="Cambria Math" panose="02040503050406030204" pitchFamily="18" charset="0"/>
                          </a:rPr>
                        </m:ctrlPr>
                      </m:dPr>
                      <m:e>
                        <m:r>
                          <a:rPr lang="en-US" sz="2800" i="1">
                            <a:latin typeface="Cambria Math" panose="02040503050406030204" pitchFamily="18" charset="0"/>
                          </a:rPr>
                          <m:t>𝑑𝑒𝑔𝑟𝑒𝑒</m:t>
                        </m:r>
                      </m:e>
                    </m:d>
                  </m:oMath>
                </a14:m>
                <a:r>
                  <a:rPr lang="en-US" sz="2800" dirty="0"/>
                  <a:t> </a:t>
                </a:r>
                <a:r>
                  <a:rPr lang="en-US" sz="2800" dirty="0" smtClean="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    </m:t>
                        </m:r>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𝜃</m:t>
                    </m:r>
                    <m:r>
                      <a:rPr lang="en-US" sz="2800" i="1">
                        <a:latin typeface="Cambria Math" panose="02040503050406030204" pitchFamily="18" charset="0"/>
                      </a:rPr>
                      <m:t>−180(</m:t>
                    </m:r>
                    <m:r>
                      <a:rPr lang="en-US" sz="2800" i="1">
                        <a:latin typeface="Cambria Math" panose="02040503050406030204" pitchFamily="18" charset="0"/>
                      </a:rPr>
                      <m:t>𝑑𝑒𝑔𝑟𝑒𝑒</m:t>
                    </m:r>
                    <m:r>
                      <a:rPr lang="en-US" sz="2800" i="1">
                        <a:latin typeface="Cambria Math" panose="02040503050406030204" pitchFamily="18" charset="0"/>
                      </a:rPr>
                      <m:t>) </m:t>
                    </m:r>
                  </m:oMath>
                </a14:m>
                <a:r>
                  <a:rPr lang="en-US" sz="2800" dirty="0" smtClean="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𝜃</m:t>
                        </m:r>
                      </m:e>
                      <m:sup>
                        <m:r>
                          <a:rPr lang="en-US" sz="2800" i="1">
                            <a:latin typeface="Cambria Math" panose="02040503050406030204" pitchFamily="18" charset="0"/>
                          </a:rPr>
                          <m:t>′</m:t>
                        </m:r>
                      </m:sup>
                    </m:sSup>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−180(</m:t>
                    </m:r>
                    <m:r>
                      <a:rPr lang="en-US" sz="2800" i="1">
                        <a:latin typeface="Cambria Math" panose="02040503050406030204" pitchFamily="18" charset="0"/>
                      </a:rPr>
                      <m:t>𝑑𝑒𝑔𝑟𝑒𝑒</m:t>
                    </m:r>
                    <m:r>
                      <a:rPr lang="en-US" sz="2800" i="1">
                        <a:latin typeface="Cambria Math" panose="02040503050406030204" pitchFamily="18" charset="0"/>
                      </a:rPr>
                      <m:t>)</m:t>
                    </m:r>
                  </m:oMath>
                </a14:m>
                <a:endParaRPr lang="en-US" sz="2800" dirty="0"/>
              </a:p>
              <a:p>
                <a:pPr marL="0" indent="0">
                  <a:buNone/>
                </a:pPr>
                <a:r>
                  <a:rPr lang="en-US" sz="2800" b="1" dirty="0"/>
                  <a:t> </a:t>
                </a:r>
                <a:endParaRPr lang="en-US" sz="2800" dirty="0"/>
              </a:p>
              <a:p>
                <a:pPr marL="0" indent="0">
                  <a:buNone/>
                </a:pPr>
                <a:r>
                  <a:rPr lang="en-US" b="1" dirty="0"/>
                  <a:t> </a:t>
                </a:r>
                <a:endParaRPr lang="en-US" dirty="0"/>
              </a:p>
              <a:p>
                <a:pPr marL="0" indent="0">
                  <a:buNone/>
                </a:pPr>
                <a:r>
                  <a:rPr lang="en-US" dirty="0"/>
                  <a:t>Note: See Figure 4.39 on page 312 for a visual</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54439" y="2286000"/>
                <a:ext cx="11152681" cy="3581400"/>
              </a:xfrm>
              <a:blipFill rotWithShape="0">
                <a:blip r:embed="rId2"/>
                <a:stretch>
                  <a:fillRect l="-765" t="-3741" r="-273"/>
                </a:stretch>
              </a:blipFill>
            </p:spPr>
            <p:txBody>
              <a:bodyPr/>
              <a:lstStyle/>
              <a:p>
                <a:r>
                  <a:rPr lang="en-US">
                    <a:noFill/>
                  </a:rPr>
                  <a:t> </a:t>
                </a:r>
              </a:p>
            </p:txBody>
          </p:sp>
        </mc:Fallback>
      </mc:AlternateContent>
    </p:spTree>
    <p:extLst>
      <p:ext uri="{BB962C8B-B14F-4D97-AF65-F5344CB8AC3E}">
        <p14:creationId xmlns:p14="http://schemas.microsoft.com/office/powerpoint/2010/main" val="3437135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9036"/>
                <a:ext cx="9601200" cy="4398364"/>
              </a:xfrm>
            </p:spPr>
            <p:txBody>
              <a:bodyPr>
                <a:normAutofit/>
              </a:bodyPr>
              <a:lstStyle/>
              <a:p>
                <a:pPr marL="0" indent="0">
                  <a:buNone/>
                </a:pPr>
                <a:r>
                  <a:rPr lang="en-US" sz="3000" dirty="0" smtClean="0"/>
                  <a:t>Find </a:t>
                </a:r>
                <a:r>
                  <a:rPr lang="en-US" sz="3000" dirty="0"/>
                  <a:t>the reference angle </a:t>
                </a:r>
                <a14:m>
                  <m:oMath xmlns:m="http://schemas.openxmlformats.org/officeDocument/2006/math">
                    <m:r>
                      <a:rPr lang="en-US" sz="3000" i="1">
                        <a:latin typeface="Cambria Math" panose="02040503050406030204" pitchFamily="18" charset="0"/>
                      </a:rPr>
                      <m:t>𝜃</m:t>
                    </m:r>
                    <m:r>
                      <a:rPr lang="en-US" sz="3000" i="1">
                        <a:latin typeface="Cambria Math" panose="02040503050406030204" pitchFamily="18" charset="0"/>
                      </a:rPr>
                      <m:t>′</m:t>
                    </m:r>
                  </m:oMath>
                </a14:m>
                <a:r>
                  <a:rPr lang="en-US" sz="3000" dirty="0"/>
                  <a:t> </a:t>
                </a:r>
              </a:p>
              <a:p>
                <a:pPr marL="0" lvl="0" indent="0">
                  <a:buNone/>
                </a:pPr>
                <a14:m>
                  <m:oMath xmlns:m="http://schemas.openxmlformats.org/officeDocument/2006/math">
                    <m:r>
                      <a:rPr lang="en-US" sz="3000" b="0" i="0" smtClean="0">
                        <a:latin typeface="Cambria Math" panose="02040503050406030204" pitchFamily="18" charset="0"/>
                      </a:rPr>
                      <m:t>1.) </m:t>
                    </m:r>
                    <m:r>
                      <a:rPr lang="en-US" sz="3000" i="1">
                        <a:latin typeface="Cambria Math" panose="02040503050406030204" pitchFamily="18" charset="0"/>
                      </a:rPr>
                      <m:t>𝜃</m:t>
                    </m:r>
                    <m:r>
                      <a:rPr lang="en-US" sz="3000" i="1">
                        <a:latin typeface="Cambria Math" panose="02040503050406030204" pitchFamily="18" charset="0"/>
                      </a:rPr>
                      <m:t>=290°</m:t>
                    </m:r>
                  </m:oMath>
                </a14:m>
                <a:r>
                  <a:rPr lang="en-US" sz="3000" dirty="0"/>
                  <a:t>		</a:t>
                </a:r>
              </a:p>
              <a:p>
                <a:pPr marL="0" indent="0">
                  <a:buNone/>
                </a:pPr>
                <a:endParaRPr lang="en-US" sz="3000" b="0" i="0" dirty="0" smtClean="0">
                  <a:latin typeface="Cambria Math" panose="02040503050406030204" pitchFamily="18" charset="0"/>
                </a:endParaRPr>
              </a:p>
              <a:p>
                <a:pPr marL="0" indent="0">
                  <a:buNone/>
                </a:pPr>
                <a14:m>
                  <m:oMath xmlns:m="http://schemas.openxmlformats.org/officeDocument/2006/math">
                    <m:r>
                      <a:rPr lang="en-US" sz="3000" b="0" i="0" smtClean="0">
                        <a:latin typeface="Cambria Math" panose="02040503050406030204" pitchFamily="18" charset="0"/>
                      </a:rPr>
                      <m:t>2.) </m:t>
                    </m:r>
                    <m:r>
                      <a:rPr lang="en-US" sz="3000" i="1">
                        <a:latin typeface="Cambria Math" panose="02040503050406030204" pitchFamily="18" charset="0"/>
                      </a:rPr>
                      <m:t>𝜃</m:t>
                    </m:r>
                    <m:r>
                      <a:rPr lang="en-US" sz="3000" i="1">
                        <a:latin typeface="Cambria Math" panose="02040503050406030204" pitchFamily="18" charset="0"/>
                      </a:rPr>
                      <m:t>=3.4</m:t>
                    </m:r>
                  </m:oMath>
                </a14:m>
                <a:r>
                  <a:rPr lang="en-US" dirty="0"/>
                  <a:t>	</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9036"/>
                <a:ext cx="9601200" cy="4398364"/>
              </a:xfrm>
              <a:blipFill rotWithShape="0">
                <a:blip r:embed="rId2"/>
                <a:stretch>
                  <a:fillRect l="-1460" t="-2355"/>
                </a:stretch>
              </a:blipFill>
            </p:spPr>
            <p:txBody>
              <a:bodyPr/>
              <a:lstStyle/>
              <a:p>
                <a:r>
                  <a:rPr lang="en-US">
                    <a:noFill/>
                  </a:rPr>
                  <a:t> </a:t>
                </a:r>
              </a:p>
            </p:txBody>
          </p:sp>
        </mc:Fallback>
      </mc:AlternateContent>
    </p:spTree>
    <p:extLst>
      <p:ext uri="{BB962C8B-B14F-4D97-AF65-F5344CB8AC3E}">
        <p14:creationId xmlns:p14="http://schemas.microsoft.com/office/powerpoint/2010/main" val="2496566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469036"/>
                <a:ext cx="9601200" cy="5388964"/>
              </a:xfrm>
            </p:spPr>
            <p:txBody>
              <a:bodyPr>
                <a:normAutofit/>
              </a:bodyPr>
              <a:lstStyle/>
              <a:p>
                <a:pPr marL="0" lvl="0" indent="0">
                  <a:buNone/>
                </a:pPr>
                <a14:m>
                  <m:oMath xmlns:m="http://schemas.openxmlformats.org/officeDocument/2006/math">
                    <m:r>
                      <a:rPr lang="en-US" sz="3000" i="1" smtClean="0">
                        <a:latin typeface="Cambria Math" panose="02040503050406030204" pitchFamily="18" charset="0"/>
                      </a:rPr>
                      <m:t>𝜃</m:t>
                    </m:r>
                    <m:r>
                      <a:rPr lang="en-US" sz="3000" i="1" smtClean="0">
                        <a:latin typeface="Cambria Math" panose="02040503050406030204" pitchFamily="18" charset="0"/>
                      </a:rPr>
                      <m:t>=290°</m:t>
                    </m:r>
                  </m:oMath>
                </a14:m>
                <a:r>
                  <a:rPr lang="en-US" sz="3000" dirty="0"/>
                  <a:t>		</a:t>
                </a:r>
                <a:r>
                  <a:rPr lang="en-US" sz="3000" dirty="0" smtClean="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𝜃</m:t>
                        </m:r>
                      </m:e>
                      <m:sup>
                        <m:r>
                          <a:rPr lang="en-US" sz="3000" i="1">
                            <a:latin typeface="Cambria Math" panose="02040503050406030204" pitchFamily="18" charset="0"/>
                          </a:rPr>
                          <m:t>′</m:t>
                        </m:r>
                      </m:sup>
                    </m:sSup>
                    <m:r>
                      <a:rPr lang="en-US" sz="3000" i="1">
                        <a:latin typeface="Cambria Math" panose="02040503050406030204" pitchFamily="18" charset="0"/>
                      </a:rPr>
                      <m:t>=360°−290°=</m:t>
                    </m:r>
                    <m:r>
                      <a:rPr lang="en-US" sz="3000" b="1" i="1">
                        <a:latin typeface="Cambria Math" panose="02040503050406030204" pitchFamily="18" charset="0"/>
                      </a:rPr>
                      <m:t>𝟕𝟎</m:t>
                    </m:r>
                    <m:r>
                      <a:rPr lang="en-US" sz="3000" b="1" i="1">
                        <a:latin typeface="Cambria Math" panose="02040503050406030204" pitchFamily="18" charset="0"/>
                      </a:rPr>
                      <m:t>°</m:t>
                    </m:r>
                  </m:oMath>
                </a14:m>
                <a:r>
                  <a:rPr lang="en-US" sz="3000" b="1" dirty="0"/>
                  <a:t> </a:t>
                </a:r>
              </a:p>
              <a:p>
                <a:pPr marL="0" lvl="0" indent="0">
                  <a:buNone/>
                </a:pPr>
                <a:endParaRPr lang="en-US" sz="3000" i="1" dirty="0" smtClean="0"/>
              </a:p>
              <a:p>
                <a:pPr marL="0" lvl="0" indent="0">
                  <a:buNone/>
                </a:pPr>
                <a:endParaRPr lang="en-US" sz="3000" i="1" dirty="0" smtClean="0"/>
              </a:p>
              <a:p>
                <a:pPr marL="0" lvl="0" indent="0">
                  <a:buNone/>
                </a:pPr>
                <a14:m>
                  <m:oMath xmlns:m="http://schemas.openxmlformats.org/officeDocument/2006/math">
                    <m:r>
                      <a:rPr lang="en-US" sz="3000" i="1">
                        <a:latin typeface="Cambria Math" panose="02040503050406030204" pitchFamily="18" charset="0"/>
                      </a:rPr>
                      <m:t>𝜃</m:t>
                    </m:r>
                    <m:r>
                      <a:rPr lang="en-US" sz="3000" i="1">
                        <a:latin typeface="Cambria Math" panose="02040503050406030204" pitchFamily="18" charset="0"/>
                      </a:rPr>
                      <m:t>=3.4</m:t>
                    </m:r>
                  </m:oMath>
                </a14:m>
                <a:r>
                  <a:rPr lang="en-US" sz="3000" dirty="0"/>
                  <a:t>	</a:t>
                </a:r>
                <a:r>
                  <a:rPr lang="en-US" sz="3000" dirty="0" smtClean="0"/>
                  <a:t>	Note</a:t>
                </a:r>
                <a:r>
                  <a:rPr lang="en-US" sz="3000" dirty="0"/>
                  <a:t>: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𝜋</m:t>
                        </m:r>
                      </m:num>
                      <m:den>
                        <m:r>
                          <a:rPr lang="en-US" sz="3000" i="1">
                            <a:latin typeface="Cambria Math" panose="02040503050406030204" pitchFamily="18" charset="0"/>
                          </a:rPr>
                          <m:t>2</m:t>
                        </m:r>
                      </m:den>
                    </m:f>
                    <m:r>
                      <a:rPr lang="en-US" sz="3000" i="1">
                        <a:latin typeface="Cambria Math" panose="02040503050406030204" pitchFamily="18" charset="0"/>
                      </a:rPr>
                      <m:t>≈1.57     </m:t>
                    </m:r>
                    <m:r>
                      <a:rPr lang="en-US" sz="3000" i="1">
                        <a:latin typeface="Cambria Math" panose="02040503050406030204" pitchFamily="18" charset="0"/>
                      </a:rPr>
                      <m:t>𝜋</m:t>
                    </m:r>
                    <m:r>
                      <a:rPr lang="en-US" sz="3000" i="1">
                        <a:latin typeface="Cambria Math" panose="02040503050406030204" pitchFamily="18" charset="0"/>
                      </a:rPr>
                      <m:t>≈3.14      </m:t>
                    </m:r>
                    <m:f>
                      <m:fPr>
                        <m:ctrlPr>
                          <a:rPr lang="en-US" sz="3000" i="1">
                            <a:latin typeface="Cambria Math" panose="02040503050406030204" pitchFamily="18" charset="0"/>
                          </a:rPr>
                        </m:ctrlPr>
                      </m:fPr>
                      <m:num>
                        <m:r>
                          <a:rPr lang="en-US" sz="3000" i="1">
                            <a:latin typeface="Cambria Math" panose="02040503050406030204" pitchFamily="18" charset="0"/>
                          </a:rPr>
                          <m:t>3</m:t>
                        </m:r>
                        <m:r>
                          <a:rPr lang="en-US" sz="3000" i="1">
                            <a:latin typeface="Cambria Math" panose="02040503050406030204" pitchFamily="18" charset="0"/>
                          </a:rPr>
                          <m:t>𝜋</m:t>
                        </m:r>
                      </m:num>
                      <m:den>
                        <m:r>
                          <a:rPr lang="en-US" sz="3000" i="1">
                            <a:latin typeface="Cambria Math" panose="02040503050406030204" pitchFamily="18" charset="0"/>
                          </a:rPr>
                          <m:t>2</m:t>
                        </m:r>
                      </m:den>
                    </m:f>
                    <m:r>
                      <a:rPr lang="en-US" sz="3000" i="1">
                        <a:latin typeface="Cambria Math" panose="02040503050406030204" pitchFamily="18" charset="0"/>
                      </a:rPr>
                      <m:t>≈4.71   </m:t>
                    </m:r>
                  </m:oMath>
                </a14:m>
                <a:r>
                  <a:rPr lang="en-US" sz="3000" b="1" dirty="0"/>
                  <a:t> </a:t>
                </a:r>
                <a:endParaRPr lang="en-US" sz="3000" dirty="0"/>
              </a:p>
              <a:p>
                <a:pPr marL="0" indent="0">
                  <a:buNone/>
                </a:pPr>
                <a:endParaRPr lang="en-US" sz="3000" dirty="0" smtClean="0"/>
              </a:p>
              <a:p>
                <a:pPr marL="0" indent="0">
                  <a:buNone/>
                </a:pPr>
                <a:r>
                  <a:rPr lang="en-US" sz="3000" dirty="0" smtClean="0"/>
                  <a:t>Therefore </a:t>
                </a:r>
                <a:r>
                  <a:rPr lang="en-US" sz="3000" dirty="0"/>
                  <a:t>3.4 radians is between</a:t>
                </a:r>
                <a:r>
                  <a:rPr lang="en-US" sz="3000" dirty="0" smtClean="0"/>
                  <a:t> </a:t>
                </a:r>
                <a14:m>
                  <m:oMath xmlns:m="http://schemas.openxmlformats.org/officeDocument/2006/math">
                    <m:r>
                      <a:rPr lang="en-US" sz="3000" i="1">
                        <a:latin typeface="Cambria Math" panose="02040503050406030204" pitchFamily="18" charset="0"/>
                      </a:rPr>
                      <m:t>𝜋</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3</m:t>
                        </m:r>
                        <m:r>
                          <a:rPr lang="en-US" sz="3000" i="1">
                            <a:latin typeface="Cambria Math" panose="02040503050406030204" pitchFamily="18" charset="0"/>
                          </a:rPr>
                          <m:t>𝜋</m:t>
                        </m:r>
                      </m:num>
                      <m:den>
                        <m:r>
                          <a:rPr lang="en-US" sz="3000" i="1">
                            <a:latin typeface="Cambria Math" panose="02040503050406030204" pitchFamily="18" charset="0"/>
                          </a:rPr>
                          <m:t>2</m:t>
                        </m:r>
                      </m:den>
                    </m:f>
                    <m:r>
                      <a:rPr lang="en-US" sz="3000" i="1">
                        <a:latin typeface="Cambria Math" panose="02040503050406030204" pitchFamily="18" charset="0"/>
                      </a:rPr>
                      <m:t> </m:t>
                    </m:r>
                  </m:oMath>
                </a14:m>
                <a:r>
                  <a:rPr lang="en-US" sz="3000" i="1" dirty="0" smtClean="0"/>
                  <a:t/>
                </a:r>
                <a:br>
                  <a:rPr lang="en-US" sz="3000" i="1" dirty="0" smtClean="0"/>
                </a:br>
                <a14:m>
                  <m:oMathPara xmlns:m="http://schemas.openxmlformats.org/officeDocument/2006/math">
                    <m:oMathParaPr>
                      <m:jc m:val="left"/>
                    </m:oMathParaPr>
                    <m:oMath xmlns:m="http://schemas.openxmlformats.org/officeDocument/2006/math">
                      <m:r>
                        <a:rPr lang="en-US" sz="3000" b="0" i="1" smtClean="0">
                          <a:latin typeface="Cambria Math" panose="02040503050406030204" pitchFamily="18" charset="0"/>
                        </a:rPr>
                        <m:t>(</m:t>
                      </m:r>
                      <m:r>
                        <a:rPr lang="en-US" sz="3000" i="1">
                          <a:latin typeface="Cambria Math" panose="02040503050406030204" pitchFamily="18" charset="0"/>
                        </a:rPr>
                        <m:t>𝑖𝑛</m:t>
                      </m:r>
                      <m:r>
                        <a:rPr lang="en-US" sz="3000" i="1">
                          <a:latin typeface="Cambria Math" panose="02040503050406030204" pitchFamily="18" charset="0"/>
                        </a:rPr>
                        <m:t> </m:t>
                      </m:r>
                      <m:r>
                        <a:rPr lang="en-US" sz="3000" i="1">
                          <a:latin typeface="Cambria Math" panose="02040503050406030204" pitchFamily="18" charset="0"/>
                        </a:rPr>
                        <m:t>𝑜𝑡h𝑒𝑟𝑤𝑜𝑟𝑑𝑠</m:t>
                      </m:r>
                      <m:r>
                        <a:rPr lang="en-US" sz="3000" i="1">
                          <a:latin typeface="Cambria Math" panose="02040503050406030204" pitchFamily="18" charset="0"/>
                        </a:rPr>
                        <m:t> </m:t>
                      </m:r>
                      <m:r>
                        <a:rPr lang="en-US" sz="3000" i="1">
                          <a:latin typeface="Cambria Math" panose="02040503050406030204" pitchFamily="18" charset="0"/>
                        </a:rPr>
                        <m:t>𝑡h𝑒</m:t>
                      </m:r>
                      <m:r>
                        <a:rPr lang="en-US" sz="3000" i="1">
                          <a:latin typeface="Cambria Math" panose="02040503050406030204" pitchFamily="18" charset="0"/>
                        </a:rPr>
                        <m:t> 3</m:t>
                      </m:r>
                      <m:r>
                        <a:rPr lang="en-US" sz="3000" i="1">
                          <a:latin typeface="Cambria Math" panose="02040503050406030204" pitchFamily="18" charset="0"/>
                        </a:rPr>
                        <m:t>𝑟𝑑</m:t>
                      </m:r>
                      <m:r>
                        <a:rPr lang="en-US" sz="3000" i="1">
                          <a:latin typeface="Cambria Math" panose="02040503050406030204" pitchFamily="18" charset="0"/>
                        </a:rPr>
                        <m:t> </m:t>
                      </m:r>
                      <m:r>
                        <a:rPr lang="en-US" sz="3000" i="1">
                          <a:latin typeface="Cambria Math" panose="02040503050406030204" pitchFamily="18" charset="0"/>
                        </a:rPr>
                        <m:t>𝑞𝑢𝑎𝑑𝑟𝑎𝑛𝑡</m:t>
                      </m:r>
                      <m:r>
                        <a:rPr lang="en-US" sz="3000" i="1">
                          <a:latin typeface="Cambria Math" panose="02040503050406030204" pitchFamily="18" charset="0"/>
                        </a:rPr>
                        <m:t> )</m:t>
                      </m:r>
                    </m:oMath>
                  </m:oMathPara>
                </a14:m>
                <a:endParaRPr lang="en-US" sz="3000" dirty="0" smtClean="0"/>
              </a:p>
              <a:p>
                <a:pPr marL="0" indent="0">
                  <a:buNone/>
                </a:pPr>
                <a:endParaRPr lang="en-US" sz="3000" dirty="0"/>
              </a:p>
              <a:p>
                <a:pPr marL="0" indent="0">
                  <a:buNone/>
                </a:pPr>
                <a14:m>
                  <m:oMathPara xmlns:m="http://schemas.openxmlformats.org/officeDocument/2006/math">
                    <m:oMathParaPr>
                      <m:jc m:val="left"/>
                    </m:oMathParaPr>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𝜃</m:t>
                          </m:r>
                        </m:e>
                        <m:sup>
                          <m:r>
                            <a:rPr lang="en-US" sz="3000" i="1">
                              <a:latin typeface="Cambria Math" panose="02040503050406030204" pitchFamily="18" charset="0"/>
                            </a:rPr>
                            <m:t>′</m:t>
                          </m:r>
                        </m:sup>
                      </m:sSup>
                      <m:r>
                        <a:rPr lang="en-US" sz="3000" i="1">
                          <a:latin typeface="Cambria Math" panose="02040503050406030204" pitchFamily="18" charset="0"/>
                        </a:rPr>
                        <m:t>=3.4−</m:t>
                      </m:r>
                      <m:r>
                        <a:rPr lang="en-US" sz="3000" i="1">
                          <a:latin typeface="Cambria Math" panose="02040503050406030204" pitchFamily="18" charset="0"/>
                        </a:rPr>
                        <m:t>𝜋</m:t>
                      </m:r>
                      <m:r>
                        <a:rPr lang="en-US" sz="3000" i="1">
                          <a:latin typeface="Cambria Math" panose="02040503050406030204" pitchFamily="18" charset="0"/>
                        </a:rPr>
                        <m:t>≈</m:t>
                      </m:r>
                      <m:r>
                        <a:rPr lang="en-US" sz="3000" b="1" i="1">
                          <a:latin typeface="Cambria Math" panose="02040503050406030204" pitchFamily="18" charset="0"/>
                        </a:rPr>
                        <m:t>𝟎</m:t>
                      </m:r>
                      <m:r>
                        <a:rPr lang="en-US" sz="3000" b="1" i="1">
                          <a:latin typeface="Cambria Math" panose="02040503050406030204" pitchFamily="18" charset="0"/>
                        </a:rPr>
                        <m:t>.</m:t>
                      </m:r>
                      <m:r>
                        <a:rPr lang="en-US" sz="3000" b="1" i="1">
                          <a:latin typeface="Cambria Math" panose="02040503050406030204" pitchFamily="18" charset="0"/>
                        </a:rPr>
                        <m:t>𝟐𝟓𝟖</m:t>
                      </m:r>
                      <m:r>
                        <a:rPr lang="en-US" sz="3000" b="1" i="1">
                          <a:latin typeface="Cambria Math" panose="02040503050406030204" pitchFamily="18" charset="0"/>
                        </a:rPr>
                        <m:t> </m:t>
                      </m:r>
                      <m:r>
                        <a:rPr lang="en-US" sz="3000" b="1" i="1">
                          <a:latin typeface="Cambria Math" panose="02040503050406030204" pitchFamily="18" charset="0"/>
                        </a:rPr>
                        <m:t>𝒓𝒂𝒅𝒊𝒂𝒏𝒔</m:t>
                      </m:r>
                    </m:oMath>
                  </m:oMathPara>
                </a14:m>
                <a:endParaRPr lang="en-US" sz="3000" b="1"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469036"/>
                <a:ext cx="9601200" cy="5388964"/>
              </a:xfrm>
              <a:blipFill rotWithShape="0">
                <a:blip r:embed="rId2"/>
                <a:stretch>
                  <a:fillRect l="-1460"/>
                </a:stretch>
              </a:blipFill>
            </p:spPr>
            <p:txBody>
              <a:bodyPr/>
              <a:lstStyle/>
              <a:p>
                <a:r>
                  <a:rPr lang="en-US">
                    <a:noFill/>
                  </a:rPr>
                  <a:t> </a:t>
                </a:r>
              </a:p>
            </p:txBody>
          </p:sp>
        </mc:Fallback>
      </mc:AlternateContent>
    </p:spTree>
    <p:extLst>
      <p:ext uri="{BB962C8B-B14F-4D97-AF65-F5344CB8AC3E}">
        <p14:creationId xmlns:p14="http://schemas.microsoft.com/office/powerpoint/2010/main" val="3071661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000" dirty="0"/>
              <a:t>Page 306	#1, 5-6, 30-31, 37-40, 45, 47, </a:t>
            </a:r>
            <a:br>
              <a:rPr lang="en-US" sz="3000" dirty="0"/>
            </a:br>
            <a:r>
              <a:rPr lang="en-US" sz="3000" dirty="0"/>
              <a:t>		  57, 63-64, 67, 71 </a:t>
            </a:r>
          </a:p>
          <a:p>
            <a:pPr marL="0" indent="0">
              <a:buNone/>
            </a:pPr>
            <a:endParaRPr lang="en-US" sz="3000" dirty="0"/>
          </a:p>
          <a:p>
            <a:pPr marL="0" indent="0">
              <a:buNone/>
            </a:pPr>
            <a:endParaRPr lang="en-US" sz="3000" dirty="0" smtClean="0"/>
          </a:p>
          <a:p>
            <a:pPr marL="0" indent="0">
              <a:buNone/>
            </a:pPr>
            <a:r>
              <a:rPr lang="en-US" sz="3000" dirty="0" smtClean="0"/>
              <a:t>Get a Head Start… </a:t>
            </a:r>
          </a:p>
          <a:p>
            <a:pPr marL="0" indent="0">
              <a:buNone/>
            </a:pPr>
            <a:r>
              <a:rPr lang="en-US" sz="3000" dirty="0" smtClean="0"/>
              <a:t>Page </a:t>
            </a:r>
            <a:r>
              <a:rPr lang="en-US" sz="3000" dirty="0"/>
              <a:t>316	#9, 11, 13, 19-24, 37-44, </a:t>
            </a:r>
            <a:r>
              <a:rPr lang="en-US" sz="3000" dirty="0" smtClean="0"/>
              <a:t/>
            </a:r>
            <a:br>
              <a:rPr lang="en-US" sz="3000" dirty="0" smtClean="0"/>
            </a:br>
            <a:r>
              <a:rPr lang="en-US" sz="3000" dirty="0" smtClean="0"/>
              <a:t>		  45-51 </a:t>
            </a:r>
            <a:r>
              <a:rPr lang="en-US" sz="3000" dirty="0"/>
              <a:t>(odd), 69, 71, 97</a:t>
            </a:r>
            <a:r>
              <a:rPr lang="en-US" sz="3200" dirty="0"/>
              <a:t>		</a:t>
            </a:r>
          </a:p>
          <a:p>
            <a:pPr marL="0" indent="0">
              <a:buNone/>
            </a:pPr>
            <a:endParaRPr lang="en-US" sz="3000" dirty="0" smtClean="0"/>
          </a:p>
        </p:txBody>
      </p:sp>
    </p:spTree>
    <p:extLst>
      <p:ext uri="{BB962C8B-B14F-4D97-AF65-F5344CB8AC3E}">
        <p14:creationId xmlns:p14="http://schemas.microsoft.com/office/powerpoint/2010/main" val="795478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34</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000" b="1" u="sng" dirty="0"/>
              <a:t>4.3 Right Triangle Trigonometry</a:t>
            </a:r>
            <a:endParaRPr lang="en-US" sz="4000" dirty="0"/>
          </a:p>
        </p:txBody>
      </p:sp>
      <p:sp>
        <p:nvSpPr>
          <p:cNvPr id="5" name="Content Placeholder 2"/>
          <p:cNvSpPr>
            <a:spLocks noGrp="1"/>
          </p:cNvSpPr>
          <p:nvPr>
            <p:ph idx="1"/>
          </p:nvPr>
        </p:nvSpPr>
        <p:spPr/>
        <p:txBody>
          <a:bodyPr>
            <a:normAutofit/>
          </a:bodyPr>
          <a:lstStyle/>
          <a:p>
            <a:pPr marL="0" indent="0">
              <a:buNone/>
            </a:pPr>
            <a:r>
              <a:rPr lang="en-US" sz="3600" b="1" dirty="0"/>
              <a:t>Objective: Evaluate trig functions of acute angles and use fundamental trig identities while solving real-life problems</a:t>
            </a:r>
            <a:endParaRPr lang="en-US" sz="3600" dirty="0"/>
          </a:p>
        </p:txBody>
      </p:sp>
    </p:spTree>
    <p:extLst>
      <p:ext uri="{BB962C8B-B14F-4D97-AF65-F5344CB8AC3E}">
        <p14:creationId xmlns:p14="http://schemas.microsoft.com/office/powerpoint/2010/main" val="1942801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5754" y="256142"/>
                <a:ext cx="11049918" cy="1485900"/>
              </a:xfrm>
            </p:spPr>
            <p:txBody>
              <a:bodyPr>
                <a:normAutofit fontScale="90000"/>
              </a:bodyPr>
              <a:lstStyle/>
              <a:p>
                <a:r>
                  <a:rPr lang="en-US" sz="4200" b="1" u="sng" dirty="0"/>
                  <a:t>Right Triangle Definitions of Trigonometric Functions</a:t>
                </a:r>
                <a:r>
                  <a:rPr lang="en-US" sz="3600" dirty="0"/>
                  <a:t/>
                </a:r>
                <a:br>
                  <a:rPr lang="en-US" sz="3600" dirty="0"/>
                </a:br>
                <a:r>
                  <a:rPr lang="en-US" sz="3600" b="1" dirty="0"/>
                  <a:t> </a:t>
                </a:r>
                <a:r>
                  <a:rPr lang="en-US" sz="3600" dirty="0" smtClean="0"/>
                  <a:t>Let </a:t>
                </a:r>
                <a14:m>
                  <m:oMath xmlns:m="http://schemas.openxmlformats.org/officeDocument/2006/math">
                    <m:r>
                      <a:rPr lang="en-US" sz="3600" i="1">
                        <a:latin typeface="Cambria Math" panose="02040503050406030204" pitchFamily="18" charset="0"/>
                      </a:rPr>
                      <m:t>𝜃</m:t>
                    </m:r>
                  </m:oMath>
                </a14:m>
                <a:r>
                  <a:rPr lang="en-US" sz="3600" dirty="0"/>
                  <a:t> be an acute angle of a right triangle. The six trig functions of angle </a:t>
                </a:r>
                <a14:m>
                  <m:oMath xmlns:m="http://schemas.openxmlformats.org/officeDocument/2006/math">
                    <m:r>
                      <a:rPr lang="en-US" sz="3600" i="1">
                        <a:latin typeface="Cambria Math" panose="02040503050406030204" pitchFamily="18" charset="0"/>
                      </a:rPr>
                      <m:t>𝜃</m:t>
                    </m:r>
                  </m:oMath>
                </a14:m>
                <a:r>
                  <a:rPr lang="en-US" sz="3600" dirty="0"/>
                  <a:t>  are defined:</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5754" y="256142"/>
                <a:ext cx="11049918" cy="1485900"/>
              </a:xfrm>
              <a:blipFill rotWithShape="0">
                <a:blip r:embed="rId2"/>
                <a:stretch>
                  <a:fillRect l="-1820" t="-1147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5754" y="2286000"/>
                <a:ext cx="9827046" cy="4445306"/>
              </a:xfrm>
            </p:spPr>
            <p:txBody>
              <a:bodyPr>
                <a:normAutofit fontScale="92500" lnSpcReduction="20000"/>
              </a:bodyPr>
              <a:lstStyle/>
              <a:p>
                <a:pPr marL="0" indent="0" algn="ctr">
                  <a:buNone/>
                </a:pPr>
                <a:r>
                  <a:rPr lang="en-US" sz="3200" i="1" dirty="0" smtClean="0"/>
                  <a:t>Cosine, sine, tangent, secant, cosecant, cotangent</a:t>
                </a:r>
                <a:endParaRPr lang="en-US" sz="3200" dirty="0"/>
              </a:p>
              <a:p>
                <a:pPr marL="0" indent="0">
                  <a:buNone/>
                </a:pPr>
                <a:endParaRPr lang="en-US" b="1" i="1" dirty="0" smtClean="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𝐜𝐨𝐬</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𝒂𝒅𝒋</m:t>
                            </m:r>
                          </m:num>
                          <m:den>
                            <m:r>
                              <a:rPr lang="en-US" sz="3200" b="1" i="1">
                                <a:latin typeface="Cambria Math" panose="02040503050406030204" pitchFamily="18" charset="0"/>
                              </a:rPr>
                              <m:t>𝒉𝒚𝒑</m:t>
                            </m:r>
                          </m:den>
                        </m:f>
                      </m:e>
                    </m:func>
                  </m:oMath>
                </a14:m>
                <a:r>
                  <a:rPr lang="en-US" sz="3200" b="1" dirty="0"/>
                  <a:t>	</a:t>
                </a: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𝐬𝐞𝐜</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𝒉𝒚𝒑</m:t>
                            </m:r>
                          </m:num>
                          <m:den>
                            <m:r>
                              <a:rPr lang="en-US" sz="3200" b="1" i="1">
                                <a:latin typeface="Cambria Math" panose="02040503050406030204" pitchFamily="18" charset="0"/>
                              </a:rPr>
                              <m:t>𝒂𝒅𝒋</m:t>
                            </m:r>
                          </m:den>
                        </m:f>
                      </m:e>
                    </m:func>
                  </m:oMath>
                </a14:m>
                <a:r>
                  <a:rPr lang="en-US" sz="3200" b="1" dirty="0"/>
                  <a:t>		</a:t>
                </a:r>
                <a:endParaRPr lang="en-US" sz="3200" b="1" dirty="0" smtClean="0"/>
              </a:p>
              <a:p>
                <a:pPr marL="0" indent="0">
                  <a:buNone/>
                </a:pPr>
                <a:endParaRPr lang="en-US" sz="3200" b="1" i="1" dirty="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𝐬𝐢𝐧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𝒐𝒑𝒑</m:t>
                            </m:r>
                          </m:num>
                          <m:den>
                            <m:r>
                              <a:rPr lang="en-US" sz="3200" b="1" i="1">
                                <a:latin typeface="Cambria Math" panose="02040503050406030204" pitchFamily="18" charset="0"/>
                              </a:rPr>
                              <m:t>𝒉𝒚𝒑</m:t>
                            </m:r>
                          </m:den>
                        </m:f>
                      </m:e>
                    </m:func>
                  </m:oMath>
                </a14:m>
                <a:r>
                  <a:rPr lang="en-US" sz="3200" b="1" dirty="0"/>
                  <a:t>	</a:t>
                </a: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𝐜𝐬𝐜</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𝒉𝒚𝒑</m:t>
                            </m:r>
                          </m:num>
                          <m:den>
                            <m:r>
                              <a:rPr lang="en-US" sz="3200" b="1" i="1">
                                <a:latin typeface="Cambria Math" panose="02040503050406030204" pitchFamily="18" charset="0"/>
                              </a:rPr>
                              <m:t>𝒐𝒑𝒑</m:t>
                            </m:r>
                          </m:den>
                        </m:f>
                      </m:e>
                    </m:func>
                  </m:oMath>
                </a14:m>
                <a:r>
                  <a:rPr lang="en-US" sz="3200" b="1" dirty="0"/>
                  <a:t>	</a:t>
                </a:r>
                <a:endParaRPr lang="en-US" sz="3200" b="1" dirty="0" smtClean="0"/>
              </a:p>
              <a:p>
                <a:pPr marL="0" indent="0">
                  <a:buNone/>
                </a:pPr>
                <a:endParaRPr lang="en-US" sz="3200" b="1" i="1" dirty="0"/>
              </a:p>
              <a:p>
                <a:pPr marL="0" indent="0">
                  <a:buNone/>
                </a:pPr>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𝐭𝐚𝐧</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𝒐𝒑𝒑</m:t>
                            </m:r>
                          </m:num>
                          <m:den>
                            <m:r>
                              <a:rPr lang="en-US" sz="3200" b="1" i="1">
                                <a:latin typeface="Cambria Math" panose="02040503050406030204" pitchFamily="18" charset="0"/>
                              </a:rPr>
                              <m:t>𝒂𝒅𝒋</m:t>
                            </m:r>
                          </m:den>
                        </m:f>
                      </m:e>
                    </m:func>
                  </m:oMath>
                </a14:m>
                <a:r>
                  <a:rPr lang="en-US" sz="3200" b="1" dirty="0" smtClean="0"/>
                  <a:t>			</a:t>
                </a:r>
                <a14:m>
                  <m:oMath xmlns:m="http://schemas.openxmlformats.org/officeDocument/2006/math">
                    <m:func>
                      <m:funcPr>
                        <m:ctrlPr>
                          <a:rPr lang="en-US" sz="3200" b="1" i="1">
                            <a:latin typeface="Cambria Math" panose="02040503050406030204" pitchFamily="18" charset="0"/>
                          </a:rPr>
                        </m:ctrlPr>
                      </m:funcPr>
                      <m:fName>
                        <m:r>
                          <a:rPr lang="en-US" sz="3200" b="1" i="1">
                            <a:latin typeface="Cambria Math" panose="02040503050406030204" pitchFamily="18" charset="0"/>
                          </a:rPr>
                          <m:t>𝐜𝐨𝐭</m:t>
                        </m:r>
                      </m:fName>
                      <m:e>
                        <m:r>
                          <a:rPr lang="en-US" sz="3200" b="1" i="1">
                            <a:latin typeface="Cambria Math" panose="02040503050406030204" pitchFamily="18" charset="0"/>
                          </a:rPr>
                          <m:t>𝜽</m:t>
                        </m:r>
                        <m:r>
                          <a:rPr lang="en-US" sz="3200" b="1" i="1">
                            <a:latin typeface="Cambria Math" panose="02040503050406030204" pitchFamily="18" charset="0"/>
                          </a:rPr>
                          <m:t>=</m:t>
                        </m:r>
                        <m:f>
                          <m:fPr>
                            <m:ctrlPr>
                              <a:rPr lang="en-US" sz="3200" b="1" i="1">
                                <a:latin typeface="Cambria Math" panose="02040503050406030204" pitchFamily="18" charset="0"/>
                              </a:rPr>
                            </m:ctrlPr>
                          </m:fPr>
                          <m:num>
                            <m:r>
                              <a:rPr lang="en-US" sz="3200" b="1" i="1">
                                <a:latin typeface="Cambria Math" panose="02040503050406030204" pitchFamily="18" charset="0"/>
                              </a:rPr>
                              <m:t>𝒂𝒅𝒋</m:t>
                            </m:r>
                          </m:num>
                          <m:den>
                            <m:r>
                              <a:rPr lang="en-US" sz="3200" b="1" i="1">
                                <a:latin typeface="Cambria Math" panose="02040503050406030204" pitchFamily="18" charset="0"/>
                              </a:rPr>
                              <m:t>𝒐𝒑𝒑</m:t>
                            </m:r>
                          </m:den>
                        </m:f>
                      </m:e>
                    </m:func>
                  </m:oMath>
                </a14:m>
                <a:r>
                  <a:rPr lang="en-US" b="1" dirty="0"/>
                  <a:t/>
                </a:r>
                <a:br>
                  <a:rPr lang="en-US" b="1" dirty="0"/>
                </a:br>
                <a:r>
                  <a:rPr lang="en-US" b="1" dirty="0"/>
                  <a:t/>
                </a:r>
                <a:br>
                  <a:rPr lang="en-US" b="1" dirty="0"/>
                </a:br>
                <a:r>
                  <a:rPr lang="en-US" b="1" dirty="0"/>
                  <a:t>					</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5754" y="2286000"/>
                <a:ext cx="9827046" cy="4445306"/>
              </a:xfrm>
              <a:blipFill rotWithShape="0">
                <a:blip r:embed="rId3"/>
                <a:stretch>
                  <a:fillRect t="-4252"/>
                </a:stretch>
              </a:blipFill>
            </p:spPr>
            <p:txBody>
              <a:bodyPr/>
              <a:lstStyle/>
              <a:p>
                <a:r>
                  <a:rPr lang="en-US">
                    <a:noFill/>
                  </a:rPr>
                  <a:t> </a:t>
                </a:r>
              </a:p>
            </p:txBody>
          </p:sp>
        </mc:Fallback>
      </mc:AlternateContent>
    </p:spTree>
    <p:extLst>
      <p:ext uri="{BB962C8B-B14F-4D97-AF65-F5344CB8AC3E}">
        <p14:creationId xmlns:p14="http://schemas.microsoft.com/office/powerpoint/2010/main" val="305627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480" y="404708"/>
            <a:ext cx="9601200" cy="1485900"/>
          </a:xfrm>
        </p:spPr>
        <p:txBody>
          <a:bodyPr>
            <a:normAutofit/>
          </a:bodyPr>
          <a:lstStyle/>
          <a:p>
            <a:pPr lvl="0"/>
            <a:r>
              <a:rPr lang="en-US" altLang="en-US" sz="4000" b="1" dirty="0">
                <a:solidFill>
                  <a:schemeClr val="tx1"/>
                </a:solidFill>
                <a:latin typeface="Arial" panose="020B0604020202020204" pitchFamily="34" charset="0"/>
                <a:ea typeface="Times New Roman" panose="02020603050405020304" pitchFamily="18" charset="0"/>
              </a:rPr>
              <a:t>----SOH----CAH----TOA-</a:t>
            </a:r>
            <a:r>
              <a:rPr lang="en-US" altLang="en-US" sz="4000" b="1" dirty="0" smtClean="0">
                <a:solidFill>
                  <a:schemeClr val="tx1"/>
                </a:solidFill>
                <a:latin typeface="Arial" panose="020B0604020202020204" pitchFamily="34" charset="0"/>
                <a:ea typeface="Times New Roman" panose="02020603050405020304" pitchFamily="18" charset="0"/>
              </a:rPr>
              <a:t>---</a:t>
            </a:r>
            <a:r>
              <a:rPr lang="en-US" altLang="en-US" sz="4000" dirty="0">
                <a:solidFill>
                  <a:schemeClr val="tx1"/>
                </a:solidFill>
                <a:latin typeface="Arial" panose="020B0604020202020204" pitchFamily="34" charset="0"/>
              </a:rPr>
              <a:t/>
            </a:r>
            <a:br>
              <a:rPr lang="en-US" altLang="en-US" sz="4000" dirty="0">
                <a:solidFill>
                  <a:schemeClr val="tx1"/>
                </a:solidFill>
                <a:latin typeface="Arial" panose="020B0604020202020204" pitchFamily="34" charset="0"/>
              </a:rPr>
            </a:br>
            <a:endParaRPr lang="en-US" sz="4000" dirty="0"/>
          </a:p>
        </p:txBody>
      </p:sp>
      <p:sp>
        <p:nvSpPr>
          <p:cNvPr id="4" name="Rectangle 2"/>
          <p:cNvSpPr>
            <a:spLocks noChangeArrowheads="1"/>
          </p:cNvSpPr>
          <p:nvPr/>
        </p:nvSpPr>
        <p:spPr bwMode="auto">
          <a:xfrm>
            <a:off x="821787" y="1365374"/>
            <a:ext cx="936987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The abbreviations in the previous slide: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opp</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adj</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3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hyp</a:t>
            </a: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represent the lengths of the sides of the right triangle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(as seen in the picture)</a:t>
            </a:r>
            <a:endParaRPr kumimoji="0" lang="en-US" altLang="en-US" sz="3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941" y="3276721"/>
            <a:ext cx="4562972" cy="32454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21787" y="3912010"/>
            <a:ext cx="67473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1092200" algn="l"/>
                <a:tab pos="2971800" algn="ctr"/>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opp</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of side opposite given </a:t>
            </a:r>
            <a:r>
              <a:rPr kumimoji="0" lang="en-US" altLang="en-US" sz="30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rPr>
              <a:t>θ</a:t>
            </a:r>
            <a:endParaRPr kumimoji="0" lang="en-US" altLang="en-US" sz="3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adj</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of side adjacent to given </a:t>
            </a:r>
            <a:r>
              <a:rPr kumimoji="0" lang="en-US" altLang="en-US" sz="30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rPr>
              <a:t>θ</a:t>
            </a:r>
            <a:endParaRPr kumimoji="0" lang="en-US" altLang="en-US" sz="3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tab pos="1092200" algn="l"/>
                <a:tab pos="2971800" algn="ctr"/>
              </a:tabLst>
            </a:pPr>
            <a:r>
              <a:rPr kumimoji="0" lang="en-US" altLang="en-US" sz="3000" b="0" i="0" u="none" strike="noStrike" cap="none" normalizeH="0" baseline="0" dirty="0" err="1" smtClean="0">
                <a:ln>
                  <a:noFill/>
                </a:ln>
                <a:solidFill>
                  <a:schemeClr val="tx1"/>
                </a:solidFill>
                <a:effectLst/>
                <a:ea typeface="Times New Roman" panose="02020603050405020304" pitchFamily="18" charset="0"/>
              </a:rPr>
              <a:t>hyp</a:t>
            </a:r>
            <a:r>
              <a:rPr kumimoji="0" lang="en-US" altLang="en-US" sz="3000" b="0" i="0" u="none" strike="noStrike" cap="none" normalizeH="0" baseline="0" dirty="0" smtClean="0">
                <a:ln>
                  <a:noFill/>
                </a:ln>
                <a:solidFill>
                  <a:schemeClr val="tx1"/>
                </a:solidFill>
                <a:effectLst/>
                <a:ea typeface="Times New Roman" panose="02020603050405020304" pitchFamily="18" charset="0"/>
              </a:rPr>
              <a:t> = length for of hypotenuse </a:t>
            </a:r>
            <a:endParaRPr kumimoji="0" lang="en-US" altLang="en-US" sz="3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3232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294481" y="234108"/>
                <a:ext cx="9601200" cy="1485900"/>
              </a:xfrm>
            </p:spPr>
            <p:txBody>
              <a:bodyPr>
                <a:normAutofit fontScale="90000"/>
              </a:bodyPr>
              <a:lstStyle/>
              <a:p>
                <a:r>
                  <a:rPr lang="en-US" dirty="0" smtClean="0"/>
                  <a:t>Example: </a:t>
                </a:r>
                <a:br>
                  <a:rPr lang="en-US" dirty="0" smtClean="0"/>
                </a:br>
                <a:r>
                  <a:rPr lang="en-US" dirty="0" smtClean="0"/>
                  <a:t>Evaluate </a:t>
                </a:r>
                <a:r>
                  <a:rPr lang="en-US" dirty="0"/>
                  <a:t>the 6 trigonometric functions </a:t>
                </a:r>
                <a:r>
                  <a:rPr lang="en-US" dirty="0" smtClean="0"/>
                  <a:t>for </a:t>
                </a:r>
                <a14:m>
                  <m:oMath xmlns:m="http://schemas.openxmlformats.org/officeDocument/2006/math">
                    <m:r>
                      <a:rPr lang="en-US" b="0" i="1">
                        <a:latin typeface="Cambria Math" panose="02040503050406030204" pitchFamily="18" charset="0"/>
                      </a:rPr>
                      <m:t>𝜃</m:t>
                    </m:r>
                    <m:r>
                      <a:rPr lang="en-US" b="0" i="1"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triangle</m:t>
                    </m:r>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hypotenuse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5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side</m:t>
                    </m:r>
                  </m:oMath>
                </a14:m>
                <a:r>
                  <a:rPr lang="en-US" b="0" i="0" dirty="0" smtClean="0">
                    <a:latin typeface="Cambria Math" panose="02040503050406030204" pitchFamily="18" charset="0"/>
                  </a:rPr>
                  <a:t/>
                </a:r>
                <a:br>
                  <a:rPr lang="en-US" b="0" i="0" dirty="0" smtClean="0">
                    <a:latin typeface="Cambria Math" panose="02040503050406030204" pitchFamily="18" charset="0"/>
                  </a:rPr>
                </a:br>
                <a:r>
                  <a:rPr lang="en-US" b="0" i="0" dirty="0" smtClean="0">
                    <a:latin typeface="Cambria Math" panose="02040503050406030204" pitchFamily="18" charset="0"/>
                  </a:rPr>
                  <a:t>opposite of</a:t>
                </a:r>
                <a:r>
                  <a:rPr lang="en-US" i="0" dirty="0" smtClean="0">
                    <a:latin typeface="Cambria Math" panose="02040503050406030204" pitchFamily="18" charset="0"/>
                  </a:rPr>
                  <a:t> </a:t>
                </a:r>
                <a14:m>
                  <m:oMath xmlns:m="http://schemas.openxmlformats.org/officeDocument/2006/math">
                    <m:r>
                      <a:rPr lang="en-US" b="0" i="1">
                        <a:latin typeface="Cambria Math" panose="02040503050406030204" pitchFamily="18" charset="0"/>
                      </a:rPr>
                      <m:t>𝜃</m:t>
                    </m:r>
                    <m:r>
                      <a:rPr lang="en-US" b="0" i="0" smtClean="0">
                        <a:latin typeface="Cambria Math" panose="02040503050406030204" pitchFamily="18" charset="0"/>
                      </a:rPr>
                      <m:t> </m:t>
                    </m:r>
                    <m:r>
                      <m:rPr>
                        <m:sty m:val="p"/>
                      </m:rPr>
                      <a:rPr lang="en-US" b="0" i="0" smtClean="0">
                        <a:latin typeface="Cambria Math" panose="02040503050406030204" pitchFamily="18" charset="0"/>
                      </a:rPr>
                      <m:t>equal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3. </m:t>
                    </m:r>
                  </m:oMath>
                </a14:m>
                <a:r>
                  <a:rPr lang="en-US" b="0" dirty="0" smtClean="0"/>
                  <a:t/>
                </a:r>
                <a:br>
                  <a:rPr lang="en-US" b="0" dirty="0" smtClean="0"/>
                </a:br>
                <a:r>
                  <a:rPr lang="en-US" dirty="0"/>
                  <a:t/>
                </a: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294481" y="234108"/>
                <a:ext cx="9601200" cy="1485900"/>
              </a:xfrm>
              <a:blipFill rotWithShape="0">
                <a:blip r:embed="rId2"/>
                <a:stretch>
                  <a:fillRect l="-2222" t="-11885" r="-6667" b="-6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94481" y="3145316"/>
                <a:ext cx="9601200" cy="3581400"/>
              </a:xfrm>
            </p:spPr>
            <p:txBody>
              <a:bodyPr>
                <a:normAutofit/>
              </a:bodyPr>
              <a:lstStyle/>
              <a:p>
                <a:pPr marL="0" indent="0">
                  <a:buNone/>
                </a:pPr>
                <a14:m>
                  <m:oMath xmlns:m="http://schemas.openxmlformats.org/officeDocument/2006/math">
                    <m:func>
                      <m:funcPr>
                        <m:ctrlPr>
                          <a:rPr lang="en-US" sz="4000" b="1" i="1" smtClean="0">
                            <a:latin typeface="Cambria Math" panose="02040503050406030204" pitchFamily="18" charset="0"/>
                          </a:rPr>
                        </m:ctrlPr>
                      </m:funcPr>
                      <m:fName>
                        <m:r>
                          <a:rPr lang="en-US" sz="4000" b="1" i="1">
                            <a:latin typeface="Cambria Math" panose="02040503050406030204" pitchFamily="18" charset="0"/>
                          </a:rPr>
                          <m:t>𝐜𝐨𝐬</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𝐬𝐞𝐜</m:t>
                        </m:r>
                      </m:fName>
                      <m:e>
                        <m:r>
                          <a:rPr lang="en-US" sz="3600" b="1" i="1">
                            <a:latin typeface="Cambria Math" panose="02040503050406030204" pitchFamily="18" charset="0"/>
                          </a:rPr>
                          <m:t>𝜽</m:t>
                        </m:r>
                      </m:e>
                    </m:func>
                    <m:r>
                      <a:rPr lang="en-US" sz="4000" b="1" i="1" smtClean="0">
                        <a:latin typeface="Cambria Math" panose="02040503050406030204" pitchFamily="18" charset="0"/>
                      </a:rPr>
                      <m:t>=</m:t>
                    </m:r>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𝐬𝐢𝐧</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𝐜𝐬𝐜</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endParaRPr lang="en-US" sz="3400" dirty="0"/>
              </a:p>
              <a:p>
                <a:pPr marL="0" indent="0">
                  <a:buNone/>
                </a:pPr>
                <a:r>
                  <a:rPr lang="en-US" sz="3400" b="1" dirty="0"/>
                  <a:t> </a:t>
                </a:r>
                <a:endParaRPr lang="en-US" sz="3400" dirty="0"/>
              </a:p>
              <a:p>
                <a:pPr marL="0" indent="0">
                  <a:buNone/>
                </a:pP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𝐭𝐚𝐧</m:t>
                        </m:r>
                      </m:fName>
                      <m:e>
                        <m:r>
                          <a:rPr lang="en-US" sz="3600" b="1" i="1">
                            <a:latin typeface="Cambria Math" panose="02040503050406030204" pitchFamily="18" charset="0"/>
                          </a:rPr>
                          <m:t>𝜽</m:t>
                        </m:r>
                        <m:r>
                          <a:rPr lang="en-US" sz="4000" b="1" i="1">
                            <a:latin typeface="Cambria Math" panose="02040503050406030204" pitchFamily="18" charset="0"/>
                          </a:rPr>
                          <m:t>=</m:t>
                        </m:r>
                      </m:e>
                    </m:func>
                  </m:oMath>
                </a14:m>
                <a:r>
                  <a:rPr lang="en-US" sz="3400" b="1" dirty="0"/>
                  <a:t>		</a:t>
                </a:r>
                <a:r>
                  <a:rPr lang="en-US" sz="3400" b="1" dirty="0" smtClean="0"/>
                  <a:t>		</a:t>
                </a:r>
                <a14:m>
                  <m:oMath xmlns:m="http://schemas.openxmlformats.org/officeDocument/2006/math">
                    <m:func>
                      <m:funcPr>
                        <m:ctrlPr>
                          <a:rPr lang="en-US" sz="4000" b="1" i="1">
                            <a:latin typeface="Cambria Math" panose="02040503050406030204" pitchFamily="18" charset="0"/>
                          </a:rPr>
                        </m:ctrlPr>
                      </m:funcPr>
                      <m:fName>
                        <m:r>
                          <a:rPr lang="en-US" sz="4000" b="1" i="1">
                            <a:latin typeface="Cambria Math" panose="02040503050406030204" pitchFamily="18" charset="0"/>
                          </a:rPr>
                          <m:t>𝐜𝐨𝐭</m:t>
                        </m:r>
                      </m:fName>
                      <m:e>
                        <m:r>
                          <a:rPr lang="en-US" sz="3600" b="1" i="1">
                            <a:latin typeface="Cambria Math" panose="02040503050406030204" pitchFamily="18" charset="0"/>
                          </a:rPr>
                          <m:t>𝜽</m:t>
                        </m:r>
                        <m:r>
                          <a:rPr lang="en-US" sz="4000" b="1" i="1" smtClean="0">
                            <a:latin typeface="Cambria Math" panose="02040503050406030204" pitchFamily="18" charset="0"/>
                            <a:ea typeface="Cambria Math" panose="02040503050406030204" pitchFamily="18" charset="0"/>
                          </a:rPr>
                          <m:t>=</m:t>
                        </m:r>
                      </m:e>
                    </m:func>
                  </m:oMath>
                </a14:m>
                <a:endParaRPr lang="en-US" sz="3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94481" y="3145316"/>
                <a:ext cx="9601200" cy="3581400"/>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6517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Fundamental Trigonometric Identities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000" dirty="0" smtClean="0"/>
              <a:t>These identities will be vital as we move through this chapter and into second semester </a:t>
            </a:r>
            <a:endParaRPr lang="en-US" sz="3000" dirty="0"/>
          </a:p>
        </p:txBody>
      </p:sp>
    </p:spTree>
    <p:extLst>
      <p:ext uri="{BB962C8B-B14F-4D97-AF65-F5344CB8AC3E}">
        <p14:creationId xmlns:p14="http://schemas.microsoft.com/office/powerpoint/2010/main" val="4209909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Reciprocal Identities</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14:m>
                  <m:oMath xmlns:m="http://schemas.openxmlformats.org/officeDocument/2006/math">
                    <m:func>
                      <m:funcPr>
                        <m:ctrlPr>
                          <a:rPr lang="en-US" sz="3000" b="1" i="1" smtClean="0">
                            <a:latin typeface="Cambria Math" panose="02040503050406030204" pitchFamily="18" charset="0"/>
                          </a:rPr>
                        </m:ctrlPr>
                      </m:funcPr>
                      <m:fName>
                        <m:r>
                          <a:rPr lang="en-US" sz="3000" b="1" i="1">
                            <a:latin typeface="Cambria Math" panose="02040503050406030204" pitchFamily="18" charset="0"/>
                          </a:rPr>
                          <m:t>𝐜𝐨𝐬</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𝒔𝒆𝒄</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𝐬𝐞𝐜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𝒄𝒐𝒔</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endParaRPr lang="en-US" sz="3000" b="1" i="1" dirty="0" smtClean="0"/>
              </a:p>
              <a:p>
                <a:endParaRPr lang="en-US" sz="3000" b="1" i="1" dirty="0" smtClean="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𝐬𝐢𝐧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𝒄𝒔𝒄</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𝐜𝐬𝐜</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𝒔𝒊𝒏</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t>
                </a:r>
                <a:endParaRPr lang="en-US" sz="3000" b="1" dirty="0" smtClean="0"/>
              </a:p>
              <a:p>
                <a:pPr marL="0" indent="0">
                  <a:buNone/>
                </a:pPr>
                <a:endParaRPr lang="en-US" sz="3000" b="1" i="1" dirty="0"/>
              </a:p>
              <a:p>
                <a:pPr marL="0" indent="0">
                  <a:buNone/>
                </a:pP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𝐭𝐚𝐧</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smtClean="0">
                                <a:latin typeface="Cambria Math" panose="02040503050406030204" pitchFamily="18" charset="0"/>
                              </a:rPr>
                              <m:t>𝒄𝒐</m:t>
                            </m:r>
                            <m:r>
                              <a:rPr lang="en-US" sz="3000" b="1" i="1">
                                <a:latin typeface="Cambria Math" panose="02040503050406030204" pitchFamily="18" charset="0"/>
                              </a:rPr>
                              <m:t>𝒕</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smtClean="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𝐜𝐨𝐭</m:t>
                        </m:r>
                      </m:fName>
                      <m:e>
                        <m:r>
                          <a:rPr lang="en-US" sz="3000" b="1" i="1">
                            <a:latin typeface="Cambria Math" panose="02040503050406030204" pitchFamily="18" charset="0"/>
                          </a:rPr>
                          <m:t>𝜽</m:t>
                        </m:r>
                        <m:r>
                          <a:rPr lang="en-US" sz="3000" b="1" i="1">
                            <a:latin typeface="Cambria Math" panose="02040503050406030204" pitchFamily="18" charset="0"/>
                          </a:rPr>
                          <m:t>=</m:t>
                        </m:r>
                        <m:f>
                          <m:fPr>
                            <m:ctrlPr>
                              <a:rPr lang="en-US" sz="3000" b="1" i="1">
                                <a:latin typeface="Cambria Math" panose="02040503050406030204" pitchFamily="18" charset="0"/>
                              </a:rPr>
                            </m:ctrlPr>
                          </m:fPr>
                          <m:num>
                            <m:r>
                              <a:rPr lang="en-US" sz="3000" b="1" i="1">
                                <a:latin typeface="Cambria Math" panose="02040503050406030204" pitchFamily="18" charset="0"/>
                              </a:rPr>
                              <m:t>𝟏</m:t>
                            </m:r>
                          </m:num>
                          <m:den>
                            <m:r>
                              <a:rPr lang="en-US" sz="3000" b="1" i="1">
                                <a:latin typeface="Cambria Math" panose="02040503050406030204" pitchFamily="18" charset="0"/>
                              </a:rPr>
                              <m:t>𝒕𝒂𝒏</m:t>
                            </m:r>
                            <m:r>
                              <a:rPr lang="en-US" sz="3000" b="1" i="1">
                                <a:latin typeface="Cambria Math" panose="02040503050406030204" pitchFamily="18" charset="0"/>
                              </a:rPr>
                              <m:t> </m:t>
                            </m:r>
                            <m:r>
                              <a:rPr lang="en-US" sz="3000" b="1" i="1">
                                <a:latin typeface="Cambria Math" panose="02040503050406030204" pitchFamily="18" charset="0"/>
                              </a:rPr>
                              <m:t>𝜽</m:t>
                            </m:r>
                          </m:den>
                        </m:f>
                      </m:e>
                    </m:func>
                  </m:oMath>
                </a14:m>
                <a:r>
                  <a:rPr lang="en-US" sz="3000" b="1" dirty="0"/>
                  <a:t/>
                </a:r>
                <a:br>
                  <a:rPr lang="en-US" sz="3000" b="1" dirty="0"/>
                </a:br>
                <a:r>
                  <a:rPr lang="en-US" sz="3000" b="1" dirty="0"/>
                  <a:t/>
                </a:r>
                <a:br>
                  <a:rPr lang="en-US" sz="3000" b="1" dirty="0"/>
                </a:br>
                <a:r>
                  <a:rPr lang="en-US" sz="3000" b="1" dirty="0"/>
                  <a:t>				</a:t>
                </a:r>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117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5394</TotalTime>
  <Words>668</Words>
  <Application>Microsoft Office PowerPoint</Application>
  <PresentationFormat>Widescreen</PresentationFormat>
  <Paragraphs>157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Cambria Math</vt:lpstr>
      <vt:lpstr>Franklin Gothic Book</vt:lpstr>
      <vt:lpstr>Times New Roman</vt:lpstr>
      <vt:lpstr>Crop</vt:lpstr>
      <vt:lpstr>Bell Work: Simplify </vt:lpstr>
      <vt:lpstr>From Last Time</vt:lpstr>
      <vt:lpstr>Pre-calc trig</vt:lpstr>
      <vt:lpstr>4.3 Right Triangle Trigonometry</vt:lpstr>
      <vt:lpstr>Right Triangle Definitions of Trigonometric Functions  Let θ be an acute angle of a right triangle. The six trig functions of angle θ  are defined:</vt:lpstr>
      <vt:lpstr>----SOH----CAH----TOA---- </vt:lpstr>
      <vt:lpstr>Example:  Evaluate the 6 trigonometric functions for θ for a triangle with a hypotenuse of 5 and side opposite of θ equal to 3.   </vt:lpstr>
      <vt:lpstr>Fundamental Trigonometric Identities </vt:lpstr>
      <vt:lpstr>Reciprocal Identities </vt:lpstr>
      <vt:lpstr>Quotient Identities </vt:lpstr>
      <vt:lpstr>Pythagorean Identities </vt:lpstr>
      <vt:lpstr>Example</vt:lpstr>
      <vt:lpstr>Solution:</vt:lpstr>
      <vt:lpstr>Example: Applications to Real Life </vt:lpstr>
      <vt:lpstr>Solution: </vt:lpstr>
      <vt:lpstr>Example: Second Application</vt:lpstr>
      <vt:lpstr>Example: Second Application</vt:lpstr>
      <vt:lpstr>4.4 Trig Functions of Any Angle</vt:lpstr>
      <vt:lpstr>Definitions of Trigonometric Functions of Any Angle </vt:lpstr>
      <vt:lpstr>Example: Let (-6, 8) be a point on the terminal side of θ. Find the cosine, sine, and tangent of θ. Also find the secant, cosecant, and cotangent.</vt:lpstr>
      <vt:lpstr>Example: Let (-6, 8) be a point on the terminal side of θ. Find the cosine, sine, and tangent of θ. Also find the secant, cosecant, and cotangent.</vt:lpstr>
      <vt:lpstr>Example: Given that tan θ=-4/7 and cos θ&lt;0, find sin θ and sec θ. </vt:lpstr>
      <vt:lpstr>Example: Given that tan θ=-4/7 and cos θ&lt;0, find sin θ and sec θ. </vt:lpstr>
      <vt:lpstr>Evaluating Trig Functions of Any Angle </vt:lpstr>
      <vt:lpstr>Reference Angles </vt:lpstr>
      <vt:lpstr>Example</vt:lpstr>
      <vt:lpstr>Example</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166</cp:revision>
  <cp:lastPrinted>2017-10-18T18:14:06Z</cp:lastPrinted>
  <dcterms:created xsi:type="dcterms:W3CDTF">2017-08-21T18:28:24Z</dcterms:created>
  <dcterms:modified xsi:type="dcterms:W3CDTF">2017-11-30T16:32:20Z</dcterms:modified>
</cp:coreProperties>
</file>