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74" r:id="rId2"/>
    <p:sldId id="408" r:id="rId3"/>
    <p:sldId id="256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397" r:id="rId2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>
        <p:scale>
          <a:sx n="44" d="100"/>
          <a:sy n="44" d="100"/>
        </p:scale>
        <p:origin x="5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0506"/>
            <a:ext cx="9601200" cy="1244906"/>
          </a:xfrm>
        </p:spPr>
        <p:txBody>
          <a:bodyPr>
            <a:normAutofit fontScale="90000"/>
          </a:bodyPr>
          <a:lstStyle/>
          <a:p>
            <a:r>
              <a:rPr lang="en-US" dirty="0"/>
              <a:t>Bell Work: </a:t>
            </a:r>
            <a:r>
              <a:rPr lang="en-US" dirty="0" smtClean="0"/>
              <a:t>Simplify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75413"/>
                <a:ext cx="9601200" cy="50457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𝑡h𝑒</m:t>
                    </m:r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400" dirty="0" smtClean="0"/>
                  <a:t>.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What quadrant is the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400" dirty="0" smtClean="0"/>
                  <a:t> located in and what are the other 5 trig functions? </a:t>
                </a:r>
                <a:endParaRPr lang="en-US" sz="34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75413"/>
                <a:ext cx="9601200" cy="5045726"/>
              </a:xfrm>
              <a:blipFill rotWithShape="0">
                <a:blip r:embed="rId2"/>
                <a:stretch>
                  <a:fillRect l="-1778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Evaluating Trig Functions of Any Angle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To find the value of a trig function of any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Determine </a:t>
                </a:r>
                <a:r>
                  <a:rPr lang="en-US" sz="3000" dirty="0"/>
                  <a:t>the function value for the associated reference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000" dirty="0" smtClean="0"/>
                  <a:t> (reference angle)</a:t>
                </a:r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Depending </a:t>
                </a:r>
                <a:r>
                  <a:rPr lang="en-US" sz="3000" dirty="0"/>
                  <a:t>on the quadrant in which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lies, affix the appropriate sign to the function value.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1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Reference Angles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4439" y="2286000"/>
                <a:ext cx="11152681" cy="3581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000" i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i="1" dirty="0"/>
                  <a:t> be an angle in standard position. The reference angle is the acute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000" i="1" dirty="0"/>
                  <a:t> formed by the terminal side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i="1" dirty="0"/>
                  <a:t> and the horizontal axis. 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u="sng" dirty="0"/>
                  <a:t>Quadrant II		</a:t>
                </a:r>
                <a:r>
                  <a:rPr lang="en-US" sz="2800" u="sng" dirty="0" smtClean="0"/>
                  <a:t>	Quadrant </a:t>
                </a:r>
                <a:r>
                  <a:rPr lang="en-US" sz="2800" u="sng" dirty="0"/>
                  <a:t>III			Quadrant </a:t>
                </a:r>
                <a:r>
                  <a:rPr lang="en-US" sz="2800" u="sng" dirty="0" smtClean="0"/>
                  <a:t>IV        </a:t>
                </a:r>
                <a:endParaRPr lang="en-US" sz="28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𝑟𝑎𝑑𝑖𝑎𝑛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	 </a:t>
                </a:r>
                <a:r>
                  <a:rPr lang="en-US" sz="2800" b="1" dirty="0" smtClean="0"/>
                  <a:t> 	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𝑟𝑎𝑑𝑖𝑎𝑛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𝑟𝑎𝑑𝑖𝑎𝑛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=180−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𝑑𝑒𝑔𝑟𝑒𝑒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−180(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−180(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/>
                  <a:t> 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See Figure 4.39 on page 312 for a visual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4439" y="2286000"/>
                <a:ext cx="11152681" cy="3581400"/>
              </a:xfrm>
              <a:blipFill rotWithShape="0">
                <a:blip r:embed="rId2"/>
                <a:stretch>
                  <a:fillRect l="-765" t="-3741"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1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9036"/>
                <a:ext cx="9601200" cy="4398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Find </a:t>
                </a:r>
                <a:r>
                  <a:rPr lang="en-US" sz="3000" dirty="0"/>
                  <a:t>the reference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000" dirty="0"/>
                  <a:t> 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1.)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=290°</m:t>
                    </m:r>
                  </m:oMath>
                </a14:m>
                <a:r>
                  <a:rPr lang="en-US" sz="3000" dirty="0"/>
                  <a:t>		</a:t>
                </a:r>
              </a:p>
              <a:p>
                <a:pPr marL="0" indent="0">
                  <a:buNone/>
                </a:pPr>
                <a:endParaRPr lang="en-US" sz="30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2.)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=3.4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9036"/>
                <a:ext cx="9601200" cy="4398364"/>
              </a:xfrm>
              <a:blipFill rotWithShape="0">
                <a:blip r:embed="rId2"/>
                <a:stretch>
                  <a:fillRect l="-1460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5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9036"/>
                <a:ext cx="9601200" cy="538896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=290°</m:t>
                    </m:r>
                  </m:oMath>
                </a14:m>
                <a:r>
                  <a:rPr lang="en-US" sz="3000" dirty="0"/>
                  <a:t>		</a:t>
                </a:r>
                <a:r>
                  <a:rPr lang="en-US" sz="30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=360°−290°=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𝟕𝟎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3000" b="1" dirty="0"/>
                  <a:t> </a:t>
                </a:r>
              </a:p>
              <a:p>
                <a:pPr marL="0" lvl="0" indent="0">
                  <a:buNone/>
                </a:pPr>
                <a:endParaRPr lang="en-US" sz="3000" i="1" dirty="0" smtClean="0"/>
              </a:p>
              <a:p>
                <a:pPr marL="0" lvl="0" indent="0">
                  <a:buNone/>
                </a:pPr>
                <a:endParaRPr lang="en-US" sz="3000" i="1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=3.4</m:t>
                    </m:r>
                  </m:oMath>
                </a14:m>
                <a:r>
                  <a:rPr lang="en-US" sz="3000" dirty="0"/>
                  <a:t>	</a:t>
                </a:r>
                <a:r>
                  <a:rPr lang="en-US" sz="3000" dirty="0" smtClean="0"/>
                  <a:t>	Note</a:t>
                </a:r>
                <a:r>
                  <a:rPr lang="en-US" sz="30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≈1.57    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≈3.14     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≈4.71   </m:t>
                    </m:r>
                  </m:oMath>
                </a14:m>
                <a:r>
                  <a:rPr lang="en-US" sz="3000" b="1" dirty="0"/>
                  <a:t> </a:t>
                </a:r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Therefore </a:t>
                </a:r>
                <a:r>
                  <a:rPr lang="en-US" sz="3000" dirty="0"/>
                  <a:t>3.4 radians is between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i="1" dirty="0" smtClean="0"/>
                  <a:t/>
                </a:r>
                <a:br>
                  <a:rPr lang="en-US" sz="30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𝑜𝑡h𝑒𝑟𝑤𝑜𝑟𝑑𝑠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𝑞𝑢𝑎𝑑𝑟𝑎𝑛𝑡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=3.4−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𝟐𝟓𝟖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𝒓𝒂𝒅𝒊𝒂𝒏𝒔</m:t>
                      </m:r>
                    </m:oMath>
                  </m:oMathPara>
                </a14:m>
                <a:endParaRPr lang="en-US" sz="3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9036"/>
                <a:ext cx="9601200" cy="5388964"/>
              </a:xfrm>
              <a:blipFill rotWithShape="0"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6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4.7 Inverse Trig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b="1" dirty="0"/>
                  <a:t>Objective: Evaluate and graph inverse functions </a:t>
                </a:r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Think about…  </a:t>
                </a:r>
                <a:r>
                  <a:rPr lang="en-US" sz="3400" dirty="0"/>
                  <a:t>In order for a function to have an inverse, it must be one-to-one (must pass Horizontal Line Test). </a:t>
                </a:r>
                <a14:m>
                  <m:oMath xmlns:m="http://schemas.openxmlformats.org/officeDocument/2006/math">
                    <m:r>
                      <a:rPr lang="en-US" sz="3400" i="1"/>
                      <m:t>𝑦</m:t>
                    </m:r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/>
                          <m:t>sin</m:t>
                        </m:r>
                      </m:fName>
                      <m:e>
                        <m:r>
                          <a:rPr lang="en-US" sz="3400" i="1"/>
                          <m:t>𝑥</m:t>
                        </m:r>
                      </m:e>
                    </m:func>
                  </m:oMath>
                </a14:m>
                <a:r>
                  <a:rPr lang="en-US" sz="3400" dirty="0"/>
                  <a:t> doesn’t pass, but if we focus on domain </a:t>
                </a:r>
                <a14:m>
                  <m:oMath xmlns:m="http://schemas.openxmlformats.org/officeDocument/2006/math">
                    <m:r>
                      <a:rPr lang="en-US" sz="3400" i="1"/>
                      <m:t>−</m:t>
                    </m:r>
                    <m:f>
                      <m:fPr>
                        <m:ctrlPr>
                          <a:rPr lang="en-US" sz="3400" i="1"/>
                        </m:ctrlPr>
                      </m:fPr>
                      <m:num>
                        <m:r>
                          <a:rPr lang="en-US" sz="3400" i="1"/>
                          <m:t>𝜋</m:t>
                        </m:r>
                      </m:num>
                      <m:den>
                        <m:r>
                          <a:rPr lang="en-US" sz="3400" i="1"/>
                          <m:t>2</m:t>
                        </m:r>
                      </m:den>
                    </m:f>
                    <m:r>
                      <a:rPr lang="en-US" sz="3400" i="1"/>
                      <m:t>≤</m:t>
                    </m:r>
                    <m:r>
                      <a:rPr lang="en-US" sz="3400" i="1"/>
                      <m:t>𝑥</m:t>
                    </m:r>
                    <m:r>
                      <a:rPr lang="en-US" sz="3400" i="1"/>
                      <m:t>≤ </m:t>
                    </m:r>
                    <m:f>
                      <m:fPr>
                        <m:ctrlPr>
                          <a:rPr lang="en-US" sz="3400" i="1"/>
                        </m:ctrlPr>
                      </m:fPr>
                      <m:num>
                        <m:r>
                          <a:rPr lang="en-US" sz="3400" i="1"/>
                          <m:t>𝜋</m:t>
                        </m:r>
                      </m:num>
                      <m:den>
                        <m:r>
                          <a:rPr lang="en-US" sz="3400" i="1"/>
                          <m:t>2</m:t>
                        </m:r>
                      </m:den>
                    </m:f>
                  </m:oMath>
                </a14:m>
                <a:r>
                  <a:rPr lang="en-US" sz="3400" dirty="0"/>
                  <a:t> it will pass.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 r="-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5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Trig Functions </a:t>
            </a:r>
            <a:br>
              <a:rPr lang="en-US" dirty="0" smtClean="0"/>
            </a:br>
            <a:r>
              <a:rPr lang="en-US" sz="3600" dirty="0" smtClean="0"/>
              <a:t>(explained with sine)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171699"/>
                <a:ext cx="10181771" cy="45048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sz="3400" dirty="0"/>
                  <a:t>On this interval </a:t>
                </a:r>
                <a14:m>
                  <m:oMath xmlns:m="http://schemas.openxmlformats.org/officeDocument/2006/math">
                    <m:r>
                      <a:rPr lang="en-US" sz="3400" i="1"/>
                      <m:t>𝑦</m:t>
                    </m:r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/>
                          <m:t>sin</m:t>
                        </m:r>
                      </m:fName>
                      <m:e>
                        <m:r>
                          <a:rPr lang="en-US" sz="3400" i="1"/>
                          <m:t>𝑥</m:t>
                        </m:r>
                      </m:e>
                    </m:func>
                  </m:oMath>
                </a14:m>
                <a:r>
                  <a:rPr lang="en-US" sz="3400" dirty="0"/>
                  <a:t> is increasing. </a:t>
                </a:r>
              </a:p>
              <a:p>
                <a:pPr marL="0" lvl="0" indent="0">
                  <a:buNone/>
                </a:pPr>
                <a:r>
                  <a:rPr lang="en-US" sz="3400" dirty="0"/>
                  <a:t>On this interval </a:t>
                </a:r>
                <a14:m>
                  <m:oMath xmlns:m="http://schemas.openxmlformats.org/officeDocument/2006/math">
                    <m:r>
                      <a:rPr lang="en-US" sz="3400" i="1"/>
                      <m:t>𝑦</m:t>
                    </m:r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/>
                          <m:t>sin</m:t>
                        </m:r>
                      </m:fName>
                      <m:e>
                        <m:r>
                          <a:rPr lang="en-US" sz="3400" i="1"/>
                          <m:t>𝑥</m:t>
                        </m:r>
                      </m:e>
                    </m:func>
                  </m:oMath>
                </a14:m>
                <a:r>
                  <a:rPr lang="en-US" sz="3400" dirty="0"/>
                  <a:t> takes on full range of values,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/>
                        <m:t>−1≤</m:t>
                      </m:r>
                      <m:r>
                        <a:rPr lang="en-US" sz="3400" i="1"/>
                        <m:t>𝑦</m:t>
                      </m:r>
                      <m:r>
                        <a:rPr lang="en-US" sz="3400" i="1"/>
                        <m:t>=</m:t>
                      </m:r>
                      <m:func>
                        <m:funcPr>
                          <m:ctrlPr>
                            <a:rPr lang="en-US" sz="34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/>
                            <m:t>sin</m:t>
                          </m:r>
                        </m:fName>
                        <m:e>
                          <m:r>
                            <a:rPr lang="en-US" sz="3400" i="1"/>
                            <m:t>𝑥</m:t>
                          </m:r>
                        </m:e>
                      </m:func>
                      <m:r>
                        <a:rPr lang="en-US" sz="3400" i="1"/>
                        <m:t>≤1</m:t>
                      </m:r>
                    </m:oMath>
                  </m:oMathPara>
                </a14:m>
                <a:endParaRPr lang="en-US" sz="3400" dirty="0"/>
              </a:p>
              <a:p>
                <a:pPr marL="0" lvl="0" indent="0">
                  <a:buNone/>
                </a:pPr>
                <a:r>
                  <a:rPr lang="en-US" sz="3400" dirty="0"/>
                  <a:t>On this interval </a:t>
                </a:r>
                <a14:m>
                  <m:oMath xmlns:m="http://schemas.openxmlformats.org/officeDocument/2006/math">
                    <m:r>
                      <a:rPr lang="en-US" sz="3400" i="1"/>
                      <m:t>𝑦</m:t>
                    </m:r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/>
                          <m:t>sin</m:t>
                        </m:r>
                      </m:fName>
                      <m:e>
                        <m:r>
                          <a:rPr lang="en-US" sz="3400" i="1"/>
                          <m:t>𝑥</m:t>
                        </m:r>
                      </m:e>
                    </m:func>
                  </m:oMath>
                </a14:m>
                <a:r>
                  <a:rPr lang="en-US" sz="3400" dirty="0"/>
                  <a:t> is one-to-one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Therefore, on restricted domain </a:t>
                </a:r>
                <a14:m>
                  <m:oMath xmlns:m="http://schemas.openxmlformats.org/officeDocument/2006/math">
                    <m:r>
                      <a:rPr lang="en-US" sz="3400" i="1"/>
                      <m:t>−</m:t>
                    </m:r>
                    <m:f>
                      <m:fPr>
                        <m:ctrlPr>
                          <a:rPr lang="en-US" sz="3400" i="1"/>
                        </m:ctrlPr>
                      </m:fPr>
                      <m:num>
                        <m:r>
                          <a:rPr lang="en-US" sz="3400" i="1"/>
                          <m:t>𝜋</m:t>
                        </m:r>
                      </m:num>
                      <m:den>
                        <m:r>
                          <a:rPr lang="en-US" sz="3400" i="1"/>
                          <m:t>2</m:t>
                        </m:r>
                      </m:den>
                    </m:f>
                    <m:r>
                      <a:rPr lang="en-US" sz="3400" i="1"/>
                      <m:t>≤</m:t>
                    </m:r>
                    <m:r>
                      <a:rPr lang="en-US" sz="3400" i="1"/>
                      <m:t>𝑥</m:t>
                    </m:r>
                    <m:r>
                      <a:rPr lang="en-US" sz="3400" i="1"/>
                      <m:t>≤ </m:t>
                    </m:r>
                    <m:f>
                      <m:fPr>
                        <m:ctrlPr>
                          <a:rPr lang="en-US" sz="3400" i="1"/>
                        </m:ctrlPr>
                      </m:fPr>
                      <m:num>
                        <m:r>
                          <a:rPr lang="en-US" sz="3400" i="1"/>
                          <m:t>𝜋</m:t>
                        </m:r>
                      </m:num>
                      <m:den>
                        <m:r>
                          <a:rPr lang="en-US" sz="3400" i="1"/>
                          <m:t>2</m:t>
                        </m:r>
                      </m:den>
                    </m:f>
                    <m:r>
                      <a:rPr lang="en-US" sz="3400" i="1"/>
                      <m:t>, </m:t>
                    </m:r>
                    <m:r>
                      <a:rPr lang="en-US" sz="3400" i="1"/>
                      <m:t>𝑦</m:t>
                    </m:r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/>
                          <m:t>sin</m:t>
                        </m:r>
                      </m:fName>
                      <m:e>
                        <m:r>
                          <a:rPr lang="en-US" sz="3400" i="1"/>
                          <m:t>𝑥</m:t>
                        </m:r>
                      </m:e>
                    </m:func>
                  </m:oMath>
                </a14:m>
                <a:r>
                  <a:rPr lang="en-US" sz="3400" dirty="0"/>
                  <a:t> has an inverse. </a:t>
                </a:r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</a:p>
              <a:p>
                <a:pPr marL="0" indent="0">
                  <a:buNone/>
                </a:pPr>
                <a:r>
                  <a:rPr lang="en-US" sz="3400" dirty="0"/>
                  <a:t>Denoted: </a:t>
                </a:r>
                <a14:m>
                  <m:oMath xmlns:m="http://schemas.openxmlformats.org/officeDocument/2006/math">
                    <m:r>
                      <a:rPr lang="en-US" sz="3400" i="1"/>
                      <m:t>𝑦</m:t>
                    </m:r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/>
                          <m:t>arcsin</m:t>
                        </m:r>
                      </m:fName>
                      <m:e>
                        <m:r>
                          <a:rPr lang="en-US" sz="3400" i="1"/>
                          <m:t>𝑥</m:t>
                        </m:r>
                      </m:e>
                    </m:func>
                  </m:oMath>
                </a14:m>
                <a:r>
                  <a:rPr lang="en-US" sz="3400" dirty="0"/>
                  <a:t>  or </a:t>
                </a:r>
                <a14:m>
                  <m:oMath xmlns:m="http://schemas.openxmlformats.org/officeDocument/2006/math">
                    <m:r>
                      <a:rPr lang="en-US" sz="3400" i="1"/>
                      <m:t>𝑦</m:t>
                    </m:r>
                    <m:r>
                      <a:rPr lang="en-US" sz="3400" i="1"/>
                      <m:t>=</m:t>
                    </m:r>
                    <m:r>
                      <a:rPr lang="en-US" sz="3400" i="1"/>
                      <m:t>𝑠𝑖</m:t>
                    </m:r>
                    <m:sSup>
                      <m:sSupPr>
                        <m:ctrlPr>
                          <a:rPr lang="en-US" sz="3400" i="1"/>
                        </m:ctrlPr>
                      </m:sSupPr>
                      <m:e>
                        <m:r>
                          <a:rPr lang="en-US" sz="3400" i="1"/>
                          <m:t>𝑛</m:t>
                        </m:r>
                      </m:e>
                      <m:sup>
                        <m:r>
                          <a:rPr lang="en-US" sz="3400" i="1"/>
                          <m:t>−1</m:t>
                        </m:r>
                      </m:sup>
                    </m:sSup>
                    <m:r>
                      <a:rPr lang="en-US" sz="3400" i="1"/>
                      <m:t>𝑥</m:t>
                    </m:r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171699"/>
                <a:ext cx="10181771" cy="4504871"/>
              </a:xfrm>
              <a:blipFill rotWithShape="0">
                <a:blip r:embed="rId2"/>
                <a:stretch>
                  <a:fillRect l="-1437" t="-4330" r="-180" b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7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Definitions of Inverse Sine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The inverse sine function is defined </a:t>
                </a:r>
                <a:r>
                  <a:rPr lang="en-US" sz="3400" dirty="0" smtClean="0"/>
                  <a:t>by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/>
                      <m:t>𝑦</m:t>
                    </m:r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/>
                          <m:t>arcsin</m:t>
                        </m:r>
                      </m:fName>
                      <m:e>
                        <m:r>
                          <a:rPr lang="en-US" sz="3400" i="1"/>
                          <m:t>𝑥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14:m>
                  <m:oMath xmlns:m="http://schemas.openxmlformats.org/officeDocument/2006/math">
                    <m:r>
                      <a:rPr lang="en-US" sz="3400" i="1"/>
                      <m:t>𝑖𝑓</m:t>
                    </m:r>
                    <m:r>
                      <a:rPr lang="en-US" sz="3400" i="1"/>
                      <m:t> </m:t>
                    </m:r>
                    <m:r>
                      <a:rPr lang="en-US" sz="3400" i="1"/>
                      <m:t>𝑎𝑛𝑑</m:t>
                    </m:r>
                    <m:r>
                      <a:rPr lang="en-US" sz="3400" i="1"/>
                      <m:t> </m:t>
                    </m:r>
                    <m:r>
                      <a:rPr lang="en-US" sz="3400" i="1"/>
                      <m:t>𝑜𝑛𝑙𝑦</m:t>
                    </m:r>
                    <m:r>
                      <a:rPr lang="en-US" sz="3400" i="1"/>
                      <m:t> </m:t>
                    </m:r>
                    <m:r>
                      <a:rPr lang="en-US" sz="3400" i="1"/>
                      <m:t>𝑖𝑓</m:t>
                    </m:r>
                  </m:oMath>
                </a14:m>
                <a:r>
                  <a:rPr lang="en-US" sz="34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/>
                          <m:t>sin</m:t>
                        </m:r>
                      </m:fName>
                      <m:e>
                        <m:r>
                          <a:rPr lang="en-US" sz="3400" i="1"/>
                          <m:t>𝑦</m:t>
                        </m:r>
                      </m:e>
                    </m:func>
                    <m:r>
                      <a:rPr lang="en-US" sz="3400" i="1"/>
                      <m:t>=</m:t>
                    </m:r>
                    <m:r>
                      <a:rPr lang="en-US" sz="3400" i="1"/>
                      <m:t>𝑥</m:t>
                    </m:r>
                  </m:oMath>
                </a14:m>
                <a:r>
                  <a:rPr lang="en-US" sz="3400" dirty="0"/>
                  <a:t/>
                </a:r>
                <a:br>
                  <a:rPr lang="en-US" sz="3400" dirty="0"/>
                </a:br>
                <a:r>
                  <a:rPr lang="en-US" sz="3400" dirty="0"/>
                  <a:t/>
                </a:r>
                <a:br>
                  <a:rPr lang="en-US" sz="3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/>
                        <m:t>𝑤h𝑒𝑟𝑒</m:t>
                      </m:r>
                      <m:r>
                        <a:rPr lang="en-US" sz="3400" i="1"/>
                        <m:t>−1≤</m:t>
                      </m:r>
                      <m:r>
                        <a:rPr lang="en-US" sz="3400" i="1"/>
                        <m:t>𝑥</m:t>
                      </m:r>
                      <m:r>
                        <a:rPr lang="en-US" sz="3400" i="1"/>
                        <m:t>≤1 </m:t>
                      </m:r>
                      <m:r>
                        <a:rPr lang="en-US" sz="3400" i="1"/>
                        <m:t>𝑎𝑛𝑑</m:t>
                      </m:r>
                      <m:r>
                        <a:rPr lang="en-US" sz="3400" i="1"/>
                        <m:t>−</m:t>
                      </m:r>
                      <m:f>
                        <m:fPr>
                          <m:ctrlPr>
                            <a:rPr lang="en-US" sz="3400" i="1"/>
                          </m:ctrlPr>
                        </m:fPr>
                        <m:num>
                          <m:r>
                            <a:rPr lang="en-US" sz="3400" i="1"/>
                            <m:t>𝜋</m:t>
                          </m:r>
                        </m:num>
                        <m:den>
                          <m:r>
                            <a:rPr lang="en-US" sz="3400" i="1"/>
                            <m:t>2</m:t>
                          </m:r>
                        </m:den>
                      </m:f>
                      <m:r>
                        <a:rPr lang="en-US" sz="3400" i="1"/>
                        <m:t>≤</m:t>
                      </m:r>
                      <m:r>
                        <a:rPr lang="en-US" sz="3400" i="1"/>
                        <m:t>𝑦</m:t>
                      </m:r>
                      <m:r>
                        <a:rPr lang="en-US" sz="3400" i="1"/>
                        <m:t>≤</m:t>
                      </m:r>
                      <m:f>
                        <m:fPr>
                          <m:ctrlPr>
                            <a:rPr lang="en-US" sz="3400" i="1"/>
                          </m:ctrlPr>
                        </m:fPr>
                        <m:num>
                          <m:r>
                            <a:rPr lang="en-US" sz="3400" i="1"/>
                            <m:t>𝜋</m:t>
                          </m:r>
                        </m:num>
                        <m:den>
                          <m:r>
                            <a:rPr lang="en-US" sz="3400" i="1"/>
                            <m:t>2</m:t>
                          </m:r>
                        </m:den>
                      </m:f>
                      <m:r>
                        <a:rPr lang="en-US" sz="3400" i="1"/>
                        <m:t>. 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700" i="1"/>
                        <m:t>𝑇h𝑒</m:t>
                      </m:r>
                      <m:r>
                        <a:rPr lang="en-US" sz="3700" i="1"/>
                        <m:t> </m:t>
                      </m:r>
                      <m:r>
                        <a:rPr lang="en-US" sz="3700" i="1"/>
                        <m:t>𝑑𝑜𝑚𝑎𝑖𝑛</m:t>
                      </m:r>
                      <m:r>
                        <a:rPr lang="en-US" sz="3700" i="1"/>
                        <m:t> </m:t>
                      </m:r>
                      <m:r>
                        <a:rPr lang="en-US" sz="3700" i="1"/>
                        <m:t>𝑜𝑓</m:t>
                      </m:r>
                      <m:r>
                        <a:rPr lang="en-US" sz="3700" i="1"/>
                        <m:t> </m:t>
                      </m:r>
                      <m:r>
                        <a:rPr lang="en-US" sz="3700" i="1"/>
                        <m:t>𝑦</m:t>
                      </m:r>
                      <m:r>
                        <a:rPr lang="en-US" sz="3700" i="1"/>
                        <m:t>=</m:t>
                      </m:r>
                      <m:func>
                        <m:funcPr>
                          <m:ctrlPr>
                            <a:rPr lang="en-US" sz="37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700"/>
                            <m:t>arcsin</m:t>
                          </m:r>
                        </m:fName>
                        <m:e>
                          <m:r>
                            <a:rPr lang="en-US" sz="3700" i="1"/>
                            <m:t>𝑥</m:t>
                          </m:r>
                        </m:e>
                      </m:func>
                    </m:oMath>
                  </m:oMathPara>
                </a14:m>
                <a:endParaRPr lang="en-US" sz="3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7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7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700" i="1"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  <m:r>
                        <a:rPr lang="en-US" sz="37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7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700" i="1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sz="3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7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700" i="1">
                          <a:latin typeface="Cambria Math" panose="02040503050406030204" pitchFamily="18" charset="0"/>
                        </a:rPr>
                        <m:t> [−</m:t>
                      </m:r>
                      <m:f>
                        <m:fPr>
                          <m:ctrlPr>
                            <a:rPr lang="en-US" sz="3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7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700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3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7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7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7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4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1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Examples: If </a:t>
            </a:r>
            <a:r>
              <a:rPr lang="en-US" dirty="0"/>
              <a:t>possible, find the exact value.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93371"/>
                <a:ext cx="9601200" cy="51235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1" i="1"/>
                        </m:ctrlPr>
                      </m:funcPr>
                      <m:fName>
                        <m:r>
                          <a:rPr lang="en-US" sz="3400" b="1" i="1"/>
                          <m:t>𝟏</m:t>
                        </m:r>
                        <m:r>
                          <a:rPr lang="en-US" sz="3400" b="1"/>
                          <m:t>.) </m:t>
                        </m:r>
                        <m:r>
                          <a:rPr lang="en-US" sz="3400" b="1" i="1"/>
                          <m:t>𝐚𝐫𝐜𝐬𝐢𝐧</m:t>
                        </m:r>
                      </m:fName>
                      <m:e>
                        <m:d>
                          <m:dPr>
                            <m:ctrlPr>
                              <a:rPr lang="en-US" sz="3400" b="1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400" b="1" i="1"/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3400" b="1" i="1"/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400" b="1" i="1"/>
                                      <m:t>𝟑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3400" b="1" i="1"/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400" dirty="0"/>
                  <a:t>			</a:t>
                </a:r>
              </a:p>
              <a:p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1" i="1"/>
                        </m:ctrlPr>
                      </m:sSupPr>
                      <m:e>
                        <m:r>
                          <a:rPr lang="en-US" sz="3400" b="1" i="1"/>
                          <m:t>𝟐</m:t>
                        </m:r>
                        <m:r>
                          <a:rPr lang="en-US" sz="3400" b="1" i="1"/>
                          <m:t>.) </m:t>
                        </m:r>
                        <m:r>
                          <a:rPr lang="en-US" sz="3400" b="1" i="1"/>
                          <m:t>𝒔𝒊𝒏</m:t>
                        </m:r>
                      </m:e>
                      <m:sup>
                        <m:r>
                          <a:rPr lang="en-US" sz="3400" b="1" i="1"/>
                          <m:t>−</m:t>
                        </m:r>
                        <m:r>
                          <a:rPr lang="en-US" sz="3400" b="1" i="1"/>
                          <m:t>𝟏</m:t>
                        </m:r>
                      </m:sup>
                    </m:sSup>
                    <m:d>
                      <m:dPr>
                        <m:ctrlPr>
                          <a:rPr lang="en-US" sz="3400" b="1" i="1"/>
                        </m:ctrlPr>
                      </m:dPr>
                      <m:e>
                        <m:f>
                          <m:fPr>
                            <m:ctrlPr>
                              <a:rPr lang="en-US" sz="3400" b="1" i="1"/>
                            </m:ctrlPr>
                          </m:fPr>
                          <m:num>
                            <m:r>
                              <a:rPr lang="en-US" sz="3400" b="1" i="1"/>
                              <m:t>−</m:t>
                            </m:r>
                            <m:r>
                              <a:rPr lang="en-US" sz="3400" b="1" i="1"/>
                              <m:t>𝟏</m:t>
                            </m:r>
                          </m:num>
                          <m:den>
                            <m:r>
                              <a:rPr lang="en-US" sz="3400" b="1" i="1"/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1" i="1"/>
                        </m:ctrlPr>
                      </m:sSupPr>
                      <m:e>
                        <m:r>
                          <a:rPr lang="en-US" sz="3400" b="1" i="1"/>
                          <m:t>𝟑</m:t>
                        </m:r>
                        <m:r>
                          <a:rPr lang="en-US" sz="3400" b="1" i="1"/>
                          <m:t>.) </m:t>
                        </m:r>
                        <m:r>
                          <a:rPr lang="en-US" sz="3400" b="1" i="1"/>
                          <m:t>𝒔𝒊𝒏</m:t>
                        </m:r>
                      </m:e>
                      <m:sup>
                        <m:r>
                          <a:rPr lang="en-US" sz="3400" b="1" i="1"/>
                          <m:t>−</m:t>
                        </m:r>
                        <m:r>
                          <a:rPr lang="en-US" sz="3400" b="1" i="1"/>
                          <m:t>𝟏</m:t>
                        </m:r>
                      </m:sup>
                    </m:sSup>
                    <m:d>
                      <m:dPr>
                        <m:ctrlPr>
                          <a:rPr lang="en-US" sz="3400" b="1" i="1"/>
                        </m:ctrlPr>
                      </m:dPr>
                      <m:e>
                        <m:r>
                          <a:rPr lang="en-US" sz="3400" b="1" i="1"/>
                          <m:t>𝟓</m:t>
                        </m:r>
                      </m:e>
                    </m:d>
                  </m:oMath>
                </a14:m>
                <a:r>
                  <a:rPr lang="en-US" sz="3400" b="1" dirty="0"/>
                  <a:t>		</a:t>
                </a:r>
                <a:endParaRPr lang="en-US" sz="3400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93371"/>
                <a:ext cx="9601200" cy="512354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6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1" y="13425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Examples: If </a:t>
            </a:r>
            <a:r>
              <a:rPr lang="en-US" dirty="0"/>
              <a:t>possible, find the exact value.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371" y="914401"/>
                <a:ext cx="11161486" cy="56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/>
                        </m:ctrlPr>
                      </m:funcPr>
                      <m:fName>
                        <m:r>
                          <a:rPr lang="en-US" sz="3200" b="1" i="1"/>
                          <m:t>𝟏</m:t>
                        </m:r>
                        <m:r>
                          <a:rPr lang="en-US" sz="3200" b="1"/>
                          <m:t>.) </m:t>
                        </m:r>
                        <m:r>
                          <a:rPr lang="en-US" sz="3200" b="1" i="1"/>
                          <m:t>𝐚𝐫𝐜𝐬𝐢𝐧</m:t>
                        </m:r>
                      </m:fName>
                      <m:e>
                        <m:d>
                          <m:dPr>
                            <m:ctrlPr>
                              <a:rPr lang="en-US" sz="3200" b="1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1" i="1"/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3200" b="1" i="1"/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200" b="1" i="1"/>
                                      <m:t>𝟑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3200" b="1" i="1"/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	</a:t>
                </a:r>
                <a:r>
                  <a:rPr lang="en-US" sz="3200" dirty="0" smtClean="0"/>
                  <a:t>	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/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/>
                                </m:ctrlPr>
                              </m:fPr>
                              <m:num>
                                <m:r>
                                  <a:rPr lang="en-US" sz="3200" i="1"/>
                                  <m:t>𝜋</m:t>
                                </m:r>
                              </m:num>
                              <m:den>
                                <m:r>
                                  <a:rPr lang="en-US" sz="3200" i="1"/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3200" i="1"/>
                      <m:t>=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/>
                            </m:ctrlPr>
                          </m:radPr>
                          <m:deg/>
                          <m:e>
                            <m:r>
                              <a:rPr lang="en-US" sz="3200" i="1"/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	(for </a:t>
                </a:r>
                <a14:m>
                  <m:oMath xmlns:m="http://schemas.openxmlformats.org/officeDocument/2006/math">
                    <m:r>
                      <a:rPr lang="en-US" sz="3200" i="1"/>
                      <m:t>−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  <m:r>
                      <a:rPr lang="en-US" sz="3200" i="1"/>
                      <m:t>≤</m:t>
                    </m:r>
                    <m:r>
                      <a:rPr lang="en-US" sz="3200" i="1"/>
                      <m:t>𝑦</m:t>
                    </m:r>
                    <m:r>
                      <a:rPr lang="en-US" sz="3200" i="1"/>
                      <m:t>≤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  <m:r>
                      <a:rPr lang="en-US" sz="3200" i="1"/>
                      <m:t> ) 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					it </a:t>
                </a:r>
                <a:r>
                  <a:rPr lang="en-US" sz="3200" dirty="0"/>
                  <a:t>follows that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/>
                        </m:ctrlPr>
                      </m:funcPr>
                      <m:fName>
                        <m:r>
                          <a:rPr lang="en-US" sz="3200" b="1" i="1"/>
                          <m:t>𝐚𝐫𝐜𝐬𝐢𝐧</m:t>
                        </m:r>
                      </m:fName>
                      <m:e>
                        <m:d>
                          <m:dPr>
                            <m:ctrlPr>
                              <a:rPr lang="en-US" sz="3200" b="1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1" i="1"/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3200" b="1" i="1"/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200" b="1" i="1"/>
                                      <m:t>𝟑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3200" b="1" i="1"/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3200" b="1" i="1"/>
                      <m:t>=</m:t>
                    </m:r>
                    <m:f>
                      <m:fPr>
                        <m:ctrlPr>
                          <a:rPr lang="en-US" sz="3200" b="1" i="1"/>
                        </m:ctrlPr>
                      </m:fPr>
                      <m:num>
                        <m:r>
                          <a:rPr lang="en-US" sz="3200" b="1" i="1"/>
                          <m:t>𝝅</m:t>
                        </m:r>
                      </m:num>
                      <m:den>
                        <m:r>
                          <a:rPr lang="en-US" sz="3200" b="1" i="1"/>
                          <m:t>𝟑</m:t>
                        </m:r>
                      </m:den>
                    </m:f>
                  </m:oMath>
                </a14:m>
                <a:r>
                  <a:rPr lang="en-US" sz="3200" dirty="0"/>
                  <a:t>	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/>
                        </m:ctrlPr>
                      </m:sSupPr>
                      <m:e>
                        <m:r>
                          <a:rPr lang="en-US" sz="3200" b="1" i="1"/>
                          <m:t>𝟐</m:t>
                        </m:r>
                        <m:r>
                          <a:rPr lang="en-US" sz="3200" b="1" i="1"/>
                          <m:t>.) </m:t>
                        </m:r>
                        <m:r>
                          <a:rPr lang="en-US" sz="3200" b="1" i="1"/>
                          <m:t>𝒔𝒊𝒏</m:t>
                        </m:r>
                      </m:e>
                      <m:sup>
                        <m:r>
                          <a:rPr lang="en-US" sz="3200" b="1" i="1"/>
                          <m:t>−</m:t>
                        </m:r>
                        <m:r>
                          <a:rPr lang="en-US" sz="3200" b="1" i="1"/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/>
                        </m:ctrlPr>
                      </m:dPr>
                      <m:e>
                        <m:f>
                          <m:fPr>
                            <m:ctrlPr>
                              <a:rPr lang="en-US" sz="3200" b="1" i="1"/>
                            </m:ctrlPr>
                          </m:fPr>
                          <m:num>
                            <m:r>
                              <a:rPr lang="en-US" sz="3200" b="1" i="1"/>
                              <m:t>−</m:t>
                            </m:r>
                            <m:r>
                              <a:rPr lang="en-US" sz="3200" b="1" i="1"/>
                              <m:t>𝟏</m:t>
                            </m:r>
                          </m:num>
                          <m:den>
                            <m:r>
                              <a:rPr lang="en-US" sz="3200" b="1" i="1"/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		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/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/>
                                </m:ctrlPr>
                              </m:fPr>
                              <m:num>
                                <m:r>
                                  <a:rPr lang="en-US" sz="3200" i="1"/>
                                  <m:t>𝜋</m:t>
                                </m:r>
                              </m:num>
                              <m:den>
                                <m:r>
                                  <a:rPr lang="en-US" sz="3200" i="1"/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3200" i="1"/>
                      <m:t>=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−1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	(for </a:t>
                </a:r>
                <a14:m>
                  <m:oMath xmlns:m="http://schemas.openxmlformats.org/officeDocument/2006/math">
                    <m:r>
                      <a:rPr lang="en-US" sz="3200" i="1"/>
                      <m:t>−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  <m:r>
                      <a:rPr lang="en-US" sz="3200" i="1"/>
                      <m:t>≤</m:t>
                    </m:r>
                    <m:r>
                      <a:rPr lang="en-US" sz="3200" i="1"/>
                      <m:t>𝑦</m:t>
                    </m:r>
                    <m:r>
                      <a:rPr lang="en-US" sz="3200" i="1"/>
                      <m:t>≤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  <m:r>
                      <a:rPr lang="en-US" sz="3200" i="1"/>
                      <m:t> 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/>
                </a:r>
                <a:br>
                  <a:rPr lang="en-US" sz="3200" b="1" dirty="0"/>
                </a:br>
                <a:r>
                  <a:rPr lang="en-US" sz="3200" b="1" dirty="0" smtClean="0"/>
                  <a:t>					</a:t>
                </a:r>
                <a:r>
                  <a:rPr lang="en-US" sz="3200" dirty="0" smtClean="0"/>
                  <a:t>it </a:t>
                </a:r>
                <a:r>
                  <a:rPr lang="en-US" sz="3200" dirty="0"/>
                  <a:t>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/>
                        </m:ctrlPr>
                      </m:sSupPr>
                      <m:e>
                        <m:r>
                          <a:rPr lang="en-US" sz="3200" b="1" i="1"/>
                          <m:t>𝒔𝒊𝒏</m:t>
                        </m:r>
                      </m:e>
                      <m:sup>
                        <m:r>
                          <a:rPr lang="en-US" sz="3200" b="1" i="1"/>
                          <m:t>−</m:t>
                        </m:r>
                        <m:r>
                          <a:rPr lang="en-US" sz="3200" b="1" i="1"/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/>
                        </m:ctrlPr>
                      </m:dPr>
                      <m:e>
                        <m:f>
                          <m:fPr>
                            <m:ctrlPr>
                              <a:rPr lang="en-US" sz="3200" b="1" i="1"/>
                            </m:ctrlPr>
                          </m:fPr>
                          <m:num>
                            <m:r>
                              <a:rPr lang="en-US" sz="3200" b="1" i="1"/>
                              <m:t>−</m:t>
                            </m:r>
                            <m:r>
                              <a:rPr lang="en-US" sz="3200" b="1" i="1"/>
                              <m:t>𝟏</m:t>
                            </m:r>
                          </m:num>
                          <m:den>
                            <m:r>
                              <a:rPr lang="en-US" sz="3200" b="1" i="1"/>
                              <m:t>𝟐</m:t>
                            </m:r>
                          </m:den>
                        </m:f>
                      </m:e>
                    </m:d>
                    <m:r>
                      <a:rPr lang="en-US" sz="3200" b="1" i="1"/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1" i="1"/>
                        </m:ctrlPr>
                      </m:fPr>
                      <m:num>
                        <m:r>
                          <a:rPr lang="en-US" sz="3200" b="1" i="1"/>
                          <m:t>𝝅</m:t>
                        </m:r>
                      </m:num>
                      <m:den>
                        <m:r>
                          <a:rPr lang="en-US" sz="3200" b="1" i="1"/>
                          <m:t>𝟔</m:t>
                        </m:r>
                      </m:den>
                    </m:f>
                  </m:oMath>
                </a14:m>
                <a:r>
                  <a:rPr lang="en-US" sz="3200" b="1" dirty="0"/>
                  <a:t> 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 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/>
                        </m:ctrlPr>
                      </m:sSupPr>
                      <m:e>
                        <m:r>
                          <a:rPr lang="en-US" sz="3200" b="1" i="1"/>
                          <m:t>𝟑</m:t>
                        </m:r>
                        <m:r>
                          <a:rPr lang="en-US" sz="3200" b="1" i="1"/>
                          <m:t>.) </m:t>
                        </m:r>
                        <m:r>
                          <a:rPr lang="en-US" sz="3200" b="1" i="1"/>
                          <m:t>𝒔𝒊𝒏</m:t>
                        </m:r>
                      </m:e>
                      <m:sup>
                        <m:r>
                          <a:rPr lang="en-US" sz="3200" b="1" i="1"/>
                          <m:t>−</m:t>
                        </m:r>
                        <m:r>
                          <a:rPr lang="en-US" sz="3200" b="1" i="1"/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/>
                        </m:ctrlPr>
                      </m:dPr>
                      <m:e>
                        <m:r>
                          <a:rPr lang="en-US" sz="3200" b="1" i="1"/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		Not possible because 5 is not in the </a:t>
                </a:r>
                <a:endParaRPr lang="en-US" sz="3200" b="1" dirty="0" smtClean="0"/>
              </a:p>
              <a:p>
                <a:pPr marL="0" indent="0">
                  <a:buNone/>
                </a:pPr>
                <a:r>
                  <a:rPr lang="en-US" sz="3200" b="1" dirty="0"/>
                  <a:t/>
                </a:r>
                <a:br>
                  <a:rPr lang="en-US" sz="3200" b="1" dirty="0"/>
                </a:br>
                <a:r>
                  <a:rPr lang="en-US" sz="3200" b="1" dirty="0" smtClean="0"/>
                  <a:t>					range </a:t>
                </a:r>
                <a:r>
                  <a:rPr lang="en-US" sz="3200" b="1" dirty="0"/>
                  <a:t>for </a:t>
                </a:r>
                <a14:m>
                  <m:oMath xmlns:m="http://schemas.openxmlformats.org/officeDocument/2006/math">
                    <m:r>
                      <a:rPr lang="en-US" sz="3200" i="1"/>
                      <m:t>−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  <m:r>
                      <a:rPr lang="en-US" sz="3200" i="1"/>
                      <m:t>≤</m:t>
                    </m:r>
                    <m:r>
                      <a:rPr lang="en-US" sz="3200" i="1"/>
                      <m:t>𝑦</m:t>
                    </m:r>
                    <m:r>
                      <a:rPr lang="en-US" sz="3200" i="1"/>
                      <m:t>≤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371" y="914401"/>
                <a:ext cx="11161486" cy="5602514"/>
              </a:xfrm>
              <a:blipFill rotWithShape="0">
                <a:blip r:embed="rId2"/>
                <a:stretch>
                  <a:fillRect t="-1197" b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7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Definitions of the Inverse Trig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8285" y="1770743"/>
                <a:ext cx="11263085" cy="486228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i="1" u="sng" dirty="0" smtClean="0"/>
                  <a:t>Functions</a:t>
                </a:r>
                <a:r>
                  <a:rPr lang="en-US" sz="3000" i="1" dirty="0"/>
                  <a:t>	</a:t>
                </a:r>
                <a:r>
                  <a:rPr lang="en-US" sz="3000" i="1" dirty="0" smtClean="0"/>
                  <a:t>	</a:t>
                </a:r>
                <a:r>
                  <a:rPr lang="en-US" sz="3000" i="1" dirty="0"/>
                  <a:t>		</a:t>
                </a:r>
                <a:r>
                  <a:rPr lang="en-US" sz="3000" i="1" dirty="0" smtClean="0"/>
                  <a:t>	</a:t>
                </a:r>
                <a:r>
                  <a:rPr lang="en-US" sz="3000" i="1" u="sng" dirty="0" smtClean="0"/>
                  <a:t>Domain</a:t>
                </a:r>
                <a:r>
                  <a:rPr lang="en-US" sz="3000" i="1" dirty="0"/>
                  <a:t>		</a:t>
                </a:r>
                <a:r>
                  <a:rPr lang="en-US" sz="3000" i="1" u="sng" dirty="0" smtClean="0"/>
                  <a:t>Range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/>
                      <m:t>𝑦</m:t>
                    </m:r>
                    <m:r>
                      <a:rPr lang="en-US" sz="3000" i="1"/>
                      <m:t>=</m:t>
                    </m:r>
                    <m:func>
                      <m:funcPr>
                        <m:ctrlPr>
                          <a:rPr lang="en-US" sz="3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/>
                          <m:t>arcsin</m:t>
                        </m:r>
                      </m:fName>
                      <m:e>
                        <m:r>
                          <a:rPr lang="en-US" sz="3000" i="1"/>
                          <m:t>𝑥</m:t>
                        </m:r>
                      </m:e>
                    </m:func>
                  </m:oMath>
                </a14:m>
                <a:r>
                  <a:rPr lang="en-US" sz="3000" dirty="0"/>
                  <a:t>   </a:t>
                </a:r>
                <a14:m>
                  <m:oMath xmlns:m="http://schemas.openxmlformats.org/officeDocument/2006/math">
                    <m:r>
                      <a:rPr lang="en-US" sz="3000" i="1"/>
                      <m:t>𝑖𝑓𝑓</m:t>
                    </m:r>
                  </m:oMath>
                </a14:m>
                <a:r>
                  <a:rPr lang="en-US" sz="3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/>
                          <m:t>sin</m:t>
                        </m:r>
                      </m:fName>
                      <m:e>
                        <m:r>
                          <a:rPr lang="en-US" sz="3000" i="1"/>
                          <m:t>𝑦</m:t>
                        </m:r>
                      </m:e>
                    </m:func>
                    <m:r>
                      <a:rPr lang="en-US" sz="3000" i="1"/>
                      <m:t>=</m:t>
                    </m:r>
                    <m:r>
                      <a:rPr lang="en-US" sz="3000" i="1"/>
                      <m:t>𝑥</m:t>
                    </m:r>
                  </m:oMath>
                </a14:m>
                <a:r>
                  <a:rPr lang="en-US" sz="3000" dirty="0"/>
                  <a:t>		</a:t>
                </a:r>
                <a14:m>
                  <m:oMath xmlns:m="http://schemas.openxmlformats.org/officeDocument/2006/math">
                    <m:r>
                      <a:rPr lang="en-US" sz="3000" i="1"/>
                      <m:t>−1≤</m:t>
                    </m:r>
                    <m:r>
                      <a:rPr lang="en-US" sz="3000" i="1"/>
                      <m:t>𝑥</m:t>
                    </m:r>
                    <m:r>
                      <a:rPr lang="en-US" sz="3000" i="1"/>
                      <m:t>≤1</m:t>
                    </m:r>
                  </m:oMath>
                </a14:m>
                <a:r>
                  <a:rPr lang="en-US" sz="3000" dirty="0"/>
                  <a:t>		</a:t>
                </a:r>
                <a14:m>
                  <m:oMath xmlns:m="http://schemas.openxmlformats.org/officeDocument/2006/math">
                    <m:r>
                      <a:rPr lang="en-US" sz="3000" i="1"/>
                      <m:t>−</m:t>
                    </m:r>
                    <m:f>
                      <m:fPr>
                        <m:ctrlPr>
                          <a:rPr lang="en-US" sz="3000" i="1"/>
                        </m:ctrlPr>
                      </m:fPr>
                      <m:num>
                        <m:r>
                          <a:rPr lang="en-US" sz="3000" i="1"/>
                          <m:t>𝜋</m:t>
                        </m:r>
                      </m:num>
                      <m:den>
                        <m:r>
                          <a:rPr lang="en-US" sz="3000" i="1"/>
                          <m:t>2</m:t>
                        </m:r>
                      </m:den>
                    </m:f>
                    <m:r>
                      <a:rPr lang="en-US" sz="3000" i="1"/>
                      <m:t>≤</m:t>
                    </m:r>
                    <m:r>
                      <a:rPr lang="en-US" sz="3000" i="1"/>
                      <m:t>𝑦</m:t>
                    </m:r>
                    <m:r>
                      <a:rPr lang="en-US" sz="3000" i="1"/>
                      <m:t>≤ </m:t>
                    </m:r>
                    <m:f>
                      <m:fPr>
                        <m:ctrlPr>
                          <a:rPr lang="en-US" sz="3000" i="1"/>
                        </m:ctrlPr>
                      </m:fPr>
                      <m:num>
                        <m:r>
                          <a:rPr lang="en-US" sz="3000" i="1"/>
                          <m:t>𝜋</m:t>
                        </m:r>
                      </m:num>
                      <m:den>
                        <m:r>
                          <a:rPr lang="en-US" sz="3000" i="1"/>
                          <m:t>2</m:t>
                        </m:r>
                      </m:den>
                    </m:f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/>
                      <m:t>𝑦</m:t>
                    </m:r>
                    <m:r>
                      <a:rPr lang="en-US" sz="3000" i="1"/>
                      <m:t>=</m:t>
                    </m:r>
                    <m:func>
                      <m:funcPr>
                        <m:ctrlPr>
                          <a:rPr lang="en-US" sz="3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/>
                          <m:t>arccos</m:t>
                        </m:r>
                      </m:fName>
                      <m:e>
                        <m:r>
                          <a:rPr lang="en-US" sz="3000" i="1"/>
                          <m:t>𝑥</m:t>
                        </m:r>
                      </m:e>
                    </m:func>
                  </m:oMath>
                </a14:m>
                <a:r>
                  <a:rPr lang="en-US" sz="3000" dirty="0"/>
                  <a:t>   </a:t>
                </a:r>
                <a14:m>
                  <m:oMath xmlns:m="http://schemas.openxmlformats.org/officeDocument/2006/math">
                    <m:r>
                      <a:rPr lang="en-US" sz="3000" i="1"/>
                      <m:t>𝑖𝑓𝑓</m:t>
                    </m:r>
                  </m:oMath>
                </a14:m>
                <a:r>
                  <a:rPr lang="en-US" sz="3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/>
                          <m:t>cos</m:t>
                        </m:r>
                      </m:fName>
                      <m:e>
                        <m:r>
                          <a:rPr lang="en-US" sz="3000" i="1"/>
                          <m:t>𝑦</m:t>
                        </m:r>
                      </m:e>
                    </m:func>
                    <m:r>
                      <a:rPr lang="en-US" sz="3000" i="1"/>
                      <m:t>=</m:t>
                    </m:r>
                    <m:r>
                      <a:rPr lang="en-US" sz="3000" i="1"/>
                      <m:t>𝑥</m:t>
                    </m:r>
                  </m:oMath>
                </a14:m>
                <a:r>
                  <a:rPr lang="en-US" sz="3000" dirty="0"/>
                  <a:t>		</a:t>
                </a:r>
                <a14:m>
                  <m:oMath xmlns:m="http://schemas.openxmlformats.org/officeDocument/2006/math">
                    <m:r>
                      <a:rPr lang="en-US" sz="3000" i="1"/>
                      <m:t>−1≤</m:t>
                    </m:r>
                    <m:r>
                      <a:rPr lang="en-US" sz="3000" i="1"/>
                      <m:t>𝑥</m:t>
                    </m:r>
                    <m:r>
                      <a:rPr lang="en-US" sz="3000" i="1"/>
                      <m:t>≤1</m:t>
                    </m:r>
                  </m:oMath>
                </a14:m>
                <a:r>
                  <a:rPr lang="en-US" sz="3000" dirty="0"/>
                  <a:t>		</a:t>
                </a:r>
                <a14:m>
                  <m:oMath xmlns:m="http://schemas.openxmlformats.org/officeDocument/2006/math">
                    <m:r>
                      <a:rPr lang="en-US" sz="3000" i="1"/>
                      <m:t>0≤</m:t>
                    </m:r>
                    <m:r>
                      <a:rPr lang="en-US" sz="3000" i="1"/>
                      <m:t>𝑦</m:t>
                    </m:r>
                    <m:r>
                      <a:rPr lang="en-US" sz="3000" i="1"/>
                      <m:t>≤ </m:t>
                    </m:r>
                    <m:r>
                      <a:rPr lang="en-US" sz="3000" i="1"/>
                      <m:t>𝜋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/>
                      <m:t>𝑦</m:t>
                    </m:r>
                    <m:r>
                      <a:rPr lang="en-US" sz="3000" i="1"/>
                      <m:t>=</m:t>
                    </m:r>
                    <m:func>
                      <m:funcPr>
                        <m:ctrlPr>
                          <a:rPr lang="en-US" sz="3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/>
                          <m:t>arctan</m:t>
                        </m:r>
                      </m:fName>
                      <m:e>
                        <m:r>
                          <a:rPr lang="en-US" sz="3000" i="1"/>
                          <m:t>𝑥</m:t>
                        </m:r>
                      </m:e>
                    </m:func>
                  </m:oMath>
                </a14:m>
                <a:r>
                  <a:rPr lang="en-US" sz="3000" dirty="0"/>
                  <a:t>   </a:t>
                </a:r>
                <a14:m>
                  <m:oMath xmlns:m="http://schemas.openxmlformats.org/officeDocument/2006/math">
                    <m:r>
                      <a:rPr lang="en-US" sz="3000" i="1"/>
                      <m:t>𝑖𝑓𝑓</m:t>
                    </m:r>
                  </m:oMath>
                </a14:m>
                <a:r>
                  <a:rPr lang="en-US" sz="3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/>
                          <m:t>tan</m:t>
                        </m:r>
                      </m:fName>
                      <m:e>
                        <m:r>
                          <a:rPr lang="en-US" sz="3000" i="1"/>
                          <m:t>𝑦</m:t>
                        </m:r>
                      </m:e>
                    </m:func>
                    <m:r>
                      <a:rPr lang="en-US" sz="3000" i="1"/>
                      <m:t>=</m:t>
                    </m:r>
                    <m:r>
                      <a:rPr lang="en-US" sz="3000" i="1"/>
                      <m:t>𝑥</m:t>
                    </m:r>
                  </m:oMath>
                </a14:m>
                <a:r>
                  <a:rPr lang="en-US" sz="3000" dirty="0"/>
                  <a:t>		</a:t>
                </a:r>
                <a14:m>
                  <m:oMath xmlns:m="http://schemas.openxmlformats.org/officeDocument/2006/math">
                    <m:r>
                      <a:rPr lang="en-US" sz="3000" i="1"/>
                      <m:t>−∞≤</m:t>
                    </m:r>
                    <m:r>
                      <a:rPr lang="en-US" sz="3000" i="1"/>
                      <m:t>𝑥</m:t>
                    </m:r>
                    <m:r>
                      <a:rPr lang="en-US" sz="3000" i="1"/>
                      <m:t>≤∞</m:t>
                    </m:r>
                  </m:oMath>
                </a14:m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r>
                      <a:rPr lang="en-US" sz="3000" i="1"/>
                      <m:t>−</m:t>
                    </m:r>
                    <m:f>
                      <m:fPr>
                        <m:ctrlPr>
                          <a:rPr lang="en-US" sz="3000" i="1"/>
                        </m:ctrlPr>
                      </m:fPr>
                      <m:num>
                        <m:r>
                          <a:rPr lang="en-US" sz="3000" i="1"/>
                          <m:t>𝜋</m:t>
                        </m:r>
                      </m:num>
                      <m:den>
                        <m:r>
                          <a:rPr lang="en-US" sz="3000" i="1"/>
                          <m:t>2</m:t>
                        </m:r>
                      </m:den>
                    </m:f>
                    <m:r>
                      <a:rPr lang="en-US" sz="3000" i="1"/>
                      <m:t>≤</m:t>
                    </m:r>
                    <m:r>
                      <a:rPr lang="en-US" sz="3000" i="1"/>
                      <m:t>𝑦</m:t>
                    </m:r>
                    <m:r>
                      <a:rPr lang="en-US" sz="3000" i="1"/>
                      <m:t>≤ </m:t>
                    </m:r>
                    <m:f>
                      <m:fPr>
                        <m:ctrlPr>
                          <a:rPr lang="en-US" sz="3000" i="1"/>
                        </m:ctrlPr>
                      </m:fPr>
                      <m:num>
                        <m:r>
                          <a:rPr lang="en-US" sz="3000" i="1"/>
                          <m:t>𝜋</m:t>
                        </m:r>
                      </m:num>
                      <m:den>
                        <m:r>
                          <a:rPr lang="en-US" sz="3000" i="1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Graphs on page 343 for a visual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285" y="1770743"/>
                <a:ext cx="11263085" cy="4862286"/>
              </a:xfrm>
              <a:blipFill rotWithShape="0">
                <a:blip r:embed="rId2"/>
                <a:stretch>
                  <a:fillRect l="-113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3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Page 306	#1, 5-6, 30-31, 37-40, 45, 47, </a:t>
            </a:r>
            <a:br>
              <a:rPr lang="en-US" sz="3000" dirty="0"/>
            </a:br>
            <a:r>
              <a:rPr lang="en-US" sz="3000" dirty="0"/>
              <a:t>		  57, 63-64, 67, 71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Get a Head Start… </a:t>
            </a:r>
          </a:p>
          <a:p>
            <a:pPr marL="0" indent="0">
              <a:buNone/>
            </a:pPr>
            <a:r>
              <a:rPr lang="en-US" sz="3000" dirty="0" smtClean="0"/>
              <a:t>Page </a:t>
            </a:r>
            <a:r>
              <a:rPr lang="en-US" sz="3000" dirty="0"/>
              <a:t>316	#9, 11, 13, 19-24, 37-44,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	  45-51 </a:t>
            </a:r>
            <a:r>
              <a:rPr lang="en-US" sz="3000" dirty="0"/>
              <a:t>(odd), 69, 71, 97</a:t>
            </a:r>
            <a:r>
              <a:rPr lang="en-US" sz="3200" dirty="0"/>
              <a:t>		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376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If possible, find the exact value.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5943"/>
                <a:ext cx="10704286" cy="53920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.)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𝐚𝐫𝐜𝐜𝐨𝐬</m:t>
                        </m:r>
                      </m:fName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		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 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.)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dirty="0"/>
                  <a:t>		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 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.)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3200" dirty="0"/>
                  <a:t>	</a:t>
                </a:r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5943"/>
                <a:ext cx="10704286" cy="539205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444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If possible, find the exact value.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5943"/>
                <a:ext cx="10704286" cy="539205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.)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𝐚𝐫𝐜𝐜𝐨𝐬</m:t>
                        </m:r>
                      </m:fName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		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	(for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:r>
                  <a:rPr lang="en-US" sz="3200" dirty="0" smtClean="0"/>
                  <a:t>	it </a:t>
                </a:r>
                <a:r>
                  <a:rPr lang="en-US" sz="3200" dirty="0"/>
                  <a:t>follows that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𝐚𝐫𝐜𝐜𝐨𝐬</m:t>
                        </m:r>
                      </m:fName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dirty="0"/>
                  <a:t>	</a:t>
                </a:r>
              </a:p>
              <a:p>
                <a:pPr marL="0" indent="0">
                  <a:buNone/>
                </a:pPr>
                <a:r>
                  <a:rPr lang="en-US" sz="3200" dirty="0"/>
                  <a:t> 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.)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dirty="0"/>
                  <a:t>		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3200" dirty="0"/>
                  <a:t>	(for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:r>
                  <a:rPr lang="en-US" sz="3200" dirty="0" smtClean="0"/>
                  <a:t>	it </a:t>
                </a:r>
                <a:r>
                  <a:rPr lang="en-US" sz="3200" dirty="0"/>
                  <a:t>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 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.)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3200" dirty="0"/>
                  <a:t>		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/>
                  <a:t>	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/>
                  <a:t>				</a:t>
                </a:r>
                <a:r>
                  <a:rPr lang="en-US" sz="3200" dirty="0" smtClean="0"/>
                  <a:t>	it </a:t>
                </a:r>
                <a:r>
                  <a:rPr lang="en-US" sz="3200" dirty="0"/>
                  <a:t>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5943"/>
                <a:ext cx="10704286" cy="5392057"/>
              </a:xfrm>
              <a:blipFill rotWithShape="0">
                <a:blip r:embed="rId2"/>
                <a:stretch>
                  <a:fillRect t="-113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3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Inverse Properties of Trig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393371"/>
                <a:ext cx="10573657" cy="54646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/>
                      <m:t>𝐼𝑓</m:t>
                    </m:r>
                    <m:r>
                      <a:rPr lang="en-US" sz="3200" i="1"/>
                      <m:t> −1≤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≤1</m:t>
                    </m:r>
                  </m:oMath>
                </a14:m>
                <a:r>
                  <a:rPr lang="en-US" sz="3200" dirty="0"/>
                  <a:t>	  and  </a:t>
                </a:r>
                <a14:m>
                  <m:oMath xmlns:m="http://schemas.openxmlformats.org/officeDocument/2006/math">
                    <m:r>
                      <a:rPr lang="en-US" sz="3200" i="1"/>
                      <m:t>−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  <m:r>
                      <a:rPr lang="en-US" sz="3200" i="1"/>
                      <m:t>≤</m:t>
                    </m:r>
                    <m:r>
                      <a:rPr lang="en-US" sz="3200" i="1"/>
                      <m:t>𝑦</m:t>
                    </m:r>
                    <m:r>
                      <a:rPr lang="en-US" sz="3200" i="1"/>
                      <m:t>≤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:r>
                  <a:rPr lang="en-US" sz="3200" dirty="0" smtClean="0"/>
                  <a:t>sin(</a:t>
                </a:r>
                <a:r>
                  <a:rPr lang="en-US" sz="3200" dirty="0" err="1" smtClean="0"/>
                  <a:t>arcsin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x) = x		and </a:t>
                </a:r>
                <a:r>
                  <a:rPr lang="en-US" sz="3200" dirty="0" err="1"/>
                  <a:t>arcsin</a:t>
                </a:r>
                <a:r>
                  <a:rPr lang="en-US" sz="3200" dirty="0"/>
                  <a:t>(sin y) = y</a:t>
                </a:r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/>
                      <m:t>𝐼𝑓</m:t>
                    </m:r>
                    <m:r>
                      <a:rPr lang="en-US" sz="3200" i="1"/>
                      <m:t> −1≤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≤1</m:t>
                    </m:r>
                  </m:oMath>
                </a14:m>
                <a:r>
                  <a:rPr lang="en-US" sz="3200" dirty="0"/>
                  <a:t>	  and  </a:t>
                </a:r>
                <a14:m>
                  <m:oMath xmlns:m="http://schemas.openxmlformats.org/officeDocument/2006/math">
                    <m:r>
                      <a:rPr lang="en-US" sz="3200" i="1"/>
                      <m:t>0≤</m:t>
                    </m:r>
                    <m:r>
                      <a:rPr lang="en-US" sz="3200" i="1"/>
                      <m:t>𝑦</m:t>
                    </m:r>
                    <m:r>
                      <a:rPr lang="en-US" sz="3200" i="1"/>
                      <m:t>≤ </m:t>
                    </m:r>
                    <m:r>
                      <a:rPr lang="en-US" sz="3200" i="1"/>
                      <m:t>𝜋</m:t>
                    </m:r>
                  </m:oMath>
                </a14:m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:r>
                  <a:rPr lang="en-US" sz="3200" dirty="0" smtClean="0"/>
                  <a:t>cos(</a:t>
                </a:r>
                <a:r>
                  <a:rPr lang="en-US" sz="3200" dirty="0" err="1" smtClean="0"/>
                  <a:t>arccos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x) = x		and </a:t>
                </a:r>
                <a:r>
                  <a:rPr lang="en-US" sz="3200" dirty="0" err="1"/>
                  <a:t>arccos</a:t>
                </a:r>
                <a:r>
                  <a:rPr lang="en-US" sz="3200" dirty="0"/>
                  <a:t>(cos y) = y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/>
                      <m:t>𝐼𝑓</m:t>
                    </m:r>
                    <m:r>
                      <a:rPr lang="en-US" sz="3200" i="1"/>
                      <m:t> 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 </m:t>
                    </m:r>
                    <m:r>
                      <a:rPr lang="en-US" sz="3200" i="1"/>
                      <m:t>𝑖𝑠</m:t>
                    </m:r>
                    <m:r>
                      <a:rPr lang="en-US" sz="3200" i="1"/>
                      <m:t> </m:t>
                    </m:r>
                    <m:r>
                      <a:rPr lang="en-US" sz="3200" i="1"/>
                      <m:t>𝑎</m:t>
                    </m:r>
                    <m:r>
                      <a:rPr lang="en-US" sz="3200" i="1"/>
                      <m:t> </m:t>
                    </m:r>
                    <m:r>
                      <a:rPr lang="en-US" sz="3200" i="1"/>
                      <m:t>𝑟𝑒𝑎𝑙</m:t>
                    </m:r>
                    <m:r>
                      <a:rPr lang="en-US" sz="3200" i="1"/>
                      <m:t> </m:t>
                    </m:r>
                    <m:r>
                      <a:rPr lang="en-US" sz="3200" i="1"/>
                      <m:t>𝑛𝑢𝑚𝑏𝑒𝑟</m:t>
                    </m:r>
                  </m:oMath>
                </a14:m>
                <a:r>
                  <a:rPr lang="en-US" sz="3200" dirty="0"/>
                  <a:t>  and  </a:t>
                </a:r>
                <a14:m>
                  <m:oMath xmlns:m="http://schemas.openxmlformats.org/officeDocument/2006/math">
                    <m:r>
                      <a:rPr lang="en-US" sz="3200" i="1"/>
                      <m:t>−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  <m:r>
                      <a:rPr lang="en-US" sz="3200" i="1"/>
                      <m:t>≤</m:t>
                    </m:r>
                    <m:r>
                      <a:rPr lang="en-US" sz="3200" i="1"/>
                      <m:t>𝑦</m:t>
                    </m:r>
                    <m:r>
                      <a:rPr lang="en-US" sz="3200" i="1"/>
                      <m:t>≤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𝜋</m:t>
                        </m:r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tan(</a:t>
                </a:r>
                <a:r>
                  <a:rPr lang="en-US" sz="3200" dirty="0" err="1" smtClean="0"/>
                  <a:t>arctan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x) = x		and </a:t>
                </a:r>
                <a:r>
                  <a:rPr lang="en-US" sz="3200" dirty="0" err="1"/>
                  <a:t>arctan</a:t>
                </a:r>
                <a:r>
                  <a:rPr lang="en-US" sz="3200" dirty="0"/>
                  <a:t>(tan y) = 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393371"/>
                <a:ext cx="10573657" cy="5464629"/>
              </a:xfrm>
              <a:blipFill rotWithShape="0">
                <a:blip r:embed="rId2"/>
                <a:stretch>
                  <a:fillRect l="-1441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45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If possible, find the exact value.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349829"/>
                <a:ext cx="10486571" cy="5297714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5800" dirty="0" smtClean="0"/>
                  <a:t>1.) tan(</a:t>
                </a:r>
                <a:r>
                  <a:rPr lang="en-US" sz="5800" dirty="0" err="1" smtClean="0"/>
                  <a:t>arctan</a:t>
                </a:r>
                <a:r>
                  <a:rPr lang="en-US" sz="5800" dirty="0" smtClean="0"/>
                  <a:t> </a:t>
                </a:r>
                <a:r>
                  <a:rPr lang="en-US" sz="5800" dirty="0"/>
                  <a:t>7) 		Since 7 is in the domain and is a real </a:t>
                </a:r>
                <a:r>
                  <a:rPr lang="en-US" sz="5800" dirty="0" smtClean="0"/>
                  <a:t>					number</a:t>
                </a:r>
                <a:r>
                  <a:rPr lang="en-US" sz="5800" dirty="0"/>
                  <a:t>, </a:t>
                </a:r>
                <a:r>
                  <a:rPr lang="en-US" sz="5800" dirty="0" smtClean="0"/>
                  <a:t>the inverse </a:t>
                </a:r>
                <a:r>
                  <a:rPr lang="en-US" sz="5800" dirty="0"/>
                  <a:t>property </a:t>
                </a:r>
                <a:r>
                  <a:rPr lang="en-US" sz="5800" dirty="0" smtClean="0"/>
                  <a:t>applies</a:t>
                </a:r>
                <a:r>
                  <a:rPr lang="en-US" sz="5800" dirty="0"/>
                  <a:t> </a:t>
                </a:r>
              </a:p>
              <a:p>
                <a:pPr marL="0" indent="0">
                  <a:buNone/>
                </a:pPr>
                <a:r>
                  <a:rPr lang="en-US" sz="5800" b="1" dirty="0"/>
                  <a:t> </a:t>
                </a:r>
                <a:r>
                  <a:rPr lang="en-US" sz="5800" b="1" dirty="0" smtClean="0"/>
                  <a:t>tan(</a:t>
                </a:r>
                <a:r>
                  <a:rPr lang="en-US" sz="5800" b="1" dirty="0" err="1" smtClean="0"/>
                  <a:t>arctan</a:t>
                </a:r>
                <a:r>
                  <a:rPr lang="en-US" sz="5800" b="1" dirty="0" smtClean="0"/>
                  <a:t> </a:t>
                </a:r>
                <a:r>
                  <a:rPr lang="en-US" sz="5800" b="1" dirty="0"/>
                  <a:t>7) = 7</a:t>
                </a:r>
                <a:endParaRPr lang="en-US" sz="5800" dirty="0"/>
              </a:p>
              <a:p>
                <a:pPr marL="0" indent="0">
                  <a:buNone/>
                </a:pPr>
                <a:endParaRPr lang="en-US" sz="5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5800" i="1"/>
                        </m:ctrlPr>
                      </m:funcPr>
                      <m:fName>
                        <m:r>
                          <a:rPr lang="en-US" sz="5800" b="0" i="0" smtClean="0">
                            <a:latin typeface="Cambria Math" panose="02040503050406030204" pitchFamily="18" charset="0"/>
                          </a:rPr>
                          <m:t>2.) </m:t>
                        </m:r>
                        <m:r>
                          <m:rPr>
                            <m:sty m:val="p"/>
                          </m:rPr>
                          <a:rPr lang="en-US" sz="5800"/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en-US" sz="5800" i="1"/>
                            </m:ctrlPr>
                          </m:dPr>
                          <m:e>
                            <m:r>
                              <a:rPr lang="en-US" sz="5800" i="1"/>
                              <m:t>𝑠𝑖𝑛</m:t>
                            </m:r>
                            <m:f>
                              <m:fPr>
                                <m:ctrlPr>
                                  <a:rPr lang="en-US" sz="5800" i="1"/>
                                </m:ctrlPr>
                              </m:fPr>
                              <m:num>
                                <m:r>
                                  <a:rPr lang="en-US" sz="5800" i="1"/>
                                  <m:t>5</m:t>
                                </m:r>
                                <m:r>
                                  <a:rPr lang="en-US" sz="5800" i="1"/>
                                  <m:t>𝜋</m:t>
                                </m:r>
                              </m:num>
                              <m:den>
                                <m:r>
                                  <a:rPr lang="en-US" sz="5800" i="1"/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5800" dirty="0"/>
                  <a:t>	</a:t>
                </a:r>
                <a:r>
                  <a:rPr lang="en-US" sz="5800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800" i="1"/>
                        </m:ctrlPr>
                      </m:fPr>
                      <m:num>
                        <m:r>
                          <a:rPr lang="en-US" sz="5800" i="1"/>
                          <m:t>5</m:t>
                        </m:r>
                        <m:r>
                          <a:rPr lang="en-US" sz="5800" i="1"/>
                          <m:t>𝜋</m:t>
                        </m:r>
                      </m:num>
                      <m:den>
                        <m:r>
                          <a:rPr lang="en-US" sz="5800" i="1"/>
                          <m:t>3</m:t>
                        </m:r>
                      </m:den>
                    </m:f>
                  </m:oMath>
                </a14:m>
                <a:r>
                  <a:rPr lang="en-US" sz="5800" dirty="0"/>
                  <a:t> does not lie within range of arcsine, but </a:t>
                </a:r>
                <a:r>
                  <a:rPr lang="en-US" sz="5800" dirty="0" smtClean="0"/>
                  <a:t>					its </a:t>
                </a:r>
                <a:r>
                  <a:rPr lang="en-US" sz="5800" dirty="0" err="1" smtClean="0"/>
                  <a:t>coterminal</a:t>
                </a:r>
                <a:r>
                  <a:rPr lang="en-US" sz="5800" dirty="0" smtClean="0"/>
                  <a:t> </a:t>
                </a:r>
                <a:r>
                  <a:rPr lang="en-US" sz="5800" dirty="0"/>
                  <a:t>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800" i="1"/>
                        </m:ctrlPr>
                      </m:fPr>
                      <m:num>
                        <m:r>
                          <a:rPr lang="en-US" sz="5800" i="1"/>
                          <m:t>−</m:t>
                        </m:r>
                        <m:r>
                          <a:rPr lang="en-US" sz="5800" i="1"/>
                          <m:t>𝜋</m:t>
                        </m:r>
                      </m:num>
                      <m:den>
                        <m:r>
                          <a:rPr lang="en-US" sz="5800" i="1"/>
                          <m:t>3</m:t>
                        </m:r>
                      </m:den>
                    </m:f>
                  </m:oMath>
                </a14:m>
                <a:r>
                  <a:rPr lang="en-US" sz="5800" dirty="0" smtClean="0"/>
                  <a:t> does…</a:t>
                </a:r>
                <a:r>
                  <a:rPr lang="en-US" sz="5800" dirty="0"/>
                  <a:t/>
                </a:r>
                <a:br>
                  <a:rPr lang="en-US" sz="5800" dirty="0"/>
                </a:br>
                <a:endParaRPr lang="en-US" sz="5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800" b="1" i="1"/>
                          </m:ctrlPr>
                        </m:funcPr>
                        <m:fName>
                          <m:r>
                            <a:rPr lang="en-US" sz="5800" b="1" i="1"/>
                            <m:t>𝒂𝒓𝒄𝒔𝒊𝒏</m:t>
                          </m:r>
                        </m:fName>
                        <m:e>
                          <m:d>
                            <m:dPr>
                              <m:ctrlPr>
                                <a:rPr lang="en-US" sz="5800" b="1" i="1"/>
                              </m:ctrlPr>
                            </m:dPr>
                            <m:e>
                              <m:r>
                                <a:rPr lang="en-US" sz="5800" b="1" i="1"/>
                                <m:t>𝒔𝒊𝒏</m:t>
                              </m:r>
                              <m:f>
                                <m:fPr>
                                  <m:ctrlPr>
                                    <a:rPr lang="en-US" sz="5800" b="1" i="1"/>
                                  </m:ctrlPr>
                                </m:fPr>
                                <m:num>
                                  <m:r>
                                    <a:rPr lang="en-US" sz="5800" b="1" i="1"/>
                                    <m:t>𝟓</m:t>
                                  </m:r>
                                  <m:r>
                                    <a:rPr lang="en-US" sz="5800" b="1" i="1"/>
                                    <m:t>𝝅</m:t>
                                  </m:r>
                                </m:num>
                                <m:den>
                                  <m:r>
                                    <a:rPr lang="en-US" sz="5800" b="1" i="1"/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800" b="1" i="1"/>
                        <m:t>=</m:t>
                      </m:r>
                      <m:f>
                        <m:fPr>
                          <m:ctrlPr>
                            <a:rPr lang="en-US" sz="5800" b="1" i="1"/>
                          </m:ctrlPr>
                        </m:fPr>
                        <m:num>
                          <m:r>
                            <a:rPr lang="en-US" sz="5800" b="1" i="1"/>
                            <m:t>−</m:t>
                          </m:r>
                          <m:r>
                            <a:rPr lang="en-US" sz="5800" b="1" i="1"/>
                            <m:t>𝝅</m:t>
                          </m:r>
                        </m:num>
                        <m:den>
                          <m:r>
                            <a:rPr lang="en-US" sz="5800" b="1" i="1"/>
                            <m:t>𝟑</m:t>
                          </m:r>
                        </m:den>
                      </m:f>
                    </m:oMath>
                  </m:oMathPara>
                </a14:m>
                <a:r>
                  <a:rPr lang="en-US" sz="5800" b="1" dirty="0"/>
                  <a:t/>
                </a:r>
                <a:br>
                  <a:rPr lang="en-US" sz="5800" b="1" dirty="0"/>
                </a:br>
                <a:endParaRPr lang="en-US" sz="5800" dirty="0"/>
              </a:p>
              <a:p>
                <a:pPr marL="0" indent="0">
                  <a:buNone/>
                </a:pPr>
                <a:endParaRPr lang="en-US" sz="5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5800" b="0" i="1" smtClean="0">
                        <a:latin typeface="Cambria Math" panose="02040503050406030204" pitchFamily="18" charset="0"/>
                      </a:rPr>
                      <m:t>4.) </m:t>
                    </m:r>
                    <m:sSup>
                      <m:sSupPr>
                        <m:ctrlPr>
                          <a:rPr lang="en-US" sz="5800" i="1"/>
                        </m:ctrlPr>
                      </m:sSupPr>
                      <m:e>
                        <m:r>
                          <a:rPr lang="en-US" sz="5800" i="1"/>
                          <m:t>𝑐𝑜𝑠</m:t>
                        </m:r>
                        <m:r>
                          <a:rPr lang="en-US" sz="5800" i="1"/>
                          <m:t>(</m:t>
                        </m:r>
                        <m:r>
                          <a:rPr lang="en-US" sz="5800" i="1"/>
                          <m:t>𝑐𝑜𝑠</m:t>
                        </m:r>
                      </m:e>
                      <m:sup>
                        <m:r>
                          <a:rPr lang="en-US" sz="5800" i="1"/>
                          <m:t>−1</m:t>
                        </m:r>
                      </m:sup>
                    </m:sSup>
                    <m:r>
                      <a:rPr lang="en-US" sz="5800" i="1"/>
                      <m:t>𝜋</m:t>
                    </m:r>
                    <m:r>
                      <a:rPr lang="en-US" sz="5800" i="1"/>
                      <m:t>)</m:t>
                    </m:r>
                  </m:oMath>
                </a14:m>
                <a:r>
                  <a:rPr lang="en-US" sz="58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800" i="1"/>
                        </m:ctrlPr>
                      </m:sSupPr>
                      <m:e>
                        <m:r>
                          <a:rPr lang="en-US" sz="5800" i="1"/>
                          <m:t>𝑐𝑜𝑠</m:t>
                        </m:r>
                      </m:e>
                      <m:sup>
                        <m:r>
                          <a:rPr lang="en-US" sz="5800" i="1"/>
                          <m:t>−1</m:t>
                        </m:r>
                      </m:sup>
                    </m:sSup>
                    <m:r>
                      <a:rPr lang="en-US" sz="5800" i="1"/>
                      <m:t>𝜋</m:t>
                    </m:r>
                  </m:oMath>
                </a14:m>
                <a:r>
                  <a:rPr lang="en-US" sz="5800" dirty="0"/>
                  <a:t> is not defined because the domain </a:t>
                </a:r>
                <a:r>
                  <a:rPr lang="en-US" sz="5800" dirty="0" smtClean="0"/>
                  <a:t>				is </a:t>
                </a:r>
                <a:r>
                  <a:rPr lang="en-US" sz="5800" dirty="0"/>
                  <a:t>[-1,1]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349829"/>
                <a:ext cx="10486571" cy="5297714"/>
              </a:xfrm>
              <a:blipFill rotWithShape="0">
                <a:blip r:embed="rId2"/>
                <a:stretch>
                  <a:fillRect l="-1163" t="-3107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17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Preview Examples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Find the exact value.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1.) </m:t>
                          </m:r>
                          <m:r>
                            <m:rPr>
                              <m:sty m:val="p"/>
                            </m:rPr>
                            <a:rPr lang="en-US" sz="3200"/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/>
                              </m:ctrlPr>
                            </m:dPr>
                            <m:e>
                              <m:r>
                                <a:rPr lang="en-US" sz="3200" i="1"/>
                                <m:t>𝑎𝑟𝑐𝑐𝑜𝑠</m:t>
                              </m:r>
                              <m:f>
                                <m:fPr>
                                  <m:ctrlPr>
                                    <a:rPr lang="en-US" sz="3200" i="1"/>
                                  </m:ctrlPr>
                                </m:fPr>
                                <m:num>
                                  <m:r>
                                    <a:rPr lang="en-US" sz="3200" i="1"/>
                                    <m:t>2</m:t>
                                  </m:r>
                                </m:num>
                                <m:den>
                                  <m:r>
                                    <a:rPr lang="en-US" sz="3200" i="1"/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87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196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53029"/>
                <a:ext cx="10820400" cy="43143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If </a:t>
                </a:r>
                <a:r>
                  <a:rPr lang="en-US" sz="3000" dirty="0"/>
                  <a:t>you let  </a:t>
                </a:r>
                <a14:m>
                  <m:oMath xmlns:m="http://schemas.openxmlformats.org/officeDocument/2006/math">
                    <m:r>
                      <a:rPr lang="en-US" sz="3000" i="1"/>
                      <m:t>𝑢</m:t>
                    </m:r>
                    <m:r>
                      <a:rPr lang="en-US" sz="3000" i="1"/>
                      <m:t>=</m:t>
                    </m:r>
                    <m:r>
                      <a:rPr lang="en-US" sz="3000" i="1"/>
                      <m:t>𝑎𝑟𝑐𝑐𝑜𝑠</m:t>
                    </m:r>
                    <m:f>
                      <m:fPr>
                        <m:ctrlPr>
                          <a:rPr lang="en-US" sz="3000" i="1"/>
                        </m:ctrlPr>
                      </m:fPr>
                      <m:num>
                        <m:r>
                          <a:rPr lang="en-US" sz="3000" i="1"/>
                          <m:t>2</m:t>
                        </m:r>
                      </m:num>
                      <m:den>
                        <m:r>
                          <a:rPr lang="en-US" sz="3000" i="1"/>
                          <m:t>3</m:t>
                        </m:r>
                      </m:den>
                    </m:f>
                  </m:oMath>
                </a14:m>
                <a:r>
                  <a:rPr lang="en-US" sz="3000" dirty="0"/>
                  <a:t>			</a:t>
                </a:r>
                <a:r>
                  <a:rPr lang="en-US" sz="3000" dirty="0" smtClean="0"/>
                  <a:t>[</a:t>
                </a:r>
                <a:r>
                  <a:rPr lang="en-US" sz="3000" dirty="0"/>
                  <a:t>note tan(</a:t>
                </a:r>
                <a:r>
                  <a:rPr lang="en-US" sz="3000" dirty="0" err="1"/>
                  <a:t>arccos</a:t>
                </a:r>
                <a:r>
                  <a:rPr lang="en-US" sz="3000" dirty="0"/>
                  <a:t>(u)) now]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/>
                          <m:t>cos</m:t>
                        </m:r>
                      </m:fName>
                      <m:e>
                        <m:r>
                          <a:rPr lang="en-US" sz="3000" i="1"/>
                          <m:t>𝑢</m:t>
                        </m:r>
                      </m:e>
                    </m:func>
                    <m:r>
                      <a:rPr lang="en-US" sz="3000" i="1"/>
                      <m:t>=</m:t>
                    </m:r>
                    <m:f>
                      <m:fPr>
                        <m:ctrlPr>
                          <a:rPr lang="en-US" sz="3000" i="1"/>
                        </m:ctrlPr>
                      </m:fPr>
                      <m:num>
                        <m:r>
                          <a:rPr lang="en-US" sz="3000" i="1"/>
                          <m:t>2</m:t>
                        </m:r>
                      </m:num>
                      <m:den>
                        <m:r>
                          <a:rPr lang="en-US" sz="3000" i="1"/>
                          <m:t>3</m:t>
                        </m:r>
                      </m:den>
                    </m:f>
                  </m:oMath>
                </a14:m>
                <a:r>
                  <a:rPr lang="en-US" sz="3000" dirty="0"/>
                  <a:t>		</a:t>
                </a:r>
                <a:r>
                  <a:rPr lang="en-US" sz="3000" dirty="0" smtClean="0"/>
                  <a:t>		since </a:t>
                </a:r>
                <a:r>
                  <a:rPr lang="en-US" sz="3000" dirty="0"/>
                  <a:t>it is positive it is in Quad I) 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And </a:t>
                </a:r>
                <a:r>
                  <a:rPr lang="en-US" sz="3000" dirty="0"/>
                  <a:t>we know that </a:t>
                </a:r>
                <a14:m>
                  <m:oMath xmlns:m="http://schemas.openxmlformats.org/officeDocument/2006/math">
                    <m:r>
                      <a:rPr lang="en-US" sz="3000" i="1"/>
                      <m:t>𝑥</m:t>
                    </m:r>
                    <m:r>
                      <a:rPr lang="en-US" sz="3000" i="1"/>
                      <m:t>=2, </m:t>
                    </m:r>
                    <m:r>
                      <a:rPr lang="en-US" sz="3000" i="1"/>
                      <m:t>𝑟</m:t>
                    </m:r>
                    <m:r>
                      <a:rPr lang="en-US" sz="3000" i="1"/>
                      <m:t>=3</m:t>
                    </m:r>
                  </m:oMath>
                </a14:m>
                <a:r>
                  <a:rPr lang="en-US" sz="3000" dirty="0"/>
                  <a:t> </a:t>
                </a: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and therefore </a:t>
                </a:r>
                <a14:m>
                  <m:oMath xmlns:m="http://schemas.openxmlformats.org/officeDocument/2006/math">
                    <m:r>
                      <a:rPr lang="en-US" sz="3000" i="1"/>
                      <m:t>𝑦</m:t>
                    </m:r>
                    <m:r>
                      <a:rPr lang="en-US" sz="3000" i="1"/>
                      <m:t>=</m:t>
                    </m:r>
                    <m:rad>
                      <m:radPr>
                        <m:degHide m:val="on"/>
                        <m:ctrlPr>
                          <a:rPr lang="en-US" sz="3000" i="1"/>
                        </m:ctrlPr>
                      </m:radPr>
                      <m:deg/>
                      <m:e>
                        <m:r>
                          <a:rPr lang="en-US" sz="3000" i="1"/>
                          <m:t>5</m:t>
                        </m:r>
                      </m:e>
                    </m:rad>
                  </m:oMath>
                </a14:m>
                <a:r>
                  <a:rPr lang="en-US" sz="3000" dirty="0" smtClean="0"/>
                  <a:t>            </a:t>
                </a:r>
                <a:r>
                  <a:rPr lang="en-US" sz="3000" dirty="0"/>
                  <a:t>	(Draw triangle if needed</a:t>
                </a:r>
                <a:r>
                  <a:rPr lang="en-US" sz="3000" dirty="0" smtClean="0"/>
                  <a:t>)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/>
                          <m:t>tan</m:t>
                        </m:r>
                      </m:fName>
                      <m:e>
                        <m:r>
                          <a:rPr lang="en-US" sz="3200" i="1"/>
                          <m:t>𝑢</m:t>
                        </m:r>
                        <m:r>
                          <a:rPr lang="en-US" sz="3200" i="1"/>
                          <m:t>=</m:t>
                        </m:r>
                      </m:e>
                    </m:func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/>
                            </m:ctrlPr>
                          </m:radPr>
                          <m:deg/>
                          <m:e>
                            <m:r>
                              <a:rPr lang="en-US" sz="3200" i="1"/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3200" i="1"/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		Therefore,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/>
                        </m:ctrlPr>
                      </m:funcPr>
                      <m:fName>
                        <m:r>
                          <a:rPr lang="en-US" sz="3200" b="1" i="1"/>
                          <m:t>𝐭𝐚𝐧</m:t>
                        </m:r>
                      </m:fName>
                      <m:e>
                        <m:d>
                          <m:dPr>
                            <m:ctrlPr>
                              <a:rPr lang="en-US" sz="3200" b="1" i="1"/>
                            </m:ctrlPr>
                          </m:dPr>
                          <m:e>
                            <m:r>
                              <a:rPr lang="en-US" sz="3200" b="1" i="1"/>
                              <m:t>𝒂𝒓𝒄𝒄𝒐𝒔</m:t>
                            </m:r>
                            <m:f>
                              <m:fPr>
                                <m:ctrlPr>
                                  <a:rPr lang="en-US" sz="3200" b="1" i="1"/>
                                </m:ctrlPr>
                              </m:fPr>
                              <m:num>
                                <m:r>
                                  <a:rPr lang="en-US" sz="3200" b="1" i="1"/>
                                  <m:t>𝟐</m:t>
                                </m:r>
                              </m:num>
                              <m:den>
                                <m:r>
                                  <a:rPr lang="en-US" sz="3200" b="1" i="1"/>
                                  <m:t>𝟑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3200" b="1" i="1"/>
                      <m:t>=</m:t>
                    </m:r>
                    <m:f>
                      <m:fPr>
                        <m:ctrlPr>
                          <a:rPr lang="en-US" sz="3200" b="1" i="1"/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1" i="1"/>
                            </m:ctrlPr>
                          </m:radPr>
                          <m:deg/>
                          <m:e>
                            <m:r>
                              <a:rPr lang="en-US" sz="3200" b="1" i="1"/>
                              <m:t>𝟓</m:t>
                            </m:r>
                          </m:e>
                        </m:rad>
                      </m:num>
                      <m:den>
                        <m:r>
                          <a:rPr lang="en-US" sz="3200" b="1" i="1"/>
                          <m:t>𝟐</m:t>
                        </m:r>
                      </m:den>
                    </m:f>
                  </m:oMath>
                </a14:m>
                <a:r>
                  <a:rPr lang="en-US" sz="3200" dirty="0"/>
                  <a:t>	</a:t>
                </a: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53029"/>
                <a:ext cx="10820400" cy="4314371"/>
              </a:xfrm>
              <a:blipFill rotWithShape="0">
                <a:blip r:embed="rId2"/>
                <a:stretch>
                  <a:fillRect l="-1296" t="-141" r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0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Preview Examples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Find the exact value</a:t>
                </a: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r>
                            <a:rPr lang="en-US" sz="3200"/>
                            <m:t>2.) </m:t>
                          </m:r>
                          <m:r>
                            <m:rPr>
                              <m:sty m:val="p"/>
                            </m:rPr>
                            <a:rPr lang="en-US" sz="3200"/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/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/>
                                    <m:t>arcsin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200" i="1"/>
                                          </m:ctrlPr>
                                        </m:fPr>
                                        <m:num>
                                          <m:r>
                                            <a:rPr lang="en-US" sz="3200" i="1"/>
                                            <m:t>−3</m:t>
                                          </m:r>
                                        </m:num>
                                        <m:den>
                                          <m:r>
                                            <a:rPr lang="en-US" sz="3200" i="1"/>
                                            <m:t>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87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336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343" y="1422400"/>
                <a:ext cx="11335657" cy="5435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If you let  </a:t>
                </a:r>
                <a14:m>
                  <m:oMath xmlns:m="http://schemas.openxmlformats.org/officeDocument/2006/math">
                    <m:r>
                      <a:rPr lang="en-US" sz="3200" i="1"/>
                      <m:t>𝑢</m:t>
                    </m:r>
                    <m:r>
                      <a:rPr lang="en-US" sz="3200" i="1"/>
                      <m:t>=</m:t>
                    </m:r>
                    <m:r>
                      <a:rPr lang="en-US" sz="3200" i="1"/>
                      <m:t>𝑎𝑟𝑐𝑠𝑖𝑛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−3</m:t>
                        </m:r>
                      </m:num>
                      <m:den>
                        <m:r>
                          <a:rPr lang="en-US" sz="3200" i="1"/>
                          <m:t>5</m:t>
                        </m:r>
                      </m:den>
                    </m:f>
                  </m:oMath>
                </a14:m>
                <a:r>
                  <a:rPr lang="en-US" sz="3200" dirty="0"/>
                  <a:t>		[note cos(</a:t>
                </a:r>
                <a:r>
                  <a:rPr lang="en-US" sz="3200" dirty="0" err="1"/>
                  <a:t>arcsin</a:t>
                </a:r>
                <a:r>
                  <a:rPr lang="en-US" sz="3200" dirty="0"/>
                  <a:t>(u)) now]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/>
                          <m:t>sin</m:t>
                        </m:r>
                      </m:fName>
                      <m:e>
                        <m:r>
                          <a:rPr lang="en-US" sz="3200" i="1"/>
                          <m:t>𝑢</m:t>
                        </m:r>
                      </m:e>
                    </m:func>
                    <m:r>
                      <a:rPr lang="en-US" sz="3200" i="1"/>
                      <m:t>=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−3</m:t>
                        </m:r>
                      </m:num>
                      <m:den>
                        <m:r>
                          <a:rPr lang="en-US" sz="3200" i="1"/>
                          <m:t>5</m:t>
                        </m:r>
                      </m:den>
                    </m:f>
                  </m:oMath>
                </a14:m>
                <a:r>
                  <a:rPr lang="en-US" sz="3200" dirty="0"/>
                  <a:t>		</a:t>
                </a:r>
                <a:r>
                  <a:rPr lang="en-US" sz="3200" dirty="0" smtClean="0"/>
                  <a:t>		(</a:t>
                </a:r>
                <a:r>
                  <a:rPr lang="en-US" sz="3200" dirty="0"/>
                  <a:t>since </a:t>
                </a:r>
                <a:r>
                  <a:rPr lang="en-US" sz="3200" dirty="0" smtClean="0"/>
                  <a:t>sin is neg.. it </a:t>
                </a:r>
                <a:r>
                  <a:rPr lang="en-US" sz="3200" dirty="0"/>
                  <a:t>is in Quad IV)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And </a:t>
                </a:r>
                <a:r>
                  <a:rPr lang="en-US" sz="3200" dirty="0"/>
                  <a:t>we know that </a:t>
                </a:r>
                <a14:m>
                  <m:oMath xmlns:m="http://schemas.openxmlformats.org/officeDocument/2006/math">
                    <m:r>
                      <a:rPr lang="en-US" sz="3200" i="1"/>
                      <m:t>𝑦</m:t>
                    </m:r>
                    <m:r>
                      <a:rPr lang="en-US" sz="3200" i="1"/>
                      <m:t>=−3, </m:t>
                    </m:r>
                  </m:oMath>
                </a14:m>
                <a:endParaRPr lang="en-US" sz="3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/>
                      <m:t>𝑟</m:t>
                    </m:r>
                    <m:r>
                      <a:rPr lang="en-US" sz="3200" i="1"/>
                      <m:t>=5</m:t>
                    </m:r>
                  </m:oMath>
                </a14:m>
                <a:r>
                  <a:rPr lang="en-US" sz="3200" dirty="0"/>
                  <a:t> and therefore </a:t>
                </a:r>
                <a14:m>
                  <m:oMath xmlns:m="http://schemas.openxmlformats.org/officeDocument/2006/math">
                    <m:r>
                      <a:rPr lang="en-US" sz="3200" i="1"/>
                      <m:t>𝑥</m:t>
                    </m:r>
                    <m:r>
                      <a:rPr lang="en-US" sz="3200" i="1"/>
                      <m:t>=4</m:t>
                    </m:r>
                  </m:oMath>
                </a14:m>
                <a:r>
                  <a:rPr lang="en-US" sz="3200" dirty="0" smtClean="0"/>
                  <a:t>	</a:t>
                </a:r>
                <a:r>
                  <a:rPr lang="en-US" sz="3200" dirty="0"/>
                  <a:t>	(Draw triangle if needed)	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/>
                          <m:t>cos</m:t>
                        </m:r>
                      </m:fName>
                      <m:e>
                        <m:r>
                          <a:rPr lang="en-US" sz="3200" i="1"/>
                          <m:t>𝑢</m:t>
                        </m:r>
                        <m:r>
                          <a:rPr lang="en-US" sz="3200" i="1"/>
                          <m:t>=</m:t>
                        </m:r>
                      </m:e>
                    </m:func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4</m:t>
                        </m:r>
                      </m:num>
                      <m:den>
                        <m:r>
                          <a:rPr lang="en-US" sz="3200" i="1"/>
                          <m:t>5</m:t>
                        </m:r>
                      </m:den>
                    </m:f>
                  </m:oMath>
                </a14:m>
                <a:r>
                  <a:rPr lang="en-US" sz="3200" dirty="0"/>
                  <a:t>		Therefore,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/>
                        </m:ctrlPr>
                      </m:funcPr>
                      <m:fName>
                        <m:r>
                          <a:rPr lang="en-US" sz="3200" b="1" i="1"/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3200" b="1" i="1"/>
                            </m:ctrlPr>
                          </m:dPr>
                          <m:e>
                            <m:r>
                              <a:rPr lang="en-US" sz="3200" b="1" i="1"/>
                              <m:t>𝒂𝒓𝒄𝒔𝒊𝒏</m:t>
                            </m:r>
                            <m:f>
                              <m:fPr>
                                <m:ctrlPr>
                                  <a:rPr lang="en-US" sz="3200" b="1" i="1"/>
                                </m:ctrlPr>
                              </m:fPr>
                              <m:num>
                                <m:r>
                                  <a:rPr lang="en-US" sz="3200" b="1" i="1"/>
                                  <m:t>−</m:t>
                                </m:r>
                                <m:r>
                                  <a:rPr lang="en-US" sz="3200" b="1" i="1"/>
                                  <m:t>𝟑</m:t>
                                </m:r>
                              </m:num>
                              <m:den>
                                <m:r>
                                  <a:rPr lang="en-US" sz="3200" b="1" i="1"/>
                                  <m:t>𝟓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3200" b="1" i="1"/>
                      <m:t>=</m:t>
                    </m:r>
                    <m:f>
                      <m:fPr>
                        <m:ctrlPr>
                          <a:rPr lang="en-US" sz="3200" b="1" i="1"/>
                        </m:ctrlPr>
                      </m:fPr>
                      <m:num>
                        <m:r>
                          <a:rPr lang="en-US" sz="3200" b="1" i="1"/>
                          <m:t>𝟒</m:t>
                        </m:r>
                      </m:num>
                      <m:den>
                        <m:r>
                          <a:rPr lang="en-US" sz="3200" b="1" i="1"/>
                          <m:t>𝟓</m:t>
                        </m:r>
                      </m:den>
                    </m:f>
                  </m:oMath>
                </a14:m>
                <a:r>
                  <a:rPr lang="en-US" sz="3200" dirty="0"/>
                  <a:t>	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343" y="1422400"/>
                <a:ext cx="11335657" cy="5435600"/>
              </a:xfrm>
              <a:blipFill rotWithShape="0">
                <a:blip r:embed="rId2"/>
                <a:stretch>
                  <a:fillRect l="-1344" t="-112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036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Page 316	#9, 11, 13, 19-24, 37-44, </a:t>
            </a:r>
            <a:br>
              <a:rPr lang="en-US" sz="3000" dirty="0"/>
            </a:br>
            <a:r>
              <a:rPr lang="en-US" sz="3000" dirty="0"/>
              <a:t>		  45-51 (odd), 69, 71, 97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Get a Head Start… </a:t>
            </a:r>
          </a:p>
          <a:p>
            <a:pPr marL="0" indent="0">
              <a:buNone/>
            </a:pPr>
            <a:r>
              <a:rPr lang="en-US" sz="3000" dirty="0" smtClean="0"/>
              <a:t>Page </a:t>
            </a:r>
            <a:r>
              <a:rPr lang="en-US" sz="3200" dirty="0"/>
              <a:t>347 #1-4, 5-9 (odd), 23-27 (odd),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43</a:t>
            </a:r>
            <a:r>
              <a:rPr lang="en-US" sz="3200" dirty="0"/>
              <a:t>, 49-51, 55, 105, 111 </a:t>
            </a:r>
            <a:r>
              <a:rPr lang="en-US" sz="3200" dirty="0"/>
              <a:t>		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954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/>
              <a:t>4.4 Trig Functions of Any Angle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Objective: Evaluate trig functions of any angles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3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Definitions of Trigonometric Functions of Any Angle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85901"/>
                <a:ext cx="9601200" cy="53721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be an angle in standard position with (x, y) a point on the terminal side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30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000" dirty="0"/>
                  <a:t>. 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b="1" dirty="0"/>
                  <a:t>	</a:t>
                </a:r>
                <a:r>
                  <a:rPr lang="en-US" sz="3000" b="1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𝐬𝐞𝐜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endParaRPr lang="en-US" sz="3000" b="1" dirty="0" smtClean="0"/>
              </a:p>
              <a:p>
                <a:pPr marL="0" indent="0">
                  <a:buNone/>
                </a:pPr>
                <a:r>
                  <a:rPr lang="en-US" sz="3000" b="1" dirty="0"/>
                  <a:t>		</a:t>
                </a:r>
                <a:endParaRPr lang="en-US" sz="3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b="1" dirty="0"/>
                  <a:t>	</a:t>
                </a:r>
                <a:r>
                  <a:rPr lang="en-US" sz="3000" b="1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𝐜𝐬𝐜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sz="3000" b="1" dirty="0"/>
                  <a:t>	</a:t>
                </a:r>
                <a:endParaRPr lang="en-US" sz="3000" b="1" dirty="0" smtClean="0"/>
              </a:p>
              <a:p>
                <a:pPr marL="0" indent="0">
                  <a:buNone/>
                </a:pPr>
                <a:r>
                  <a:rPr lang="en-US" sz="3000" b="1" dirty="0"/>
                  <a:t>	</a:t>
                </a:r>
                <a:endParaRPr lang="en-US" sz="3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sz="3000" b="1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𝐜𝐨𝐭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</m:e>
                    </m:func>
                    <m:r>
                      <a:rPr lang="en-US" sz="30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1800" b="1" dirty="0"/>
                  <a:t/>
                </a:r>
                <a:br>
                  <a:rPr lang="en-US" sz="1800" b="1" dirty="0"/>
                </a:br>
                <a:r>
                  <a:rPr lang="en-US" sz="1800" dirty="0" smtClean="0"/>
                  <a:t>Note</a:t>
                </a:r>
                <a:r>
                  <a:rPr lang="en-US" sz="1800" dirty="0"/>
                  <a:t>: See picture on page 310 for image of what is meant by x, y, and r.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85901"/>
                <a:ext cx="9601200" cy="5372100"/>
              </a:xfrm>
              <a:blipFill rotWithShape="0">
                <a:blip r:embed="rId2"/>
                <a:stretch>
                  <a:fillRect l="-1460" t="-2724" r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5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300" dirty="0" smtClean="0"/>
                  <a:t>Example: Let </a:t>
                </a:r>
                <a:r>
                  <a:rPr lang="en-US" sz="3300" dirty="0"/>
                  <a:t>(-6, 8) be a point on the terminal side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300" dirty="0"/>
                  <a:t> Find the cosine, sine, and tangent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300" dirty="0"/>
                  <a:t> Also find the secant, cosecant, and cotangent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60" t="-864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2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300" dirty="0" smtClean="0"/>
                  <a:t>Example: Let </a:t>
                </a:r>
                <a:r>
                  <a:rPr lang="en-US" sz="3300" dirty="0"/>
                  <a:t>(-6, 8) be a point on the terminal side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300" dirty="0"/>
                  <a:t> Find the cosine, sine, and tangent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300" dirty="0"/>
                  <a:t> Also find the secant, cosecant, and cotangent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60" t="-864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1447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(−6)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(8)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36+64</m:t>
                        </m:r>
                      </m:e>
                    </m:ra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rad>
                    <m:r>
                      <a:rPr lang="en-US" sz="3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3000" dirty="0"/>
                  <a:t>. . .</a:t>
                </a:r>
              </a:p>
              <a:p>
                <a:pPr marL="0" indent="0">
                  <a:buNone/>
                </a:pPr>
                <a:r>
                  <a:rPr lang="en-US" sz="3000" dirty="0"/>
                  <a:t> 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b="1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b="1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func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 </a:t>
                </a:r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𝐬𝐞𝐜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b="1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𝐜𝐬𝐜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b="1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𝐜𝐨𝐭</m:t>
                        </m:r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e>
                    </m:func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14478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8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300" dirty="0"/>
                  <a:t>Example: </a:t>
                </a:r>
                <a:r>
                  <a:rPr lang="en-US" sz="3300" dirty="0" smtClean="0"/>
                  <a:t>Given </a:t>
                </a:r>
                <a:r>
                  <a:rPr lang="en-US" sz="3300" dirty="0"/>
                  <a:t>that tan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3300" dirty="0"/>
                  <a:t> and cos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en-US" sz="3300" dirty="0"/>
                  <a:t> find sin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300" dirty="0"/>
                  <a:t> and sec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300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4" t="-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-- Note </a:t>
                </a:r>
                <a:r>
                  <a:rPr lang="en-US" sz="3000" dirty="0"/>
                  <a:t>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is in Quadrant II because that is the only quadrant in which tangent is negative and cos is negative.</a:t>
                </a:r>
                <a:br>
                  <a:rPr lang="en-US" sz="3000" dirty="0"/>
                </a:b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6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6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300" dirty="0"/>
                  <a:t>Example: </a:t>
                </a:r>
                <a:r>
                  <a:rPr lang="en-US" sz="3300" dirty="0" smtClean="0"/>
                  <a:t>Given </a:t>
                </a:r>
                <a:r>
                  <a:rPr lang="en-US" sz="3300" dirty="0"/>
                  <a:t>that tan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3300" dirty="0"/>
                  <a:t> and cos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en-US" sz="3300" dirty="0"/>
                  <a:t> find sin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300" dirty="0"/>
                  <a:t> and sec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300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4" t="-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620531" cy="3581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200" i="1" u="sng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u="sng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 u="sng">
                            <a:latin typeface="Cambria Math" panose="02040503050406030204" pitchFamily="18" charset="0"/>
                          </a:rPr>
                          <m:t> =−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		so you know that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US" sz="3200" dirty="0"/>
                  <a:t>		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So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16+49</m:t>
                        </m:r>
                      </m:e>
                    </m:ra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65</m:t>
                        </m:r>
                      </m:e>
                    </m:rad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3200" dirty="0"/>
                  <a:t>sin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65</m:t>
                            </m:r>
                          </m:e>
                        </m:ra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=0.496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		</a:t>
                </a:r>
                <a:r>
                  <a:rPr lang="en-US" sz="3200" dirty="0"/>
                  <a:t>sec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65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=−1.152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620531" cy="3581400"/>
              </a:xfrm>
              <a:blipFill rotWithShape="0">
                <a:blip r:embed="rId3"/>
                <a:stretch>
                  <a:fillRect l="-1320" t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5423</TotalTime>
  <Words>459</Words>
  <Application>Microsoft Office PowerPoint</Application>
  <PresentationFormat>Widescreen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Cambria Math</vt:lpstr>
      <vt:lpstr>Franklin Gothic Book</vt:lpstr>
      <vt:lpstr>Crop</vt:lpstr>
      <vt:lpstr>Bell Work: Simplify </vt:lpstr>
      <vt:lpstr>For Next Time</vt:lpstr>
      <vt:lpstr>Pre-calc trig</vt:lpstr>
      <vt:lpstr>4.4 Trig Functions of Any Angle</vt:lpstr>
      <vt:lpstr>Definitions of Trigonometric Functions of Any Angle </vt:lpstr>
      <vt:lpstr>Example: Let (-6, 8) be a point on the terminal side of θ. Find the cosine, sine, and tangent of θ. Also find the secant, cosecant, and cotangent.</vt:lpstr>
      <vt:lpstr>Example: Let (-6, 8) be a point on the terminal side of θ. Find the cosine, sine, and tangent of θ. Also find the secant, cosecant, and cotangent.</vt:lpstr>
      <vt:lpstr>Example: Given that tan θ=-4/7 and cos θ&lt;0, find sin θ and sec θ. </vt:lpstr>
      <vt:lpstr>Example: Given that tan θ=-4/7 and cos θ&lt;0, find sin θ and sec θ. </vt:lpstr>
      <vt:lpstr>Evaluating Trig Functions of Any Angle </vt:lpstr>
      <vt:lpstr>Reference Angles </vt:lpstr>
      <vt:lpstr>Example</vt:lpstr>
      <vt:lpstr>Example</vt:lpstr>
      <vt:lpstr>4.7 Inverse Trig Functions </vt:lpstr>
      <vt:lpstr>Inverse of Trig Functions  (explained with sine)</vt:lpstr>
      <vt:lpstr>Definitions of Inverse Sine Function</vt:lpstr>
      <vt:lpstr>Examples: If possible, find the exact value.  </vt:lpstr>
      <vt:lpstr>Examples: If possible, find the exact value.  </vt:lpstr>
      <vt:lpstr>Definitions of the Inverse Trig Functions </vt:lpstr>
      <vt:lpstr>Examples: If possible, find the exact value.  </vt:lpstr>
      <vt:lpstr>Examples: If possible, find the exact value.  </vt:lpstr>
      <vt:lpstr>Inverse Properties of Trig Functions </vt:lpstr>
      <vt:lpstr>Examples: If possible, find the exact value.  </vt:lpstr>
      <vt:lpstr>Calculus Preview Examples:  </vt:lpstr>
      <vt:lpstr>Solution</vt:lpstr>
      <vt:lpstr>Calculus Preview Examples:  </vt:lpstr>
      <vt:lpstr>Solution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171</cp:revision>
  <cp:lastPrinted>2017-10-18T18:14:06Z</cp:lastPrinted>
  <dcterms:created xsi:type="dcterms:W3CDTF">2017-08-21T18:28:24Z</dcterms:created>
  <dcterms:modified xsi:type="dcterms:W3CDTF">2017-12-04T05:01:54Z</dcterms:modified>
</cp:coreProperties>
</file>