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74" r:id="rId2"/>
    <p:sldId id="424" r:id="rId3"/>
    <p:sldId id="423" r:id="rId4"/>
    <p:sldId id="256"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5" r:id="rId20"/>
    <p:sldId id="426" r:id="rId21"/>
    <p:sldId id="428" r:id="rId22"/>
    <p:sldId id="434" r:id="rId23"/>
    <p:sldId id="435" r:id="rId24"/>
    <p:sldId id="429" r:id="rId25"/>
    <p:sldId id="430" r:id="rId26"/>
    <p:sldId id="431" r:id="rId27"/>
    <p:sldId id="432" r:id="rId28"/>
    <p:sldId id="433" r:id="rId29"/>
    <p:sldId id="397" r:id="rId3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73" d="100"/>
          <a:sy n="73" d="100"/>
        </p:scale>
        <p:origin x="44" y="7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0506"/>
            <a:ext cx="9601200" cy="1244906"/>
          </a:xfrm>
        </p:spPr>
        <p:txBody>
          <a:bodyPr>
            <a:normAutofit fontScale="90000"/>
          </a:bodyPr>
          <a:lstStyle/>
          <a:p>
            <a:r>
              <a:rPr lang="en-US" dirty="0"/>
              <a:t>Bell Work: </a:t>
            </a:r>
            <a:r>
              <a:rPr lang="en-US" dirty="0" smtClean="0"/>
              <a:t>Evaluate, if you can. </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8743" y="1429657"/>
                <a:ext cx="11183257" cy="5191482"/>
              </a:xfrm>
            </p:spPr>
            <p:txBody>
              <a:bodyPr>
                <a:normAutofit/>
              </a:bodyPr>
              <a:lstStyle/>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𝟏</m:t>
                        </m:r>
                        <m:r>
                          <a:rPr lang="en-US" sz="3200" b="1">
                            <a:latin typeface="Cambria Math" panose="02040503050406030204" pitchFamily="18" charset="0"/>
                          </a:rPr>
                          <m:t>.) </m:t>
                        </m:r>
                        <m:r>
                          <a:rPr lang="en-US" sz="3200" b="1" i="1">
                            <a:latin typeface="Cambria Math" panose="02040503050406030204" pitchFamily="18" charset="0"/>
                          </a:rPr>
                          <m:t>𝐚𝐫𝐜𝐜𝐨𝐬</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𝟐</m:t>
                                    </m:r>
                                  </m:e>
                                </m:rad>
                              </m:num>
                              <m:den>
                                <m:r>
                                  <a:rPr lang="en-US" sz="3200" b="1" i="1">
                                    <a:latin typeface="Cambria Math" panose="02040503050406030204" pitchFamily="18" charset="0"/>
                                  </a:rPr>
                                  <m:t>𝟐</m:t>
                                </m:r>
                              </m:den>
                            </m:f>
                          </m:e>
                        </m:d>
                      </m:e>
                    </m:func>
                  </m:oMath>
                </a14:m>
                <a:r>
                  <a:rPr lang="en-US" sz="3200" dirty="0"/>
                  <a:t>		</a:t>
                </a:r>
                <a:endParaRPr lang="en-US" sz="3200" b="1" i="1" dirty="0" smtClean="0">
                  <a:latin typeface="Cambria Math" panose="02040503050406030204" pitchFamily="18" charset="0"/>
                </a:endParaRPr>
              </a:p>
              <a:p>
                <a:pPr marL="0" indent="0">
                  <a:buNone/>
                </a:pPr>
                <a:endParaRPr lang="en-US" sz="3200" b="1" i="1" dirty="0" smtClean="0">
                  <a:latin typeface="Cambria Math" panose="02040503050406030204" pitchFamily="18" charset="0"/>
                </a:endParaRPr>
              </a:p>
              <a:p>
                <a:pPr marL="0" indent="0">
                  <a:buNone/>
                </a:pPr>
                <a:endParaRPr lang="en-US" sz="3200" b="1" i="1" dirty="0" smtClean="0">
                  <a:latin typeface="Cambria Math" panose="02040503050406030204" pitchFamily="18" charset="0"/>
                </a:endParaRPr>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𝟐</m:t>
                        </m:r>
                        <m:r>
                          <a:rPr lang="en-US" sz="3200" b="1" i="1">
                            <a:latin typeface="Cambria Math" panose="02040503050406030204" pitchFamily="18" charset="0"/>
                          </a:rPr>
                          <m:t>.) </m:t>
                        </m:r>
                        <m:r>
                          <a:rPr lang="en-US" sz="3200" b="1" i="1">
                            <a:latin typeface="Cambria Math" panose="02040503050406030204" pitchFamily="18" charset="0"/>
                          </a:rPr>
                          <m:t>𝒄𝒐𝒔</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m:t>
                        </m:r>
                        <m:r>
                          <a:rPr lang="en-US" sz="3200" b="1" i="1">
                            <a:latin typeface="Cambria Math" panose="02040503050406030204" pitchFamily="18" charset="0"/>
                          </a:rPr>
                          <m:t>𝟏</m:t>
                        </m:r>
                      </m:e>
                    </m:d>
                  </m:oMath>
                </a14:m>
                <a:r>
                  <a:rPr lang="en-US" sz="3200" dirty="0"/>
                  <a:t>		</a:t>
                </a: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8743" y="1429657"/>
                <a:ext cx="11183257" cy="5191482"/>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7462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Definitions of the Inverse Trig Functions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8285" y="1770743"/>
                <a:ext cx="11263085" cy="4862286"/>
              </a:xfrm>
            </p:spPr>
            <p:txBody>
              <a:bodyPr>
                <a:normAutofit fontScale="92500"/>
              </a:bodyPr>
              <a:lstStyle/>
              <a:p>
                <a:pPr marL="0" indent="0">
                  <a:buNone/>
                </a:pPr>
                <a:r>
                  <a:rPr lang="en-US" sz="3000" i="1" u="sng" dirty="0" smtClean="0"/>
                  <a:t>Functions</a:t>
                </a:r>
                <a:r>
                  <a:rPr lang="en-US" sz="3000" i="1" dirty="0"/>
                  <a:t>	</a:t>
                </a:r>
                <a:r>
                  <a:rPr lang="en-US" sz="3000" i="1" dirty="0" smtClean="0"/>
                  <a:t>	</a:t>
                </a:r>
                <a:r>
                  <a:rPr lang="en-US" sz="3000" i="1" dirty="0"/>
                  <a:t>		</a:t>
                </a:r>
                <a:r>
                  <a:rPr lang="en-US" sz="3000" i="1" dirty="0" smtClean="0"/>
                  <a:t>	</a:t>
                </a:r>
                <a:r>
                  <a:rPr lang="en-US" sz="3000" i="1" u="sng" dirty="0" smtClean="0"/>
                  <a:t>Domain</a:t>
                </a:r>
                <a:r>
                  <a:rPr lang="en-US" sz="3000" i="1" dirty="0"/>
                  <a:t>		</a:t>
                </a:r>
                <a:r>
                  <a:rPr lang="en-US" sz="3000" i="1" u="sng" dirty="0" smtClean="0"/>
                  <a:t>Range</a:t>
                </a:r>
                <a:endParaRPr lang="en-US" sz="3000" dirty="0"/>
              </a:p>
              <a:p>
                <a:pPr marL="0" indent="0">
                  <a:buNone/>
                </a:pPr>
                <a:r>
                  <a:rPr lang="en-US" sz="3000" dirty="0"/>
                  <a:t> </a:t>
                </a:r>
              </a:p>
              <a:p>
                <a:pPr marL="0" indent="0">
                  <a:buNone/>
                </a:pPr>
                <a14:m>
                  <m:oMath xmlns:m="http://schemas.openxmlformats.org/officeDocument/2006/math">
                    <m:r>
                      <a:rPr lang="en-US" sz="3000" i="1">
                        <a:latin typeface="Cambria Math" panose="02040503050406030204" pitchFamily="18" charset="0"/>
                      </a:rPr>
                      <m:t>𝑦</m:t>
                    </m:r>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arcsin</m:t>
                        </m:r>
                      </m:fName>
                      <m:e>
                        <m:r>
                          <a:rPr lang="en-US" sz="3000" i="1">
                            <a:latin typeface="Cambria Math" panose="02040503050406030204" pitchFamily="18" charset="0"/>
                          </a:rPr>
                          <m:t>𝑥</m:t>
                        </m:r>
                      </m:e>
                    </m:func>
                  </m:oMath>
                </a14:m>
                <a:r>
                  <a:rPr lang="en-US" sz="3000" dirty="0"/>
                  <a:t>   </a:t>
                </a:r>
                <a14:m>
                  <m:oMath xmlns:m="http://schemas.openxmlformats.org/officeDocument/2006/math">
                    <m:r>
                      <a:rPr lang="en-US" sz="3000" i="1">
                        <a:latin typeface="Cambria Math" panose="02040503050406030204" pitchFamily="18" charset="0"/>
                      </a:rPr>
                      <m:t>𝑖𝑓𝑓</m:t>
                    </m:r>
                  </m:oMath>
                </a14:m>
                <a:r>
                  <a:rPr lang="en-US" sz="3000" dirty="0"/>
                  <a:t>  </a:t>
                </a:r>
                <a14:m>
                  <m:oMath xmlns:m="http://schemas.openxmlformats.org/officeDocument/2006/math">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𝑦</m:t>
                        </m:r>
                      </m:e>
                    </m:func>
                    <m:r>
                      <a:rPr lang="en-US" sz="3000" i="1">
                        <a:latin typeface="Cambria Math" panose="02040503050406030204" pitchFamily="18" charset="0"/>
                      </a:rPr>
                      <m:t>=</m:t>
                    </m:r>
                    <m:r>
                      <a:rPr lang="en-US" sz="3000" i="1">
                        <a:latin typeface="Cambria Math" panose="02040503050406030204" pitchFamily="18" charset="0"/>
                      </a:rPr>
                      <m:t>𝑥</m:t>
                    </m:r>
                  </m:oMath>
                </a14:m>
                <a:r>
                  <a:rPr lang="en-US" sz="3000" dirty="0"/>
                  <a:t>		</a:t>
                </a:r>
                <a14:m>
                  <m:oMath xmlns:m="http://schemas.openxmlformats.org/officeDocument/2006/math">
                    <m:r>
                      <a:rPr lang="en-US" sz="3000" i="1">
                        <a:latin typeface="Cambria Math" panose="02040503050406030204" pitchFamily="18" charset="0"/>
                      </a:rPr>
                      <m:t>−1≤</m:t>
                    </m:r>
                    <m:r>
                      <a:rPr lang="en-US" sz="3000" i="1">
                        <a:latin typeface="Cambria Math" panose="02040503050406030204" pitchFamily="18" charset="0"/>
                      </a:rPr>
                      <m:t>𝑥</m:t>
                    </m:r>
                    <m:r>
                      <a:rPr lang="en-US" sz="3000" i="1">
                        <a:latin typeface="Cambria Math" panose="02040503050406030204" pitchFamily="18" charset="0"/>
                      </a:rPr>
                      <m:t>≤1</m:t>
                    </m:r>
                  </m:oMath>
                </a14:m>
                <a:r>
                  <a:rPr lang="en-US" sz="3000" dirty="0"/>
                  <a:t>		</a:t>
                </a:r>
                <a14:m>
                  <m:oMath xmlns:m="http://schemas.openxmlformats.org/officeDocument/2006/math">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𝜋</m:t>
                        </m:r>
                      </m:num>
                      <m:den>
                        <m:r>
                          <a:rPr lang="en-US" sz="3000" i="1">
                            <a:latin typeface="Cambria Math" panose="02040503050406030204" pitchFamily="18" charset="0"/>
                          </a:rPr>
                          <m:t>2</m:t>
                        </m:r>
                      </m:den>
                    </m:f>
                    <m:r>
                      <a:rPr lang="en-US" sz="3000" i="1">
                        <a:latin typeface="Cambria Math" panose="02040503050406030204" pitchFamily="18" charset="0"/>
                      </a:rPr>
                      <m:t>≤</m:t>
                    </m:r>
                    <m:r>
                      <a:rPr lang="en-US" sz="3000" i="1">
                        <a:latin typeface="Cambria Math" panose="02040503050406030204" pitchFamily="18" charset="0"/>
                      </a:rPr>
                      <m:t>𝑦</m:t>
                    </m:r>
                    <m:r>
                      <a:rPr lang="en-US" sz="3000" i="1">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𝜋</m:t>
                        </m:r>
                      </m:num>
                      <m:den>
                        <m:r>
                          <a:rPr lang="en-US" sz="3000" i="1">
                            <a:latin typeface="Cambria Math" panose="02040503050406030204" pitchFamily="18" charset="0"/>
                          </a:rPr>
                          <m:t>2</m:t>
                        </m:r>
                      </m:den>
                    </m:f>
                  </m:oMath>
                </a14:m>
                <a:endParaRPr lang="en-US" sz="3000" dirty="0"/>
              </a:p>
              <a:p>
                <a:pPr marL="0" indent="0">
                  <a:buNone/>
                </a:pPr>
                <a:r>
                  <a:rPr lang="en-US" sz="3000" dirty="0"/>
                  <a:t> </a:t>
                </a:r>
              </a:p>
              <a:p>
                <a:pPr marL="0" indent="0">
                  <a:buNone/>
                </a:pPr>
                <a14:m>
                  <m:oMath xmlns:m="http://schemas.openxmlformats.org/officeDocument/2006/math">
                    <m:r>
                      <a:rPr lang="en-US" sz="3000" i="1">
                        <a:latin typeface="Cambria Math" panose="02040503050406030204" pitchFamily="18" charset="0"/>
                      </a:rPr>
                      <m:t>𝑦</m:t>
                    </m:r>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arccos</m:t>
                        </m:r>
                      </m:fName>
                      <m:e>
                        <m:r>
                          <a:rPr lang="en-US" sz="3000" i="1">
                            <a:latin typeface="Cambria Math" panose="02040503050406030204" pitchFamily="18" charset="0"/>
                          </a:rPr>
                          <m:t>𝑥</m:t>
                        </m:r>
                      </m:e>
                    </m:func>
                  </m:oMath>
                </a14:m>
                <a:r>
                  <a:rPr lang="en-US" sz="3000" dirty="0"/>
                  <a:t>   </a:t>
                </a:r>
                <a14:m>
                  <m:oMath xmlns:m="http://schemas.openxmlformats.org/officeDocument/2006/math">
                    <m:r>
                      <a:rPr lang="en-US" sz="3000" i="1">
                        <a:latin typeface="Cambria Math" panose="02040503050406030204" pitchFamily="18" charset="0"/>
                      </a:rPr>
                      <m:t>𝑖𝑓𝑓</m:t>
                    </m:r>
                  </m:oMath>
                </a14:m>
                <a:r>
                  <a:rPr lang="en-US" sz="3000" dirty="0"/>
                  <a:t>  </a:t>
                </a:r>
                <a14:m>
                  <m:oMath xmlns:m="http://schemas.openxmlformats.org/officeDocument/2006/math">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r>
                          <a:rPr lang="en-US" sz="3000" i="1">
                            <a:latin typeface="Cambria Math" panose="02040503050406030204" pitchFamily="18" charset="0"/>
                          </a:rPr>
                          <m:t>𝑦</m:t>
                        </m:r>
                      </m:e>
                    </m:func>
                    <m:r>
                      <a:rPr lang="en-US" sz="3000" i="1">
                        <a:latin typeface="Cambria Math" panose="02040503050406030204" pitchFamily="18" charset="0"/>
                      </a:rPr>
                      <m:t>=</m:t>
                    </m:r>
                    <m:r>
                      <a:rPr lang="en-US" sz="3000" i="1">
                        <a:latin typeface="Cambria Math" panose="02040503050406030204" pitchFamily="18" charset="0"/>
                      </a:rPr>
                      <m:t>𝑥</m:t>
                    </m:r>
                  </m:oMath>
                </a14:m>
                <a:r>
                  <a:rPr lang="en-US" sz="3000" dirty="0"/>
                  <a:t>		</a:t>
                </a:r>
                <a14:m>
                  <m:oMath xmlns:m="http://schemas.openxmlformats.org/officeDocument/2006/math">
                    <m:r>
                      <a:rPr lang="en-US" sz="3000" i="1">
                        <a:latin typeface="Cambria Math" panose="02040503050406030204" pitchFamily="18" charset="0"/>
                      </a:rPr>
                      <m:t>−1≤</m:t>
                    </m:r>
                    <m:r>
                      <a:rPr lang="en-US" sz="3000" i="1">
                        <a:latin typeface="Cambria Math" panose="02040503050406030204" pitchFamily="18" charset="0"/>
                      </a:rPr>
                      <m:t>𝑥</m:t>
                    </m:r>
                    <m:r>
                      <a:rPr lang="en-US" sz="3000" i="1">
                        <a:latin typeface="Cambria Math" panose="02040503050406030204" pitchFamily="18" charset="0"/>
                      </a:rPr>
                      <m:t>≤1</m:t>
                    </m:r>
                  </m:oMath>
                </a14:m>
                <a:r>
                  <a:rPr lang="en-US" sz="3000" dirty="0"/>
                  <a:t>		</a:t>
                </a:r>
                <a14:m>
                  <m:oMath xmlns:m="http://schemas.openxmlformats.org/officeDocument/2006/math">
                    <m:r>
                      <a:rPr lang="en-US" sz="3000" i="1">
                        <a:latin typeface="Cambria Math" panose="02040503050406030204" pitchFamily="18" charset="0"/>
                      </a:rPr>
                      <m:t>0≤</m:t>
                    </m:r>
                    <m:r>
                      <a:rPr lang="en-US" sz="3000" i="1">
                        <a:latin typeface="Cambria Math" panose="02040503050406030204" pitchFamily="18" charset="0"/>
                      </a:rPr>
                      <m:t>𝑦</m:t>
                    </m:r>
                    <m:r>
                      <a:rPr lang="en-US" sz="3000" i="1">
                        <a:latin typeface="Cambria Math" panose="02040503050406030204" pitchFamily="18" charset="0"/>
                      </a:rPr>
                      <m:t>≤ </m:t>
                    </m:r>
                    <m:r>
                      <a:rPr lang="en-US" sz="3000" i="1">
                        <a:latin typeface="Cambria Math" panose="02040503050406030204" pitchFamily="18" charset="0"/>
                      </a:rPr>
                      <m:t>𝜋</m:t>
                    </m:r>
                  </m:oMath>
                </a14:m>
                <a:endParaRPr lang="en-US" sz="3000" dirty="0"/>
              </a:p>
              <a:p>
                <a:pPr marL="0" indent="0">
                  <a:buNone/>
                </a:pPr>
                <a:r>
                  <a:rPr lang="en-US" sz="3000" dirty="0"/>
                  <a:t> </a:t>
                </a:r>
              </a:p>
              <a:p>
                <a:pPr marL="0" indent="0">
                  <a:buNone/>
                </a:pPr>
                <a14:m>
                  <m:oMath xmlns:m="http://schemas.openxmlformats.org/officeDocument/2006/math">
                    <m:r>
                      <a:rPr lang="en-US" sz="3000" i="1">
                        <a:latin typeface="Cambria Math" panose="02040503050406030204" pitchFamily="18" charset="0"/>
                      </a:rPr>
                      <m:t>𝑦</m:t>
                    </m:r>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arctan</m:t>
                        </m:r>
                      </m:fName>
                      <m:e>
                        <m:r>
                          <a:rPr lang="en-US" sz="3000" i="1">
                            <a:latin typeface="Cambria Math" panose="02040503050406030204" pitchFamily="18" charset="0"/>
                          </a:rPr>
                          <m:t>𝑥</m:t>
                        </m:r>
                      </m:e>
                    </m:func>
                  </m:oMath>
                </a14:m>
                <a:r>
                  <a:rPr lang="en-US" sz="3000" dirty="0"/>
                  <a:t>   </a:t>
                </a:r>
                <a14:m>
                  <m:oMath xmlns:m="http://schemas.openxmlformats.org/officeDocument/2006/math">
                    <m:r>
                      <a:rPr lang="en-US" sz="3000" i="1">
                        <a:latin typeface="Cambria Math" panose="02040503050406030204" pitchFamily="18" charset="0"/>
                      </a:rPr>
                      <m:t>𝑖𝑓𝑓</m:t>
                    </m:r>
                  </m:oMath>
                </a14:m>
                <a:r>
                  <a:rPr lang="en-US" sz="3000" dirty="0"/>
                  <a:t>  </a:t>
                </a:r>
                <a14:m>
                  <m:oMath xmlns:m="http://schemas.openxmlformats.org/officeDocument/2006/math">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tan</m:t>
                        </m:r>
                      </m:fName>
                      <m:e>
                        <m:r>
                          <a:rPr lang="en-US" sz="3000" i="1">
                            <a:latin typeface="Cambria Math" panose="02040503050406030204" pitchFamily="18" charset="0"/>
                          </a:rPr>
                          <m:t>𝑦</m:t>
                        </m:r>
                      </m:e>
                    </m:func>
                    <m:r>
                      <a:rPr lang="en-US" sz="3000" i="1">
                        <a:latin typeface="Cambria Math" panose="02040503050406030204" pitchFamily="18" charset="0"/>
                      </a:rPr>
                      <m:t>=</m:t>
                    </m:r>
                    <m:r>
                      <a:rPr lang="en-US" sz="3000" i="1">
                        <a:latin typeface="Cambria Math" panose="02040503050406030204" pitchFamily="18" charset="0"/>
                      </a:rPr>
                      <m:t>𝑥</m:t>
                    </m:r>
                  </m:oMath>
                </a14:m>
                <a:r>
                  <a:rPr lang="en-US" sz="3000" dirty="0"/>
                  <a:t>		</a:t>
                </a:r>
                <a14:m>
                  <m:oMath xmlns:m="http://schemas.openxmlformats.org/officeDocument/2006/math">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oMath>
                </a14:m>
                <a:r>
                  <a:rPr lang="en-US" sz="3000" dirty="0"/>
                  <a:t>	</a:t>
                </a:r>
                <a14:m>
                  <m:oMath xmlns:m="http://schemas.openxmlformats.org/officeDocument/2006/math">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𝜋</m:t>
                        </m:r>
                      </m:num>
                      <m:den>
                        <m:r>
                          <a:rPr lang="en-US" sz="3000" i="1">
                            <a:latin typeface="Cambria Math" panose="02040503050406030204" pitchFamily="18" charset="0"/>
                          </a:rPr>
                          <m:t>2</m:t>
                        </m:r>
                      </m:den>
                    </m:f>
                    <m:r>
                      <a:rPr lang="en-US" sz="3000" i="1">
                        <a:latin typeface="Cambria Math" panose="02040503050406030204" pitchFamily="18" charset="0"/>
                      </a:rPr>
                      <m:t>≤</m:t>
                    </m:r>
                    <m:r>
                      <a:rPr lang="en-US" sz="3000" i="1">
                        <a:latin typeface="Cambria Math" panose="02040503050406030204" pitchFamily="18" charset="0"/>
                      </a:rPr>
                      <m:t>𝑦</m:t>
                    </m:r>
                    <m:r>
                      <a:rPr lang="en-US" sz="3000" i="1">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𝜋</m:t>
                        </m:r>
                      </m:num>
                      <m:den>
                        <m:r>
                          <a:rPr lang="en-US" sz="3000" i="1">
                            <a:latin typeface="Cambria Math" panose="02040503050406030204" pitchFamily="18" charset="0"/>
                          </a:rPr>
                          <m:t>2</m:t>
                        </m:r>
                      </m:den>
                    </m:f>
                  </m:oMath>
                </a14:m>
                <a:r>
                  <a:rPr lang="en-US" dirty="0"/>
                  <a:t/>
                </a:r>
                <a:br>
                  <a:rPr lang="en-US" dirty="0"/>
                </a:br>
                <a:endParaRPr lang="en-US" dirty="0"/>
              </a:p>
              <a:p>
                <a:pPr marL="0" indent="0">
                  <a:buNone/>
                </a:pPr>
                <a:r>
                  <a:rPr lang="en-US" b="1" dirty="0"/>
                  <a:t>Graphs on page 343 for a visual</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8285" y="1770743"/>
                <a:ext cx="11263085" cy="4862286"/>
              </a:xfrm>
              <a:blipFill rotWithShape="0">
                <a:blip r:embed="rId2"/>
                <a:stretch>
                  <a:fillRect l="-1136" t="-1754"/>
                </a:stretch>
              </a:blipFill>
            </p:spPr>
            <p:txBody>
              <a:bodyPr/>
              <a:lstStyle/>
              <a:p>
                <a:r>
                  <a:rPr lang="en-US">
                    <a:noFill/>
                  </a:rPr>
                  <a:t> </a:t>
                </a:r>
              </a:p>
            </p:txBody>
          </p:sp>
        </mc:Fallback>
      </mc:AlternateContent>
    </p:spTree>
    <p:extLst>
      <p:ext uri="{BB962C8B-B14F-4D97-AF65-F5344CB8AC3E}">
        <p14:creationId xmlns:p14="http://schemas.microsoft.com/office/powerpoint/2010/main" val="372937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If possible, find the exact value.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65943"/>
                <a:ext cx="10704286" cy="5392057"/>
              </a:xfrm>
            </p:spPr>
            <p:txBody>
              <a:bodyPr>
                <a:normAutofit/>
              </a:bodyPr>
              <a:lstStyle/>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𝟏</m:t>
                        </m:r>
                        <m:r>
                          <a:rPr lang="en-US" sz="3200" b="1">
                            <a:latin typeface="Cambria Math" panose="02040503050406030204" pitchFamily="18" charset="0"/>
                          </a:rPr>
                          <m:t>.) </m:t>
                        </m:r>
                        <m:r>
                          <a:rPr lang="en-US" sz="3200" b="1" i="1">
                            <a:latin typeface="Cambria Math" panose="02040503050406030204" pitchFamily="18" charset="0"/>
                          </a:rPr>
                          <m:t>𝐚𝐫𝐜𝐜𝐨𝐬</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𝟐</m:t>
                                    </m:r>
                                  </m:e>
                                </m:rad>
                              </m:num>
                              <m:den>
                                <m:r>
                                  <a:rPr lang="en-US" sz="3200" b="1" i="1">
                                    <a:latin typeface="Cambria Math" panose="02040503050406030204" pitchFamily="18" charset="0"/>
                                  </a:rPr>
                                  <m:t>𝟐</m:t>
                                </m:r>
                              </m:den>
                            </m:f>
                          </m:e>
                        </m:d>
                      </m:e>
                    </m:func>
                  </m:oMath>
                </a14:m>
                <a:r>
                  <a:rPr lang="en-US" sz="3200" dirty="0"/>
                  <a:t>		</a:t>
                </a:r>
                <a:endParaRPr lang="en-US" sz="3200" dirty="0" smtClean="0"/>
              </a:p>
              <a:p>
                <a:pPr marL="0" indent="0">
                  <a:buNone/>
                </a:pPr>
                <a:r>
                  <a:rPr lang="en-US" sz="3200" dirty="0"/>
                  <a:t>  </a:t>
                </a:r>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𝟐</m:t>
                        </m:r>
                        <m:r>
                          <a:rPr lang="en-US" sz="3200" b="1" i="1">
                            <a:latin typeface="Cambria Math" panose="02040503050406030204" pitchFamily="18" charset="0"/>
                          </a:rPr>
                          <m:t>.) </m:t>
                        </m:r>
                        <m:r>
                          <a:rPr lang="en-US" sz="3200" b="1" i="1">
                            <a:latin typeface="Cambria Math" panose="02040503050406030204" pitchFamily="18" charset="0"/>
                          </a:rPr>
                          <m:t>𝒄𝒐𝒔</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m:t>
                        </m:r>
                        <m:r>
                          <a:rPr lang="en-US" sz="3200" b="1" i="1">
                            <a:latin typeface="Cambria Math" panose="02040503050406030204" pitchFamily="18" charset="0"/>
                          </a:rPr>
                          <m:t>𝟏</m:t>
                        </m:r>
                      </m:e>
                    </m:d>
                  </m:oMath>
                </a14:m>
                <a:r>
                  <a:rPr lang="en-US" sz="3200" dirty="0"/>
                  <a:t>		</a:t>
                </a:r>
                <a:endParaRPr lang="en-US" sz="3200" dirty="0" smtClean="0"/>
              </a:p>
              <a:p>
                <a:pPr marL="0" indent="0">
                  <a:buNone/>
                </a:pPr>
                <a:r>
                  <a:rPr lang="en-US" sz="3200" dirty="0"/>
                  <a:t>  </a:t>
                </a:r>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𝟑</m:t>
                        </m:r>
                        <m:r>
                          <a:rPr lang="en-US" sz="3200" b="1" i="1">
                            <a:latin typeface="Cambria Math" panose="02040503050406030204" pitchFamily="18" charset="0"/>
                          </a:rPr>
                          <m:t>.) </m:t>
                        </m:r>
                        <m:r>
                          <a:rPr lang="en-US" sz="3200" b="1" i="1">
                            <a:latin typeface="Cambria Math" panose="02040503050406030204" pitchFamily="18" charset="0"/>
                          </a:rPr>
                          <m:t>𝒕𝒂𝒏</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𝟎</m:t>
                        </m:r>
                      </m:e>
                    </m:d>
                  </m:oMath>
                </a14:m>
                <a:r>
                  <a:rPr lang="en-US" sz="3200" dirty="0"/>
                  <a:t>	</a:t>
                </a:r>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65943"/>
                <a:ext cx="10704286" cy="5392057"/>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944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If possible, find the exact value.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65943"/>
                <a:ext cx="10704286" cy="5392057"/>
              </a:xfrm>
            </p:spPr>
            <p:txBody>
              <a:bodyPr>
                <a:normAutofit fontScale="92500" lnSpcReduction="10000"/>
              </a:bodyPr>
              <a:lstStyle/>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𝟏</m:t>
                        </m:r>
                        <m:r>
                          <a:rPr lang="en-US" sz="3200" b="1">
                            <a:latin typeface="Cambria Math" panose="02040503050406030204" pitchFamily="18" charset="0"/>
                          </a:rPr>
                          <m:t>.) </m:t>
                        </m:r>
                        <m:r>
                          <a:rPr lang="en-US" sz="3200" b="1" i="1">
                            <a:latin typeface="Cambria Math" panose="02040503050406030204" pitchFamily="18" charset="0"/>
                          </a:rPr>
                          <m:t>𝐚𝐫𝐜𝐜𝐨𝐬</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𝟐</m:t>
                                    </m:r>
                                  </m:e>
                                </m:rad>
                              </m:num>
                              <m:den>
                                <m:r>
                                  <a:rPr lang="en-US" sz="3200" b="1" i="1">
                                    <a:latin typeface="Cambria Math" panose="02040503050406030204" pitchFamily="18" charset="0"/>
                                  </a:rPr>
                                  <m:t>𝟐</m:t>
                                </m:r>
                              </m:den>
                            </m:f>
                          </m:e>
                        </m:d>
                      </m:e>
                    </m:func>
                  </m:oMath>
                </a14:m>
                <a:r>
                  <a:rPr lang="en-US" sz="3200" dirty="0"/>
                  <a:t>		since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4</m:t>
                                </m:r>
                              </m:den>
                            </m:f>
                          </m:e>
                        </m:d>
                      </m:e>
                    </m:func>
                    <m:r>
                      <a:rPr lang="en-US" sz="3200" i="1">
                        <a:latin typeface="Cambria Math" panose="02040503050406030204" pitchFamily="18" charset="0"/>
                      </a:rPr>
                      <m:t>=</m:t>
                    </m:r>
                    <m:f>
                      <m:fPr>
                        <m:ctrlPr>
                          <a:rPr lang="en-US" sz="3200" i="1">
                            <a:latin typeface="Cambria Math" panose="02040503050406030204" pitchFamily="18" charset="0"/>
                          </a:rPr>
                        </m:ctrlPr>
                      </m:fPr>
                      <m:num>
                        <m:rad>
                          <m:radPr>
                            <m:degHide m:val="on"/>
                            <m:ctrlPr>
                              <a:rPr lang="en-US" sz="3200" i="1">
                                <a:latin typeface="Cambria Math" panose="02040503050406030204" pitchFamily="18" charset="0"/>
                              </a:rPr>
                            </m:ctrlPr>
                          </m:radPr>
                          <m:deg/>
                          <m:e>
                            <m:r>
                              <a:rPr lang="en-US" sz="3200" i="1">
                                <a:latin typeface="Cambria Math" panose="02040503050406030204" pitchFamily="18" charset="0"/>
                              </a:rPr>
                              <m:t>2</m:t>
                            </m:r>
                          </m:e>
                        </m:rad>
                      </m:num>
                      <m:den>
                        <m:r>
                          <a:rPr lang="en-US" sz="3200" i="1">
                            <a:latin typeface="Cambria Math" panose="02040503050406030204" pitchFamily="18" charset="0"/>
                          </a:rPr>
                          <m:t>2</m:t>
                        </m:r>
                      </m:den>
                    </m:f>
                  </m:oMath>
                </a14:m>
                <a:r>
                  <a:rPr lang="en-US" sz="3200" dirty="0"/>
                  <a:t>	(for </a:t>
                </a:r>
                <a14:m>
                  <m:oMath xmlns:m="http://schemas.openxmlformats.org/officeDocument/2006/math">
                    <m:r>
                      <a:rPr lang="en-US" sz="3200" i="1">
                        <a:latin typeface="Cambria Math" panose="02040503050406030204" pitchFamily="18" charset="0"/>
                      </a:rPr>
                      <m:t>0≤</m:t>
                    </m:r>
                    <m:r>
                      <a:rPr lang="en-US" sz="3200" i="1">
                        <a:latin typeface="Cambria Math" panose="02040503050406030204" pitchFamily="18" charset="0"/>
                      </a:rPr>
                      <m:t>𝑦</m:t>
                    </m:r>
                    <m:r>
                      <a:rPr lang="en-US" sz="3200" i="1">
                        <a:latin typeface="Cambria Math" panose="02040503050406030204" pitchFamily="18" charset="0"/>
                      </a:rPr>
                      <m:t>≤ </m:t>
                    </m:r>
                    <m:r>
                      <a:rPr lang="en-US" sz="3200" i="1">
                        <a:latin typeface="Cambria Math" panose="02040503050406030204" pitchFamily="18" charset="0"/>
                      </a:rPr>
                      <m:t>𝜋</m:t>
                    </m:r>
                    <m:r>
                      <a:rPr lang="en-US" sz="3200" i="1">
                        <a:latin typeface="Cambria Math" panose="02040503050406030204" pitchFamily="18" charset="0"/>
                      </a:rPr>
                      <m:t>) </m:t>
                    </m:r>
                  </m:oMath>
                </a14:m>
                <a:endParaRPr lang="en-US" sz="3200" dirty="0"/>
              </a:p>
              <a:p>
                <a:pPr marL="0" indent="0">
                  <a:buNone/>
                </a:pPr>
                <a:r>
                  <a:rPr lang="en-US" sz="3200" dirty="0"/>
                  <a:t>				</a:t>
                </a:r>
                <a:r>
                  <a:rPr lang="en-US" sz="3200" dirty="0" smtClean="0"/>
                  <a:t>	it </a:t>
                </a:r>
                <a:r>
                  <a:rPr lang="en-US" sz="3200" dirty="0"/>
                  <a:t>follows that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𝐚𝐫𝐜𝐜𝐨𝐬</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𝟐</m:t>
                                    </m:r>
                                  </m:e>
                                </m:rad>
                              </m:num>
                              <m:den>
                                <m:r>
                                  <a:rPr lang="en-US" sz="3200" b="1" i="1">
                                    <a:latin typeface="Cambria Math" panose="02040503050406030204" pitchFamily="18" charset="0"/>
                                  </a:rPr>
                                  <m:t>𝟐</m:t>
                                </m:r>
                              </m:den>
                            </m:f>
                          </m:e>
                        </m:d>
                      </m:e>
                    </m:func>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𝝅</m:t>
                        </m:r>
                      </m:num>
                      <m:den>
                        <m:r>
                          <a:rPr lang="en-US" sz="3200" b="1" i="1">
                            <a:latin typeface="Cambria Math" panose="02040503050406030204" pitchFamily="18" charset="0"/>
                          </a:rPr>
                          <m:t>𝟒</m:t>
                        </m:r>
                      </m:den>
                    </m:f>
                  </m:oMath>
                </a14:m>
                <a:r>
                  <a:rPr lang="en-US" sz="3200" dirty="0"/>
                  <a:t>	</a:t>
                </a:r>
              </a:p>
              <a:p>
                <a:pPr marL="0" indent="0">
                  <a:buNone/>
                </a:pPr>
                <a:r>
                  <a:rPr lang="en-US" sz="3200" dirty="0"/>
                  <a:t>  </a:t>
                </a:r>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𝟐</m:t>
                        </m:r>
                        <m:r>
                          <a:rPr lang="en-US" sz="3200" b="1" i="1">
                            <a:latin typeface="Cambria Math" panose="02040503050406030204" pitchFamily="18" charset="0"/>
                          </a:rPr>
                          <m:t>.) </m:t>
                        </m:r>
                        <m:r>
                          <a:rPr lang="en-US" sz="3200" b="1" i="1">
                            <a:latin typeface="Cambria Math" panose="02040503050406030204" pitchFamily="18" charset="0"/>
                          </a:rPr>
                          <m:t>𝒄𝒐𝒔</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m:t>
                        </m:r>
                        <m:r>
                          <a:rPr lang="en-US" sz="3200" b="1" i="1">
                            <a:latin typeface="Cambria Math" panose="02040503050406030204" pitchFamily="18" charset="0"/>
                          </a:rPr>
                          <m:t>𝟏</m:t>
                        </m:r>
                      </m:e>
                    </m:d>
                  </m:oMath>
                </a14:m>
                <a:r>
                  <a:rPr lang="en-US" sz="3200" dirty="0"/>
                  <a:t>		since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m:t>
                        </m:r>
                      </m:fName>
                      <m:e>
                        <m:d>
                          <m:dPr>
                            <m:ctrlPr>
                              <a:rPr lang="en-US" sz="3200" i="1">
                                <a:latin typeface="Cambria Math" panose="02040503050406030204" pitchFamily="18" charset="0"/>
                              </a:rPr>
                            </m:ctrlPr>
                          </m:dPr>
                          <m:e>
                            <m:r>
                              <a:rPr lang="en-US" sz="3200" i="1">
                                <a:latin typeface="Cambria Math" panose="02040503050406030204" pitchFamily="18" charset="0"/>
                              </a:rPr>
                              <m:t>𝜋</m:t>
                            </m:r>
                          </m:e>
                        </m:d>
                      </m:e>
                    </m:func>
                    <m:r>
                      <a:rPr lang="en-US" sz="3200" i="1">
                        <a:latin typeface="Cambria Math" panose="02040503050406030204" pitchFamily="18" charset="0"/>
                      </a:rPr>
                      <m:t>=−1</m:t>
                    </m:r>
                  </m:oMath>
                </a14:m>
                <a:r>
                  <a:rPr lang="en-US" sz="3200" dirty="0"/>
                  <a:t>	(for </a:t>
                </a:r>
                <a14:m>
                  <m:oMath xmlns:m="http://schemas.openxmlformats.org/officeDocument/2006/math">
                    <m:r>
                      <a:rPr lang="en-US" sz="3200" i="1">
                        <a:latin typeface="Cambria Math" panose="02040503050406030204" pitchFamily="18" charset="0"/>
                      </a:rPr>
                      <m:t>0≤</m:t>
                    </m:r>
                    <m:r>
                      <a:rPr lang="en-US" sz="3200" i="1">
                        <a:latin typeface="Cambria Math" panose="02040503050406030204" pitchFamily="18" charset="0"/>
                      </a:rPr>
                      <m:t>𝑦</m:t>
                    </m:r>
                    <m:r>
                      <a:rPr lang="en-US" sz="3200" i="1">
                        <a:latin typeface="Cambria Math" panose="02040503050406030204" pitchFamily="18" charset="0"/>
                      </a:rPr>
                      <m:t>≤ </m:t>
                    </m:r>
                    <m:r>
                      <a:rPr lang="en-US" sz="3200" i="1">
                        <a:latin typeface="Cambria Math" panose="02040503050406030204" pitchFamily="18" charset="0"/>
                      </a:rPr>
                      <m:t>𝜋</m:t>
                    </m:r>
                    <m:r>
                      <a:rPr lang="en-US" sz="3200" i="1">
                        <a:latin typeface="Cambria Math" panose="02040503050406030204" pitchFamily="18" charset="0"/>
                      </a:rPr>
                      <m:t>)</m:t>
                    </m:r>
                  </m:oMath>
                </a14:m>
                <a:endParaRPr lang="en-US" sz="3200" dirty="0"/>
              </a:p>
              <a:p>
                <a:pPr marL="0" indent="0">
                  <a:buNone/>
                </a:pPr>
                <a:r>
                  <a:rPr lang="en-US" sz="3200" dirty="0"/>
                  <a:t>				</a:t>
                </a:r>
                <a:r>
                  <a:rPr lang="en-US" sz="3200" dirty="0" smtClean="0"/>
                  <a:t>	it </a:t>
                </a:r>
                <a:r>
                  <a:rPr lang="en-US" sz="3200" dirty="0"/>
                  <a:t>follows that </a:t>
                </a: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𝒄𝒐𝒔</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m:t>
                        </m:r>
                        <m:r>
                          <a:rPr lang="en-US" sz="3200" b="1" i="1">
                            <a:latin typeface="Cambria Math" panose="02040503050406030204" pitchFamily="18" charset="0"/>
                          </a:rPr>
                          <m:t>𝟏</m:t>
                        </m:r>
                      </m:e>
                    </m:d>
                    <m:r>
                      <a:rPr lang="en-US" sz="3200" b="1" i="1">
                        <a:latin typeface="Cambria Math" panose="02040503050406030204" pitchFamily="18" charset="0"/>
                      </a:rPr>
                      <m:t>=</m:t>
                    </m:r>
                    <m:r>
                      <a:rPr lang="en-US" sz="3200" i="1">
                        <a:latin typeface="Cambria Math" panose="02040503050406030204" pitchFamily="18" charset="0"/>
                      </a:rPr>
                      <m:t>𝜋</m:t>
                    </m:r>
                  </m:oMath>
                </a14:m>
                <a:endParaRPr lang="en-US" sz="3200" dirty="0"/>
              </a:p>
              <a:p>
                <a:pPr marL="0" indent="0">
                  <a:buNone/>
                </a:pPr>
                <a:r>
                  <a:rPr lang="en-US" sz="3200" dirty="0"/>
                  <a:t>  </a:t>
                </a:r>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𝟑</m:t>
                        </m:r>
                        <m:r>
                          <a:rPr lang="en-US" sz="3200" b="1" i="1">
                            <a:latin typeface="Cambria Math" panose="02040503050406030204" pitchFamily="18" charset="0"/>
                          </a:rPr>
                          <m:t>.) </m:t>
                        </m:r>
                        <m:r>
                          <a:rPr lang="en-US" sz="3200" b="1" i="1">
                            <a:latin typeface="Cambria Math" panose="02040503050406030204" pitchFamily="18" charset="0"/>
                          </a:rPr>
                          <m:t>𝒕𝒂𝒏</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𝟎</m:t>
                        </m:r>
                      </m:e>
                    </m:d>
                  </m:oMath>
                </a14:m>
                <a:r>
                  <a:rPr lang="en-US" sz="3200" dirty="0"/>
                  <a:t>		since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tan</m:t>
                        </m:r>
                      </m:fName>
                      <m:e>
                        <m:d>
                          <m:dPr>
                            <m:ctrlPr>
                              <a:rPr lang="en-US" sz="3200" i="1">
                                <a:latin typeface="Cambria Math" panose="02040503050406030204" pitchFamily="18" charset="0"/>
                              </a:rPr>
                            </m:ctrlPr>
                          </m:dPr>
                          <m:e>
                            <m:r>
                              <a:rPr lang="en-US" sz="3200" i="1">
                                <a:latin typeface="Cambria Math" panose="02040503050406030204" pitchFamily="18" charset="0"/>
                              </a:rPr>
                              <m:t>0</m:t>
                            </m:r>
                          </m:e>
                        </m:d>
                      </m:e>
                    </m:func>
                    <m:r>
                      <a:rPr lang="en-US" sz="3200" i="1">
                        <a:latin typeface="Cambria Math" panose="02040503050406030204" pitchFamily="18" charset="0"/>
                      </a:rPr>
                      <m:t>=0</m:t>
                    </m:r>
                  </m:oMath>
                </a14:m>
                <a:r>
                  <a:rPr lang="en-US" sz="3200" dirty="0"/>
                  <a:t>	(</a:t>
                </a:r>
                <a14:m>
                  <m:oMath xmlns:m="http://schemas.openxmlformats.org/officeDocument/2006/math">
                    <m:r>
                      <a:rPr lang="en-US" sz="3200" i="1">
                        <a:latin typeface="Cambria Math" panose="02040503050406030204" pitchFamily="18" charset="0"/>
                      </a:rPr>
                      <m:t>𝑓𝑜𝑟</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m:t>
                    </m:r>
                  </m:oMath>
                </a14:m>
                <a:r>
                  <a:rPr lang="en-US" sz="3200" dirty="0"/>
                  <a:t/>
                </a:r>
                <a:br>
                  <a:rPr lang="en-US" sz="3200" dirty="0"/>
                </a:br>
                <a:r>
                  <a:rPr lang="en-US" sz="3200" dirty="0"/>
                  <a:t>	</a:t>
                </a:r>
                <a:br>
                  <a:rPr lang="en-US" sz="3200" dirty="0"/>
                </a:br>
                <a:r>
                  <a:rPr lang="en-US" sz="3200" dirty="0"/>
                  <a:t>				</a:t>
                </a:r>
                <a:r>
                  <a:rPr lang="en-US" sz="3200" dirty="0" smtClean="0"/>
                  <a:t>	it </a:t>
                </a:r>
                <a:r>
                  <a:rPr lang="en-US" sz="3200" dirty="0"/>
                  <a:t>follows that </a:t>
                </a: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𝒕𝒂𝒏</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𝟎</m:t>
                        </m:r>
                      </m:e>
                    </m:d>
                    <m:r>
                      <a:rPr lang="en-US" sz="3200" b="1" i="1">
                        <a:latin typeface="Cambria Math" panose="02040503050406030204" pitchFamily="18" charset="0"/>
                      </a:rPr>
                      <m:t>=</m:t>
                    </m:r>
                    <m:r>
                      <a:rPr lang="en-US" sz="3200" b="1" i="1">
                        <a:latin typeface="Cambria Math" panose="02040503050406030204" pitchFamily="18" charset="0"/>
                      </a:rPr>
                      <m:t>𝟎</m:t>
                    </m:r>
                  </m:oMath>
                </a14:m>
                <a:endParaRPr lang="en-US" sz="3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65943"/>
                <a:ext cx="10704286" cy="5392057"/>
              </a:xfrm>
              <a:blipFill rotWithShape="0">
                <a:blip r:embed="rId2"/>
                <a:stretch>
                  <a:fillRect t="-113" b="-113"/>
                </a:stretch>
              </a:blipFill>
            </p:spPr>
            <p:txBody>
              <a:bodyPr/>
              <a:lstStyle/>
              <a:p>
                <a:r>
                  <a:rPr lang="en-US">
                    <a:noFill/>
                  </a:rPr>
                  <a:t> </a:t>
                </a:r>
              </a:p>
            </p:txBody>
          </p:sp>
        </mc:Fallback>
      </mc:AlternateContent>
    </p:spTree>
    <p:extLst>
      <p:ext uri="{BB962C8B-B14F-4D97-AF65-F5344CB8AC3E}">
        <p14:creationId xmlns:p14="http://schemas.microsoft.com/office/powerpoint/2010/main" val="3484032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Inverse Properties of Trig Functions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599" y="1393371"/>
                <a:ext cx="10573657" cy="5464629"/>
              </a:xfrm>
            </p:spPr>
            <p:txBody>
              <a:bodyPr>
                <a:normAutofit/>
              </a:bodyPr>
              <a:lstStyle/>
              <a:p>
                <a:pPr marL="0" indent="0">
                  <a:buNone/>
                </a:pPr>
                <a14:m>
                  <m:oMath xmlns:m="http://schemas.openxmlformats.org/officeDocument/2006/math">
                    <m:r>
                      <a:rPr lang="en-US" sz="3200" i="1">
                        <a:latin typeface="Cambria Math" panose="02040503050406030204" pitchFamily="18" charset="0"/>
                      </a:rPr>
                      <m:t>𝐼𝑓</m:t>
                    </m:r>
                    <m:r>
                      <a:rPr lang="en-US" sz="3200" i="1">
                        <a:latin typeface="Cambria Math" panose="02040503050406030204" pitchFamily="18" charset="0"/>
                      </a:rPr>
                      <m:t> −1≤</m:t>
                    </m:r>
                    <m:r>
                      <a:rPr lang="en-US" sz="3200" i="1">
                        <a:latin typeface="Cambria Math" panose="02040503050406030204" pitchFamily="18" charset="0"/>
                      </a:rPr>
                      <m:t>𝑥</m:t>
                    </m:r>
                    <m:r>
                      <a:rPr lang="en-US" sz="3200" i="1">
                        <a:latin typeface="Cambria Math" panose="02040503050406030204" pitchFamily="18" charset="0"/>
                      </a:rPr>
                      <m:t>≤1</m:t>
                    </m:r>
                  </m:oMath>
                </a14:m>
                <a:r>
                  <a:rPr lang="en-US" sz="3200" dirty="0"/>
                  <a:t>	  and  </a:t>
                </a:r>
                <a14:m>
                  <m:oMath xmlns:m="http://schemas.openxmlformats.org/officeDocument/2006/math">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oMath>
                </a14:m>
                <a:r>
                  <a:rPr lang="en-US" sz="3200" dirty="0"/>
                  <a:t>, then</a:t>
                </a:r>
              </a:p>
              <a:p>
                <a:pPr marL="0" indent="0">
                  <a:buNone/>
                </a:pPr>
                <a:r>
                  <a:rPr lang="en-US" sz="3200" dirty="0"/>
                  <a:t> </a:t>
                </a:r>
                <a:r>
                  <a:rPr lang="en-US" sz="3200" dirty="0" smtClean="0"/>
                  <a:t>sin(</a:t>
                </a:r>
                <a:r>
                  <a:rPr lang="en-US" sz="3200" dirty="0" err="1" smtClean="0"/>
                  <a:t>arcsin</a:t>
                </a:r>
                <a:r>
                  <a:rPr lang="en-US" sz="3200" dirty="0" smtClean="0"/>
                  <a:t> </a:t>
                </a:r>
                <a:r>
                  <a:rPr lang="en-US" sz="3200" dirty="0"/>
                  <a:t>x) = x		and </a:t>
                </a:r>
                <a:r>
                  <a:rPr lang="en-US" sz="3200" dirty="0" err="1"/>
                  <a:t>arcsin</a:t>
                </a:r>
                <a:r>
                  <a:rPr lang="en-US" sz="3200" dirty="0"/>
                  <a:t>(sin y) = y</a:t>
                </a:r>
              </a:p>
              <a:p>
                <a:pPr marL="0" indent="0">
                  <a:buNone/>
                </a:pPr>
                <a:endParaRPr lang="en-US" sz="3200" i="1" dirty="0" smtClean="0"/>
              </a:p>
              <a:p>
                <a:pPr marL="0" indent="0">
                  <a:buNone/>
                </a:pPr>
                <a14:m>
                  <m:oMath xmlns:m="http://schemas.openxmlformats.org/officeDocument/2006/math">
                    <m:r>
                      <a:rPr lang="en-US" sz="3200" i="1">
                        <a:latin typeface="Cambria Math" panose="02040503050406030204" pitchFamily="18" charset="0"/>
                      </a:rPr>
                      <m:t>𝐼𝑓</m:t>
                    </m:r>
                    <m:r>
                      <a:rPr lang="en-US" sz="3200" i="1">
                        <a:latin typeface="Cambria Math" panose="02040503050406030204" pitchFamily="18" charset="0"/>
                      </a:rPr>
                      <m:t> −1≤</m:t>
                    </m:r>
                    <m:r>
                      <a:rPr lang="en-US" sz="3200" i="1">
                        <a:latin typeface="Cambria Math" panose="02040503050406030204" pitchFamily="18" charset="0"/>
                      </a:rPr>
                      <m:t>𝑥</m:t>
                    </m:r>
                    <m:r>
                      <a:rPr lang="en-US" sz="3200" i="1">
                        <a:latin typeface="Cambria Math" panose="02040503050406030204" pitchFamily="18" charset="0"/>
                      </a:rPr>
                      <m:t>≤1</m:t>
                    </m:r>
                  </m:oMath>
                </a14:m>
                <a:r>
                  <a:rPr lang="en-US" sz="3200" dirty="0"/>
                  <a:t>	  and  </a:t>
                </a:r>
                <a14:m>
                  <m:oMath xmlns:m="http://schemas.openxmlformats.org/officeDocument/2006/math">
                    <m:r>
                      <a:rPr lang="en-US" sz="3200" i="1">
                        <a:latin typeface="Cambria Math" panose="02040503050406030204" pitchFamily="18" charset="0"/>
                      </a:rPr>
                      <m:t>0≤</m:t>
                    </m:r>
                    <m:r>
                      <a:rPr lang="en-US" sz="3200" i="1">
                        <a:latin typeface="Cambria Math" panose="02040503050406030204" pitchFamily="18" charset="0"/>
                      </a:rPr>
                      <m:t>𝑦</m:t>
                    </m:r>
                    <m:r>
                      <a:rPr lang="en-US" sz="3200" i="1">
                        <a:latin typeface="Cambria Math" panose="02040503050406030204" pitchFamily="18" charset="0"/>
                      </a:rPr>
                      <m:t>≤ </m:t>
                    </m:r>
                    <m:r>
                      <a:rPr lang="en-US" sz="3200" i="1">
                        <a:latin typeface="Cambria Math" panose="02040503050406030204" pitchFamily="18" charset="0"/>
                      </a:rPr>
                      <m:t>𝜋</m:t>
                    </m:r>
                  </m:oMath>
                </a14:m>
                <a:r>
                  <a:rPr lang="en-US" sz="3200" dirty="0"/>
                  <a:t>, then</a:t>
                </a:r>
              </a:p>
              <a:p>
                <a:pPr marL="0" indent="0">
                  <a:buNone/>
                </a:pPr>
                <a:r>
                  <a:rPr lang="en-US" sz="3200" dirty="0"/>
                  <a:t> </a:t>
                </a:r>
                <a:r>
                  <a:rPr lang="en-US" sz="3200" dirty="0" smtClean="0"/>
                  <a:t>cos(</a:t>
                </a:r>
                <a:r>
                  <a:rPr lang="en-US" sz="3200" dirty="0" err="1" smtClean="0"/>
                  <a:t>arccos</a:t>
                </a:r>
                <a:r>
                  <a:rPr lang="en-US" sz="3200" dirty="0" smtClean="0"/>
                  <a:t> </a:t>
                </a:r>
                <a:r>
                  <a:rPr lang="en-US" sz="3200" dirty="0"/>
                  <a:t>x) = x		and </a:t>
                </a:r>
                <a:r>
                  <a:rPr lang="en-US" sz="3200" dirty="0" err="1"/>
                  <a:t>arccos</a:t>
                </a:r>
                <a:r>
                  <a:rPr lang="en-US" sz="3200" dirty="0"/>
                  <a:t>(cos y) = y</a:t>
                </a:r>
              </a:p>
              <a:p>
                <a:endParaRPr lang="en-US" sz="3200" dirty="0"/>
              </a:p>
              <a:p>
                <a:pPr marL="0" indent="0">
                  <a:buNone/>
                </a:pPr>
                <a14:m>
                  <m:oMath xmlns:m="http://schemas.openxmlformats.org/officeDocument/2006/math">
                    <m:r>
                      <a:rPr lang="en-US" sz="3200" i="1">
                        <a:latin typeface="Cambria Math" panose="02040503050406030204" pitchFamily="18" charset="0"/>
                      </a:rPr>
                      <m:t>𝐼𝑓</m:t>
                    </m:r>
                    <m:r>
                      <a:rPr lang="en-US" sz="3200" i="1">
                        <a:latin typeface="Cambria Math" panose="02040503050406030204" pitchFamily="18" charset="0"/>
                      </a:rPr>
                      <m:t> </m:t>
                    </m:r>
                    <m:r>
                      <a:rPr lang="en-US" sz="3200" i="1">
                        <a:latin typeface="Cambria Math" panose="02040503050406030204" pitchFamily="18" charset="0"/>
                      </a:rPr>
                      <m:t>𝑥</m:t>
                    </m:r>
                    <m:r>
                      <a:rPr lang="en-US" sz="3200" i="1">
                        <a:latin typeface="Cambria Math" panose="02040503050406030204" pitchFamily="18" charset="0"/>
                      </a:rPr>
                      <m:t> </m:t>
                    </m:r>
                    <m:r>
                      <a:rPr lang="en-US" sz="3200" i="1">
                        <a:latin typeface="Cambria Math" panose="02040503050406030204" pitchFamily="18" charset="0"/>
                      </a:rPr>
                      <m:t>𝑖𝑠</m:t>
                    </m:r>
                    <m:r>
                      <a:rPr lang="en-US" sz="3200" i="1">
                        <a:latin typeface="Cambria Math" panose="02040503050406030204" pitchFamily="18" charset="0"/>
                      </a:rPr>
                      <m:t> </m:t>
                    </m:r>
                    <m:r>
                      <a:rPr lang="en-US" sz="3200" i="1">
                        <a:latin typeface="Cambria Math" panose="02040503050406030204" pitchFamily="18" charset="0"/>
                      </a:rPr>
                      <m:t>𝑎</m:t>
                    </m:r>
                    <m:r>
                      <a:rPr lang="en-US" sz="3200" i="1">
                        <a:latin typeface="Cambria Math" panose="02040503050406030204" pitchFamily="18" charset="0"/>
                      </a:rPr>
                      <m:t> </m:t>
                    </m:r>
                    <m:r>
                      <a:rPr lang="en-US" sz="3200" i="1">
                        <a:latin typeface="Cambria Math" panose="02040503050406030204" pitchFamily="18" charset="0"/>
                      </a:rPr>
                      <m:t>𝑟𝑒𝑎𝑙</m:t>
                    </m:r>
                    <m:r>
                      <a:rPr lang="en-US" sz="3200" i="1">
                        <a:latin typeface="Cambria Math" panose="02040503050406030204" pitchFamily="18" charset="0"/>
                      </a:rPr>
                      <m:t> </m:t>
                    </m:r>
                    <m:r>
                      <a:rPr lang="en-US" sz="3200" i="1">
                        <a:latin typeface="Cambria Math" panose="02040503050406030204" pitchFamily="18" charset="0"/>
                      </a:rPr>
                      <m:t>𝑛𝑢𝑚𝑏𝑒𝑟</m:t>
                    </m:r>
                  </m:oMath>
                </a14:m>
                <a:r>
                  <a:rPr lang="en-US" sz="3200" dirty="0"/>
                  <a:t>  and  </a:t>
                </a:r>
                <a14:m>
                  <m:oMath xmlns:m="http://schemas.openxmlformats.org/officeDocument/2006/math">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oMath>
                </a14:m>
                <a:r>
                  <a:rPr lang="en-US" sz="3200" dirty="0"/>
                  <a:t>, then</a:t>
                </a:r>
              </a:p>
              <a:p>
                <a:pPr marL="0" indent="0">
                  <a:buNone/>
                </a:pPr>
                <a:r>
                  <a:rPr lang="en-US" sz="3200" dirty="0" smtClean="0"/>
                  <a:t>tan(</a:t>
                </a:r>
                <a:r>
                  <a:rPr lang="en-US" sz="3200" dirty="0" err="1" smtClean="0"/>
                  <a:t>arctan</a:t>
                </a:r>
                <a:r>
                  <a:rPr lang="en-US" sz="3200" dirty="0" smtClean="0"/>
                  <a:t> </a:t>
                </a:r>
                <a:r>
                  <a:rPr lang="en-US" sz="3200" dirty="0"/>
                  <a:t>x) = x		and </a:t>
                </a:r>
                <a:r>
                  <a:rPr lang="en-US" sz="3200" dirty="0" err="1"/>
                  <a:t>arctan</a:t>
                </a:r>
                <a:r>
                  <a:rPr lang="en-US" sz="3200" dirty="0"/>
                  <a:t>(tan y) = y</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599" y="1393371"/>
                <a:ext cx="10573657" cy="5464629"/>
              </a:xfrm>
              <a:blipFill rotWithShape="0">
                <a:blip r:embed="rId2"/>
                <a:stretch>
                  <a:fillRect l="-1441" t="-1116"/>
                </a:stretch>
              </a:blipFill>
            </p:spPr>
            <p:txBody>
              <a:bodyPr/>
              <a:lstStyle/>
              <a:p>
                <a:r>
                  <a:rPr lang="en-US">
                    <a:noFill/>
                  </a:rPr>
                  <a:t> </a:t>
                </a:r>
              </a:p>
            </p:txBody>
          </p:sp>
        </mc:Fallback>
      </mc:AlternateContent>
    </p:spTree>
    <p:extLst>
      <p:ext uri="{BB962C8B-B14F-4D97-AF65-F5344CB8AC3E}">
        <p14:creationId xmlns:p14="http://schemas.microsoft.com/office/powerpoint/2010/main" val="3172455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If possible, find the exact value.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599" y="1349829"/>
                <a:ext cx="10486571" cy="5297714"/>
              </a:xfrm>
            </p:spPr>
            <p:txBody>
              <a:bodyPr>
                <a:normAutofit fontScale="47500" lnSpcReduction="20000"/>
              </a:bodyPr>
              <a:lstStyle/>
              <a:p>
                <a:pPr marL="0" indent="0">
                  <a:buNone/>
                </a:pPr>
                <a:r>
                  <a:rPr lang="en-US" sz="5800" dirty="0" smtClean="0"/>
                  <a:t>1.) tan(</a:t>
                </a:r>
                <a:r>
                  <a:rPr lang="en-US" sz="5800" dirty="0" err="1" smtClean="0"/>
                  <a:t>arctan</a:t>
                </a:r>
                <a:r>
                  <a:rPr lang="en-US" sz="5800" dirty="0" smtClean="0"/>
                  <a:t> </a:t>
                </a:r>
                <a:r>
                  <a:rPr lang="en-US" sz="5800" dirty="0"/>
                  <a:t>7) 		Since 7 is in the domain and is a real </a:t>
                </a:r>
                <a:r>
                  <a:rPr lang="en-US" sz="5800" dirty="0" smtClean="0"/>
                  <a:t>					number</a:t>
                </a:r>
                <a:r>
                  <a:rPr lang="en-US" sz="5800" dirty="0"/>
                  <a:t>, </a:t>
                </a:r>
                <a:r>
                  <a:rPr lang="en-US" sz="5800" dirty="0" smtClean="0"/>
                  <a:t>the inverse </a:t>
                </a:r>
                <a:r>
                  <a:rPr lang="en-US" sz="5800" dirty="0"/>
                  <a:t>property </a:t>
                </a:r>
                <a:r>
                  <a:rPr lang="en-US" sz="5800" dirty="0" smtClean="0"/>
                  <a:t>applies</a:t>
                </a:r>
                <a:r>
                  <a:rPr lang="en-US" sz="5800" dirty="0"/>
                  <a:t> </a:t>
                </a:r>
              </a:p>
              <a:p>
                <a:pPr marL="0" indent="0">
                  <a:buNone/>
                </a:pPr>
                <a:r>
                  <a:rPr lang="en-US" sz="5800" b="1" dirty="0"/>
                  <a:t> </a:t>
                </a:r>
                <a:r>
                  <a:rPr lang="en-US" sz="5800" b="1" dirty="0" smtClean="0"/>
                  <a:t>tan(</a:t>
                </a:r>
                <a:r>
                  <a:rPr lang="en-US" sz="5800" b="1" dirty="0" err="1" smtClean="0"/>
                  <a:t>arctan</a:t>
                </a:r>
                <a:r>
                  <a:rPr lang="en-US" sz="5800" b="1" dirty="0" smtClean="0"/>
                  <a:t> </a:t>
                </a:r>
                <a:r>
                  <a:rPr lang="en-US" sz="5800" b="1" dirty="0"/>
                  <a:t>7) = 7</a:t>
                </a:r>
                <a:endParaRPr lang="en-US" sz="5800" dirty="0"/>
              </a:p>
              <a:p>
                <a:pPr marL="0" indent="0">
                  <a:buNone/>
                </a:pPr>
                <a:endParaRPr lang="en-US" sz="5800" dirty="0"/>
              </a:p>
              <a:p>
                <a:pPr marL="0" indent="0">
                  <a:buNone/>
                </a:pPr>
                <a14:m>
                  <m:oMath xmlns:m="http://schemas.openxmlformats.org/officeDocument/2006/math">
                    <m:func>
                      <m:funcPr>
                        <m:ctrlPr>
                          <a:rPr lang="en-US" sz="5800" i="1">
                            <a:latin typeface="Cambria Math" panose="02040503050406030204" pitchFamily="18" charset="0"/>
                          </a:rPr>
                        </m:ctrlPr>
                      </m:funcPr>
                      <m:fName>
                        <m:r>
                          <a:rPr lang="en-US" sz="5800" b="0" i="0" smtClean="0">
                            <a:latin typeface="Cambria Math" panose="02040503050406030204" pitchFamily="18" charset="0"/>
                          </a:rPr>
                          <m:t>2.) </m:t>
                        </m:r>
                        <m:r>
                          <m:rPr>
                            <m:sty m:val="p"/>
                          </m:rPr>
                          <a:rPr lang="en-US" sz="5800">
                            <a:latin typeface="Cambria Math" panose="02040503050406030204" pitchFamily="18" charset="0"/>
                          </a:rPr>
                          <m:t>arcsin</m:t>
                        </m:r>
                      </m:fName>
                      <m:e>
                        <m:d>
                          <m:dPr>
                            <m:ctrlPr>
                              <a:rPr lang="en-US" sz="5800" i="1">
                                <a:latin typeface="Cambria Math" panose="02040503050406030204" pitchFamily="18" charset="0"/>
                              </a:rPr>
                            </m:ctrlPr>
                          </m:dPr>
                          <m:e>
                            <m:r>
                              <a:rPr lang="en-US" sz="5800" i="1">
                                <a:latin typeface="Cambria Math" panose="02040503050406030204" pitchFamily="18" charset="0"/>
                              </a:rPr>
                              <m:t>𝑠𝑖𝑛</m:t>
                            </m:r>
                            <m:f>
                              <m:fPr>
                                <m:ctrlPr>
                                  <a:rPr lang="en-US" sz="5800" i="1">
                                    <a:latin typeface="Cambria Math" panose="02040503050406030204" pitchFamily="18" charset="0"/>
                                  </a:rPr>
                                </m:ctrlPr>
                              </m:fPr>
                              <m:num>
                                <m:r>
                                  <a:rPr lang="en-US" sz="5800" i="1">
                                    <a:latin typeface="Cambria Math" panose="02040503050406030204" pitchFamily="18" charset="0"/>
                                  </a:rPr>
                                  <m:t>5</m:t>
                                </m:r>
                                <m:r>
                                  <a:rPr lang="en-US" sz="5800" i="1">
                                    <a:latin typeface="Cambria Math" panose="02040503050406030204" pitchFamily="18" charset="0"/>
                                  </a:rPr>
                                  <m:t>𝜋</m:t>
                                </m:r>
                              </m:num>
                              <m:den>
                                <m:r>
                                  <a:rPr lang="en-US" sz="5800" i="1">
                                    <a:latin typeface="Cambria Math" panose="02040503050406030204" pitchFamily="18" charset="0"/>
                                  </a:rPr>
                                  <m:t>3</m:t>
                                </m:r>
                              </m:den>
                            </m:f>
                          </m:e>
                        </m:d>
                      </m:e>
                    </m:func>
                  </m:oMath>
                </a14:m>
                <a:r>
                  <a:rPr lang="en-US" sz="5800" dirty="0"/>
                  <a:t>	</a:t>
                </a:r>
                <a:r>
                  <a:rPr lang="en-US" sz="5800" dirty="0" smtClean="0"/>
                  <a:t>	</a:t>
                </a:r>
                <a14:m>
                  <m:oMath xmlns:m="http://schemas.openxmlformats.org/officeDocument/2006/math">
                    <m:f>
                      <m:fPr>
                        <m:ctrlPr>
                          <a:rPr lang="en-US" sz="5800" i="1">
                            <a:latin typeface="Cambria Math" panose="02040503050406030204" pitchFamily="18" charset="0"/>
                          </a:rPr>
                        </m:ctrlPr>
                      </m:fPr>
                      <m:num>
                        <m:r>
                          <a:rPr lang="en-US" sz="5800" i="1">
                            <a:latin typeface="Cambria Math" panose="02040503050406030204" pitchFamily="18" charset="0"/>
                          </a:rPr>
                          <m:t>5</m:t>
                        </m:r>
                        <m:r>
                          <a:rPr lang="en-US" sz="5800" i="1">
                            <a:latin typeface="Cambria Math" panose="02040503050406030204" pitchFamily="18" charset="0"/>
                          </a:rPr>
                          <m:t>𝜋</m:t>
                        </m:r>
                      </m:num>
                      <m:den>
                        <m:r>
                          <a:rPr lang="en-US" sz="5800" i="1">
                            <a:latin typeface="Cambria Math" panose="02040503050406030204" pitchFamily="18" charset="0"/>
                          </a:rPr>
                          <m:t>3</m:t>
                        </m:r>
                      </m:den>
                    </m:f>
                  </m:oMath>
                </a14:m>
                <a:r>
                  <a:rPr lang="en-US" sz="5800" dirty="0"/>
                  <a:t> does not lie within range of arcsine, but </a:t>
                </a:r>
                <a:r>
                  <a:rPr lang="en-US" sz="5800" dirty="0" smtClean="0"/>
                  <a:t>					its </a:t>
                </a:r>
                <a:r>
                  <a:rPr lang="en-US" sz="5800" dirty="0" err="1" smtClean="0"/>
                  <a:t>coterminal</a:t>
                </a:r>
                <a:r>
                  <a:rPr lang="en-US" sz="5800" dirty="0" smtClean="0"/>
                  <a:t> </a:t>
                </a:r>
                <a:r>
                  <a:rPr lang="en-US" sz="5800" dirty="0"/>
                  <a:t>angle of </a:t>
                </a:r>
                <a14:m>
                  <m:oMath xmlns:m="http://schemas.openxmlformats.org/officeDocument/2006/math">
                    <m:f>
                      <m:fPr>
                        <m:ctrlPr>
                          <a:rPr lang="en-US" sz="5800" i="1">
                            <a:latin typeface="Cambria Math" panose="02040503050406030204" pitchFamily="18" charset="0"/>
                          </a:rPr>
                        </m:ctrlPr>
                      </m:fPr>
                      <m:num>
                        <m:r>
                          <a:rPr lang="en-US" sz="5800" i="1">
                            <a:latin typeface="Cambria Math" panose="02040503050406030204" pitchFamily="18" charset="0"/>
                          </a:rPr>
                          <m:t>−</m:t>
                        </m:r>
                        <m:r>
                          <a:rPr lang="en-US" sz="5800" i="1">
                            <a:latin typeface="Cambria Math" panose="02040503050406030204" pitchFamily="18" charset="0"/>
                          </a:rPr>
                          <m:t>𝜋</m:t>
                        </m:r>
                      </m:num>
                      <m:den>
                        <m:r>
                          <a:rPr lang="en-US" sz="5800" i="1">
                            <a:latin typeface="Cambria Math" panose="02040503050406030204" pitchFamily="18" charset="0"/>
                          </a:rPr>
                          <m:t>3</m:t>
                        </m:r>
                      </m:den>
                    </m:f>
                  </m:oMath>
                </a14:m>
                <a:r>
                  <a:rPr lang="en-US" sz="5800" dirty="0" smtClean="0"/>
                  <a:t> does…</a:t>
                </a:r>
                <a:r>
                  <a:rPr lang="en-US" sz="5800" dirty="0"/>
                  <a:t/>
                </a:r>
                <a:br>
                  <a:rPr lang="en-US" sz="5800" dirty="0"/>
                </a:br>
                <a:endParaRPr lang="en-US" sz="5800" dirty="0"/>
              </a:p>
              <a:p>
                <a:pPr marL="0" indent="0">
                  <a:buNone/>
                </a:pPr>
                <a14:m>
                  <m:oMathPara xmlns:m="http://schemas.openxmlformats.org/officeDocument/2006/math">
                    <m:oMathParaPr>
                      <m:jc m:val="left"/>
                    </m:oMathParaPr>
                    <m:oMath xmlns:m="http://schemas.openxmlformats.org/officeDocument/2006/math">
                      <m:func>
                        <m:funcPr>
                          <m:ctrlPr>
                            <a:rPr lang="en-US" sz="5800" b="1" i="1">
                              <a:latin typeface="Cambria Math" panose="02040503050406030204" pitchFamily="18" charset="0"/>
                            </a:rPr>
                          </m:ctrlPr>
                        </m:funcPr>
                        <m:fName>
                          <m:r>
                            <a:rPr lang="en-US" sz="5800" b="1" i="1">
                              <a:latin typeface="Cambria Math" panose="02040503050406030204" pitchFamily="18" charset="0"/>
                            </a:rPr>
                            <m:t>𝒂𝒓𝒄𝒔𝒊𝒏</m:t>
                          </m:r>
                        </m:fName>
                        <m:e>
                          <m:d>
                            <m:dPr>
                              <m:ctrlPr>
                                <a:rPr lang="en-US" sz="5800" b="1" i="1">
                                  <a:latin typeface="Cambria Math" panose="02040503050406030204" pitchFamily="18" charset="0"/>
                                </a:rPr>
                              </m:ctrlPr>
                            </m:dPr>
                            <m:e>
                              <m:r>
                                <a:rPr lang="en-US" sz="5800" b="1" i="1">
                                  <a:latin typeface="Cambria Math" panose="02040503050406030204" pitchFamily="18" charset="0"/>
                                </a:rPr>
                                <m:t>𝒔𝒊𝒏</m:t>
                              </m:r>
                              <m:f>
                                <m:fPr>
                                  <m:ctrlPr>
                                    <a:rPr lang="en-US" sz="5800" b="1" i="1">
                                      <a:latin typeface="Cambria Math" panose="02040503050406030204" pitchFamily="18" charset="0"/>
                                    </a:rPr>
                                  </m:ctrlPr>
                                </m:fPr>
                                <m:num>
                                  <m:r>
                                    <a:rPr lang="en-US" sz="5800" b="1" i="1">
                                      <a:latin typeface="Cambria Math" panose="02040503050406030204" pitchFamily="18" charset="0"/>
                                    </a:rPr>
                                    <m:t>𝟓</m:t>
                                  </m:r>
                                  <m:r>
                                    <a:rPr lang="en-US" sz="5800" b="1" i="1">
                                      <a:latin typeface="Cambria Math" panose="02040503050406030204" pitchFamily="18" charset="0"/>
                                    </a:rPr>
                                    <m:t>𝝅</m:t>
                                  </m:r>
                                </m:num>
                                <m:den>
                                  <m:r>
                                    <a:rPr lang="en-US" sz="5800" b="1" i="1">
                                      <a:latin typeface="Cambria Math" panose="02040503050406030204" pitchFamily="18" charset="0"/>
                                    </a:rPr>
                                    <m:t>𝟑</m:t>
                                  </m:r>
                                </m:den>
                              </m:f>
                            </m:e>
                          </m:d>
                        </m:e>
                      </m:func>
                      <m:r>
                        <a:rPr lang="en-US" sz="5800" b="1" i="1">
                          <a:latin typeface="Cambria Math" panose="02040503050406030204" pitchFamily="18" charset="0"/>
                        </a:rPr>
                        <m:t>=</m:t>
                      </m:r>
                      <m:f>
                        <m:fPr>
                          <m:ctrlPr>
                            <a:rPr lang="en-US" sz="5800" b="1" i="1">
                              <a:latin typeface="Cambria Math" panose="02040503050406030204" pitchFamily="18" charset="0"/>
                            </a:rPr>
                          </m:ctrlPr>
                        </m:fPr>
                        <m:num>
                          <m:r>
                            <a:rPr lang="en-US" sz="5800" b="1" i="1">
                              <a:latin typeface="Cambria Math" panose="02040503050406030204" pitchFamily="18" charset="0"/>
                            </a:rPr>
                            <m:t>−</m:t>
                          </m:r>
                          <m:r>
                            <a:rPr lang="en-US" sz="5800" b="1" i="1">
                              <a:latin typeface="Cambria Math" panose="02040503050406030204" pitchFamily="18" charset="0"/>
                            </a:rPr>
                            <m:t>𝝅</m:t>
                          </m:r>
                        </m:num>
                        <m:den>
                          <m:r>
                            <a:rPr lang="en-US" sz="5800" b="1" i="1">
                              <a:latin typeface="Cambria Math" panose="02040503050406030204" pitchFamily="18" charset="0"/>
                            </a:rPr>
                            <m:t>𝟑</m:t>
                          </m:r>
                        </m:den>
                      </m:f>
                    </m:oMath>
                  </m:oMathPara>
                </a14:m>
                <a:r>
                  <a:rPr lang="en-US" sz="5800" b="1" dirty="0"/>
                  <a:t/>
                </a:r>
                <a:br>
                  <a:rPr lang="en-US" sz="5800" b="1" dirty="0"/>
                </a:br>
                <a:endParaRPr lang="en-US" sz="5800" dirty="0"/>
              </a:p>
              <a:p>
                <a:pPr marL="0" indent="0">
                  <a:buNone/>
                </a:pPr>
                <a:endParaRPr lang="en-US" sz="5800" b="0" i="1" dirty="0" smtClean="0">
                  <a:latin typeface="Cambria Math" panose="02040503050406030204" pitchFamily="18" charset="0"/>
                </a:endParaRPr>
              </a:p>
              <a:p>
                <a:pPr marL="0" indent="0">
                  <a:buNone/>
                </a:pPr>
                <a14:m>
                  <m:oMath xmlns:m="http://schemas.openxmlformats.org/officeDocument/2006/math">
                    <m:r>
                      <a:rPr lang="en-US" sz="5800" b="0" i="1" smtClean="0">
                        <a:latin typeface="Cambria Math" panose="02040503050406030204" pitchFamily="18" charset="0"/>
                      </a:rPr>
                      <m:t>4.) </m:t>
                    </m:r>
                    <m:sSup>
                      <m:sSupPr>
                        <m:ctrlPr>
                          <a:rPr lang="en-US" sz="5800" i="1">
                            <a:latin typeface="Cambria Math" panose="02040503050406030204" pitchFamily="18" charset="0"/>
                          </a:rPr>
                        </m:ctrlPr>
                      </m:sSupPr>
                      <m:e>
                        <m:r>
                          <a:rPr lang="en-US" sz="5800" i="1">
                            <a:latin typeface="Cambria Math" panose="02040503050406030204" pitchFamily="18" charset="0"/>
                          </a:rPr>
                          <m:t>𝑐𝑜𝑠</m:t>
                        </m:r>
                        <m:r>
                          <a:rPr lang="en-US" sz="5800" i="1">
                            <a:latin typeface="Cambria Math" panose="02040503050406030204" pitchFamily="18" charset="0"/>
                          </a:rPr>
                          <m:t>(</m:t>
                        </m:r>
                        <m:r>
                          <a:rPr lang="en-US" sz="5800" i="1">
                            <a:latin typeface="Cambria Math" panose="02040503050406030204" pitchFamily="18" charset="0"/>
                          </a:rPr>
                          <m:t>𝑐𝑜𝑠</m:t>
                        </m:r>
                      </m:e>
                      <m:sup>
                        <m:r>
                          <a:rPr lang="en-US" sz="5800" i="1">
                            <a:latin typeface="Cambria Math" panose="02040503050406030204" pitchFamily="18" charset="0"/>
                          </a:rPr>
                          <m:t>−1</m:t>
                        </m:r>
                      </m:sup>
                    </m:sSup>
                    <m:r>
                      <a:rPr lang="en-US" sz="5800" i="1">
                        <a:latin typeface="Cambria Math" panose="02040503050406030204" pitchFamily="18" charset="0"/>
                      </a:rPr>
                      <m:t>𝜋</m:t>
                    </m:r>
                    <m:r>
                      <a:rPr lang="en-US" sz="5800" i="1">
                        <a:latin typeface="Cambria Math" panose="02040503050406030204" pitchFamily="18" charset="0"/>
                      </a:rPr>
                      <m:t>)</m:t>
                    </m:r>
                  </m:oMath>
                </a14:m>
                <a:r>
                  <a:rPr lang="en-US" sz="5800" dirty="0"/>
                  <a:t>		</a:t>
                </a:r>
                <a14:m>
                  <m:oMath xmlns:m="http://schemas.openxmlformats.org/officeDocument/2006/math">
                    <m:sSup>
                      <m:sSupPr>
                        <m:ctrlPr>
                          <a:rPr lang="en-US" sz="5800" i="1">
                            <a:latin typeface="Cambria Math" panose="02040503050406030204" pitchFamily="18" charset="0"/>
                          </a:rPr>
                        </m:ctrlPr>
                      </m:sSupPr>
                      <m:e>
                        <m:r>
                          <a:rPr lang="en-US" sz="5800" i="1">
                            <a:latin typeface="Cambria Math" panose="02040503050406030204" pitchFamily="18" charset="0"/>
                          </a:rPr>
                          <m:t>𝑐𝑜𝑠</m:t>
                        </m:r>
                      </m:e>
                      <m:sup>
                        <m:r>
                          <a:rPr lang="en-US" sz="5800" i="1">
                            <a:latin typeface="Cambria Math" panose="02040503050406030204" pitchFamily="18" charset="0"/>
                          </a:rPr>
                          <m:t>−1</m:t>
                        </m:r>
                      </m:sup>
                    </m:sSup>
                    <m:r>
                      <a:rPr lang="en-US" sz="5800" i="1">
                        <a:latin typeface="Cambria Math" panose="02040503050406030204" pitchFamily="18" charset="0"/>
                      </a:rPr>
                      <m:t>𝜋</m:t>
                    </m:r>
                  </m:oMath>
                </a14:m>
                <a:r>
                  <a:rPr lang="en-US" sz="5800" dirty="0"/>
                  <a:t> is not defined because the domain </a:t>
                </a:r>
                <a:r>
                  <a:rPr lang="en-US" sz="5800" dirty="0" smtClean="0"/>
                  <a:t>				is </a:t>
                </a:r>
                <a:r>
                  <a:rPr lang="en-US" sz="5800" dirty="0"/>
                  <a:t>[-1,1]</a:t>
                </a: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599" y="1349829"/>
                <a:ext cx="10486571" cy="5297714"/>
              </a:xfrm>
              <a:blipFill rotWithShape="0">
                <a:blip r:embed="rId2"/>
                <a:stretch>
                  <a:fillRect l="-1163" t="-3107" b="-1611"/>
                </a:stretch>
              </a:blipFill>
            </p:spPr>
            <p:txBody>
              <a:bodyPr/>
              <a:lstStyle/>
              <a:p>
                <a:r>
                  <a:rPr lang="en-US">
                    <a:noFill/>
                  </a:rPr>
                  <a:t> </a:t>
                </a:r>
              </a:p>
            </p:txBody>
          </p:sp>
        </mc:Fallback>
      </mc:AlternateContent>
    </p:spTree>
    <p:extLst>
      <p:ext uri="{BB962C8B-B14F-4D97-AF65-F5344CB8AC3E}">
        <p14:creationId xmlns:p14="http://schemas.microsoft.com/office/powerpoint/2010/main" val="3142179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Calculus Preview Examples</a:t>
            </a:r>
            <a:r>
              <a:rPr lang="en-US" dirty="0"/>
              <a:t>: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200" dirty="0" smtClean="0"/>
                  <a:t>Find the exact value.</a:t>
                </a:r>
              </a:p>
              <a:p>
                <a:pPr marL="0" indent="0">
                  <a:buNone/>
                </a:pPr>
                <a:r>
                  <a:rPr lang="en-US" sz="3200" dirty="0"/>
                  <a:t> </a:t>
                </a:r>
              </a:p>
              <a:p>
                <a:pPr marL="0" indent="0">
                  <a:buNone/>
                </a:pPr>
                <a14:m>
                  <m:oMathPara xmlns:m="http://schemas.openxmlformats.org/officeDocument/2006/math">
                    <m:oMathParaPr>
                      <m:jc m:val="left"/>
                    </m:oMathParaPr>
                    <m:oMath xmlns:m="http://schemas.openxmlformats.org/officeDocument/2006/math">
                      <m:func>
                        <m:funcPr>
                          <m:ctrlPr>
                            <a:rPr lang="en-US" sz="3200" i="1">
                              <a:latin typeface="Cambria Math" panose="02040503050406030204" pitchFamily="18" charset="0"/>
                            </a:rPr>
                          </m:ctrlPr>
                        </m:funcPr>
                        <m:fName>
                          <m:r>
                            <a:rPr lang="en-US" sz="3200" b="0" i="1" smtClean="0">
                              <a:latin typeface="Cambria Math" panose="02040503050406030204" pitchFamily="18" charset="0"/>
                            </a:rPr>
                            <m:t>1.) </m:t>
                          </m:r>
                          <m:r>
                            <m:rPr>
                              <m:sty m:val="p"/>
                            </m:rPr>
                            <a:rPr lang="en-US" sz="3200">
                              <a:latin typeface="Cambria Math" panose="02040503050406030204" pitchFamily="18" charset="0"/>
                            </a:rPr>
                            <m:t>tan</m:t>
                          </m:r>
                        </m:fName>
                        <m:e>
                          <m:d>
                            <m:dPr>
                              <m:ctrlPr>
                                <a:rPr lang="en-US" sz="3200" i="1">
                                  <a:latin typeface="Cambria Math" panose="02040503050406030204" pitchFamily="18" charset="0"/>
                                </a:rPr>
                              </m:ctrlPr>
                            </m:dPr>
                            <m:e>
                              <m:r>
                                <a:rPr lang="en-US" sz="3200" i="1">
                                  <a:latin typeface="Cambria Math" panose="02040503050406030204" pitchFamily="18" charset="0"/>
                                </a:rPr>
                                <m:t>𝑎𝑟𝑐𝑐𝑜𝑠</m:t>
                              </m:r>
                              <m:f>
                                <m:fPr>
                                  <m:ctrlPr>
                                    <a:rPr lang="en-US" sz="3200" i="1">
                                      <a:latin typeface="Cambria Math" panose="02040503050406030204" pitchFamily="18" charset="0"/>
                                    </a:rPr>
                                  </m:ctrlPr>
                                </m:fPr>
                                <m:num>
                                  <m:r>
                                    <a:rPr lang="en-US" sz="3200" i="1">
                                      <a:latin typeface="Cambria Math" panose="02040503050406030204" pitchFamily="18" charset="0"/>
                                    </a:rPr>
                                    <m:t>2</m:t>
                                  </m:r>
                                </m:num>
                                <m:den>
                                  <m:r>
                                    <a:rPr lang="en-US" sz="3200" i="1">
                                      <a:latin typeface="Cambria Math" panose="02040503050406030204" pitchFamily="18" charset="0"/>
                                    </a:rPr>
                                    <m:t>3</m:t>
                                  </m:r>
                                </m:den>
                              </m:f>
                            </m:e>
                          </m:d>
                        </m:e>
                      </m:func>
                    </m:oMath>
                  </m:oMathPara>
                </a14:m>
                <a:endParaRPr lang="en-US" sz="3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87" t="-2891"/>
                </a:stretch>
              </a:blipFill>
            </p:spPr>
            <p:txBody>
              <a:bodyPr/>
              <a:lstStyle/>
              <a:p>
                <a:r>
                  <a:rPr lang="en-US">
                    <a:noFill/>
                  </a:rPr>
                  <a:t> </a:t>
                </a:r>
              </a:p>
            </p:txBody>
          </p:sp>
        </mc:Fallback>
      </mc:AlternateContent>
    </p:spTree>
    <p:extLst>
      <p:ext uri="{BB962C8B-B14F-4D97-AF65-F5344CB8AC3E}">
        <p14:creationId xmlns:p14="http://schemas.microsoft.com/office/powerpoint/2010/main" val="3499196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53029"/>
                <a:ext cx="10820400" cy="4314371"/>
              </a:xfrm>
            </p:spPr>
            <p:txBody>
              <a:bodyPr>
                <a:normAutofit/>
              </a:bodyPr>
              <a:lstStyle/>
              <a:p>
                <a:pPr marL="0" indent="0">
                  <a:buNone/>
                </a:pPr>
                <a:r>
                  <a:rPr lang="en-US" sz="3000" dirty="0" smtClean="0"/>
                  <a:t>If </a:t>
                </a:r>
                <a:r>
                  <a:rPr lang="en-US" sz="3000" dirty="0"/>
                  <a:t>you let  </a:t>
                </a:r>
                <a14:m>
                  <m:oMath xmlns:m="http://schemas.openxmlformats.org/officeDocument/2006/math">
                    <m:r>
                      <a:rPr lang="en-US" sz="3000" i="1">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𝑎𝑟𝑐𝑐𝑜𝑠</m:t>
                    </m:r>
                    <m:f>
                      <m:fPr>
                        <m:ctrlPr>
                          <a:rPr lang="en-US" sz="3000" i="1">
                            <a:latin typeface="Cambria Math" panose="02040503050406030204" pitchFamily="18" charset="0"/>
                          </a:rPr>
                        </m:ctrlPr>
                      </m:fPr>
                      <m:num>
                        <m:r>
                          <a:rPr lang="en-US" sz="3000" i="1">
                            <a:latin typeface="Cambria Math" panose="02040503050406030204" pitchFamily="18" charset="0"/>
                          </a:rPr>
                          <m:t>2</m:t>
                        </m:r>
                      </m:num>
                      <m:den>
                        <m:r>
                          <a:rPr lang="en-US" sz="3000" i="1">
                            <a:latin typeface="Cambria Math" panose="02040503050406030204" pitchFamily="18" charset="0"/>
                          </a:rPr>
                          <m:t>3</m:t>
                        </m:r>
                      </m:den>
                    </m:f>
                  </m:oMath>
                </a14:m>
                <a:r>
                  <a:rPr lang="en-US" sz="3000" dirty="0"/>
                  <a:t>			</a:t>
                </a:r>
                <a:r>
                  <a:rPr lang="en-US" sz="3000" dirty="0" smtClean="0"/>
                  <a:t>[</a:t>
                </a:r>
                <a:r>
                  <a:rPr lang="en-US" sz="3000" dirty="0"/>
                  <a:t>note tan(</a:t>
                </a:r>
                <a:r>
                  <a:rPr lang="en-US" sz="3000" dirty="0" err="1"/>
                  <a:t>arccos</a:t>
                </a:r>
                <a:r>
                  <a:rPr lang="en-US" sz="3000" dirty="0"/>
                  <a:t>(u)) now]</a:t>
                </a:r>
              </a:p>
              <a:p>
                <a:pPr marL="0" indent="0">
                  <a:buNone/>
                </a:pPr>
                <a:r>
                  <a:rPr lang="en-US" sz="3000" dirty="0" smtClean="0"/>
                  <a:t>Then </a:t>
                </a:r>
                <a14:m>
                  <m:oMath xmlns:m="http://schemas.openxmlformats.org/officeDocument/2006/math">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r>
                          <a:rPr lang="en-US" sz="3000" i="1">
                            <a:latin typeface="Cambria Math" panose="02040503050406030204" pitchFamily="18" charset="0"/>
                          </a:rPr>
                          <m:t>𝑢</m:t>
                        </m:r>
                      </m:e>
                    </m:func>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2</m:t>
                        </m:r>
                      </m:num>
                      <m:den>
                        <m:r>
                          <a:rPr lang="en-US" sz="3000" i="1">
                            <a:latin typeface="Cambria Math" panose="02040503050406030204" pitchFamily="18" charset="0"/>
                          </a:rPr>
                          <m:t>3</m:t>
                        </m:r>
                      </m:den>
                    </m:f>
                  </m:oMath>
                </a14:m>
                <a:r>
                  <a:rPr lang="en-US" sz="3000" dirty="0"/>
                  <a:t>		</a:t>
                </a:r>
                <a:r>
                  <a:rPr lang="en-US" sz="3000" dirty="0" smtClean="0"/>
                  <a:t>		since </a:t>
                </a:r>
                <a:r>
                  <a:rPr lang="en-US" sz="3000" dirty="0"/>
                  <a:t>it is positive it is in Quad I) </a:t>
                </a:r>
              </a:p>
              <a:p>
                <a:pPr marL="0" indent="0">
                  <a:buNone/>
                </a:pPr>
                <a:r>
                  <a:rPr lang="en-US" sz="3000" dirty="0" smtClean="0"/>
                  <a:t>And </a:t>
                </a:r>
                <a:r>
                  <a:rPr lang="en-US" sz="3000" dirty="0"/>
                  <a:t>we know that </a:t>
                </a:r>
                <a14:m>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=2, </m:t>
                    </m:r>
                    <m:r>
                      <a:rPr lang="en-US" sz="3000" i="1">
                        <a:latin typeface="Cambria Math" panose="02040503050406030204" pitchFamily="18" charset="0"/>
                      </a:rPr>
                      <m:t>𝑟</m:t>
                    </m:r>
                    <m:r>
                      <a:rPr lang="en-US" sz="3000" i="1">
                        <a:latin typeface="Cambria Math" panose="02040503050406030204" pitchFamily="18" charset="0"/>
                      </a:rPr>
                      <m:t>=3</m:t>
                    </m:r>
                  </m:oMath>
                </a14:m>
                <a:r>
                  <a:rPr lang="en-US" sz="3000" dirty="0"/>
                  <a:t> </a:t>
                </a:r>
                <a:endParaRPr lang="en-US" sz="3000" dirty="0" smtClean="0"/>
              </a:p>
              <a:p>
                <a:pPr marL="0" indent="0">
                  <a:buNone/>
                </a:pPr>
                <a:r>
                  <a:rPr lang="en-US" sz="3000" dirty="0" smtClean="0"/>
                  <a:t>and therefore </a:t>
                </a:r>
                <a14:m>
                  <m:oMath xmlns:m="http://schemas.openxmlformats.org/officeDocument/2006/math">
                    <m:r>
                      <a:rPr lang="en-US" sz="3000" i="1">
                        <a:latin typeface="Cambria Math" panose="02040503050406030204" pitchFamily="18" charset="0"/>
                      </a:rPr>
                      <m:t>𝑦</m:t>
                    </m:r>
                    <m:r>
                      <a:rPr lang="en-US" sz="3000" i="1">
                        <a:latin typeface="Cambria Math" panose="02040503050406030204" pitchFamily="18" charset="0"/>
                      </a:rPr>
                      <m:t>=</m:t>
                    </m:r>
                    <m:rad>
                      <m:radPr>
                        <m:degHide m:val="on"/>
                        <m:ctrlPr>
                          <a:rPr lang="en-US" sz="3000" i="1">
                            <a:latin typeface="Cambria Math" panose="02040503050406030204" pitchFamily="18" charset="0"/>
                          </a:rPr>
                        </m:ctrlPr>
                      </m:radPr>
                      <m:deg/>
                      <m:e>
                        <m:r>
                          <a:rPr lang="en-US" sz="3000" i="1">
                            <a:latin typeface="Cambria Math" panose="02040503050406030204" pitchFamily="18" charset="0"/>
                          </a:rPr>
                          <m:t>5</m:t>
                        </m:r>
                      </m:e>
                    </m:rad>
                  </m:oMath>
                </a14:m>
                <a:r>
                  <a:rPr lang="en-US" sz="3000" dirty="0" smtClean="0"/>
                  <a:t>            </a:t>
                </a:r>
                <a:r>
                  <a:rPr lang="en-US" sz="3000" dirty="0"/>
                  <a:t>	(Draw triangle if needed</a:t>
                </a:r>
                <a:r>
                  <a:rPr lang="en-US" sz="3000" dirty="0" smtClean="0"/>
                  <a:t>)</a:t>
                </a:r>
              </a:p>
              <a:p>
                <a:pPr marL="0" indent="0">
                  <a:buNone/>
                </a:pPr>
                <a:endParaRPr lang="en-US" sz="3000" dirty="0"/>
              </a:p>
              <a:p>
                <a:pPr marL="0" indent="0">
                  <a:buNone/>
                </a:pP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tan</m:t>
                        </m:r>
                      </m:fName>
                      <m:e>
                        <m:r>
                          <a:rPr lang="en-US" sz="3200" i="1">
                            <a:latin typeface="Cambria Math" panose="02040503050406030204" pitchFamily="18" charset="0"/>
                          </a:rPr>
                          <m:t>𝑢</m:t>
                        </m:r>
                        <m:r>
                          <a:rPr lang="en-US" sz="3200" i="1">
                            <a:latin typeface="Cambria Math" panose="02040503050406030204" pitchFamily="18" charset="0"/>
                          </a:rPr>
                          <m:t>=</m:t>
                        </m:r>
                      </m:e>
                    </m:func>
                    <m:f>
                      <m:fPr>
                        <m:ctrlPr>
                          <a:rPr lang="en-US" sz="3200" i="1">
                            <a:latin typeface="Cambria Math" panose="02040503050406030204" pitchFamily="18" charset="0"/>
                          </a:rPr>
                        </m:ctrlPr>
                      </m:fPr>
                      <m:num>
                        <m:rad>
                          <m:radPr>
                            <m:degHide m:val="on"/>
                            <m:ctrlPr>
                              <a:rPr lang="en-US" sz="3200" i="1">
                                <a:latin typeface="Cambria Math" panose="02040503050406030204" pitchFamily="18" charset="0"/>
                              </a:rPr>
                            </m:ctrlPr>
                          </m:radPr>
                          <m:deg/>
                          <m:e>
                            <m:r>
                              <a:rPr lang="en-US" sz="3200" i="1">
                                <a:latin typeface="Cambria Math" panose="02040503050406030204" pitchFamily="18" charset="0"/>
                              </a:rPr>
                              <m:t>5</m:t>
                            </m:r>
                          </m:e>
                        </m:rad>
                      </m:num>
                      <m:den>
                        <m:r>
                          <a:rPr lang="en-US" sz="3200" i="1">
                            <a:latin typeface="Cambria Math" panose="02040503050406030204" pitchFamily="18" charset="0"/>
                          </a:rPr>
                          <m:t>2</m:t>
                        </m:r>
                      </m:den>
                    </m:f>
                  </m:oMath>
                </a14:m>
                <a:r>
                  <a:rPr lang="en-US" sz="3200" dirty="0"/>
                  <a:t>		Therefore,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𝐭𝐚𝐧</m:t>
                        </m:r>
                      </m:fName>
                      <m:e>
                        <m:d>
                          <m:dPr>
                            <m:ctrlPr>
                              <a:rPr lang="en-US" sz="3200" b="1" i="1">
                                <a:latin typeface="Cambria Math" panose="02040503050406030204" pitchFamily="18" charset="0"/>
                              </a:rPr>
                            </m:ctrlPr>
                          </m:dPr>
                          <m:e>
                            <m:r>
                              <a:rPr lang="en-US" sz="3200" b="1" i="1">
                                <a:latin typeface="Cambria Math" panose="02040503050406030204" pitchFamily="18" charset="0"/>
                              </a:rPr>
                              <m:t>𝒂𝒓𝒄𝒄𝒐𝒔</m:t>
                            </m:r>
                            <m:f>
                              <m:fPr>
                                <m:ctrlPr>
                                  <a:rPr lang="en-US" sz="3200" b="1" i="1">
                                    <a:latin typeface="Cambria Math" panose="02040503050406030204" pitchFamily="18" charset="0"/>
                                  </a:rPr>
                                </m:ctrlPr>
                              </m:fPr>
                              <m:num>
                                <m:r>
                                  <a:rPr lang="en-US" sz="3200" b="1" i="1">
                                    <a:latin typeface="Cambria Math" panose="02040503050406030204" pitchFamily="18" charset="0"/>
                                  </a:rPr>
                                  <m:t>𝟐</m:t>
                                </m:r>
                              </m:num>
                              <m:den>
                                <m:r>
                                  <a:rPr lang="en-US" sz="3200" b="1" i="1">
                                    <a:latin typeface="Cambria Math" panose="02040503050406030204" pitchFamily="18" charset="0"/>
                                  </a:rPr>
                                  <m:t>𝟑</m:t>
                                </m:r>
                              </m:den>
                            </m:f>
                          </m:e>
                        </m:d>
                      </m:e>
                    </m:func>
                    <m:r>
                      <a:rPr lang="en-US" sz="3200" b="1" i="1">
                        <a:latin typeface="Cambria Math" panose="02040503050406030204" pitchFamily="18" charset="0"/>
                      </a:rPr>
                      <m:t>=</m:t>
                    </m:r>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𝟓</m:t>
                            </m:r>
                          </m:e>
                        </m:rad>
                      </m:num>
                      <m:den>
                        <m:r>
                          <a:rPr lang="en-US" sz="3200" b="1" i="1">
                            <a:latin typeface="Cambria Math" panose="02040503050406030204" pitchFamily="18" charset="0"/>
                          </a:rPr>
                          <m:t>𝟐</m:t>
                        </m:r>
                      </m:den>
                    </m:f>
                  </m:oMath>
                </a14:m>
                <a:r>
                  <a:rPr lang="en-US" sz="3200" dirty="0"/>
                  <a:t>	</a:t>
                </a:r>
              </a:p>
              <a:p>
                <a:pPr marL="0" indent="0">
                  <a:buNone/>
                </a:pP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53029"/>
                <a:ext cx="10820400" cy="4314371"/>
              </a:xfrm>
              <a:blipFill rotWithShape="0">
                <a:blip r:embed="rId2"/>
                <a:stretch>
                  <a:fillRect l="-1296" t="-141" r="-1972"/>
                </a:stretch>
              </a:blipFill>
            </p:spPr>
            <p:txBody>
              <a:bodyPr/>
              <a:lstStyle/>
              <a:p>
                <a:r>
                  <a:rPr lang="en-US">
                    <a:noFill/>
                  </a:rPr>
                  <a:t> </a:t>
                </a:r>
              </a:p>
            </p:txBody>
          </p:sp>
        </mc:Fallback>
      </mc:AlternateContent>
    </p:spTree>
    <p:extLst>
      <p:ext uri="{BB962C8B-B14F-4D97-AF65-F5344CB8AC3E}">
        <p14:creationId xmlns:p14="http://schemas.microsoft.com/office/powerpoint/2010/main" val="2387300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Calculus Preview Examples</a:t>
            </a:r>
            <a:r>
              <a:rPr lang="en-US" dirty="0"/>
              <a:t>: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200" dirty="0"/>
                  <a:t>Find the exact value</a:t>
                </a:r>
                <a:r>
                  <a:rPr lang="en-US" sz="3200" dirty="0" smtClean="0"/>
                  <a:t>.</a:t>
                </a:r>
              </a:p>
              <a:p>
                <a:pPr marL="0" indent="0">
                  <a:buNone/>
                </a:pPr>
                <a:endParaRPr lang="en-US" sz="3200" dirty="0"/>
              </a:p>
              <a:p>
                <a:pPr marL="0" indent="0">
                  <a:buNone/>
                </a:pPr>
                <a14:m>
                  <m:oMathPara xmlns:m="http://schemas.openxmlformats.org/officeDocument/2006/math">
                    <m:oMathParaPr>
                      <m:jc m:val="left"/>
                    </m:oMathParaPr>
                    <m:oMath xmlns:m="http://schemas.openxmlformats.org/officeDocument/2006/math">
                      <m:func>
                        <m:funcPr>
                          <m:ctrlPr>
                            <a:rPr lang="en-US" sz="3200" i="1">
                              <a:latin typeface="Cambria Math" panose="02040503050406030204" pitchFamily="18" charset="0"/>
                            </a:rPr>
                          </m:ctrlPr>
                        </m:funcPr>
                        <m:fName>
                          <m:r>
                            <a:rPr lang="en-US" sz="3200">
                              <a:latin typeface="Cambria Math" panose="02040503050406030204" pitchFamily="18" charset="0"/>
                            </a:rPr>
                            <m:t>2.) </m:t>
                          </m:r>
                          <m:r>
                            <m:rPr>
                              <m:sty m:val="p"/>
                            </m:rPr>
                            <a:rPr lang="en-US" sz="3200">
                              <a:latin typeface="Cambria Math" panose="02040503050406030204" pitchFamily="18" charset="0"/>
                            </a:rPr>
                            <m:t>cos</m:t>
                          </m:r>
                        </m:fName>
                        <m:e>
                          <m:d>
                            <m:dPr>
                              <m:ctrlPr>
                                <a:rPr lang="en-US" sz="3200" i="1">
                                  <a:latin typeface="Cambria Math" panose="02040503050406030204" pitchFamily="18" charset="0"/>
                                </a:rPr>
                              </m:ctrlPr>
                            </m:dPr>
                            <m:e>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arcsin</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−3</m:t>
                                          </m:r>
                                        </m:num>
                                        <m:den>
                                          <m:r>
                                            <a:rPr lang="en-US" sz="3200" i="1">
                                              <a:latin typeface="Cambria Math" panose="02040503050406030204" pitchFamily="18" charset="0"/>
                                            </a:rPr>
                                            <m:t>5</m:t>
                                          </m:r>
                                        </m:den>
                                      </m:f>
                                    </m:e>
                                  </m:d>
                                </m:e>
                              </m:func>
                            </m:e>
                          </m:d>
                        </m:e>
                      </m:func>
                    </m:oMath>
                  </m:oMathPara>
                </a14:m>
                <a:endParaRPr lang="en-US" sz="3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87" t="-2891"/>
                </a:stretch>
              </a:blipFill>
            </p:spPr>
            <p:txBody>
              <a:bodyPr/>
              <a:lstStyle/>
              <a:p>
                <a:r>
                  <a:rPr lang="en-US">
                    <a:noFill/>
                  </a:rPr>
                  <a:t> </a:t>
                </a:r>
              </a:p>
            </p:txBody>
          </p:sp>
        </mc:Fallback>
      </mc:AlternateContent>
    </p:spTree>
    <p:extLst>
      <p:ext uri="{BB962C8B-B14F-4D97-AF65-F5344CB8AC3E}">
        <p14:creationId xmlns:p14="http://schemas.microsoft.com/office/powerpoint/2010/main" val="2568336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343" y="1422400"/>
                <a:ext cx="11335657" cy="5435600"/>
              </a:xfrm>
            </p:spPr>
            <p:txBody>
              <a:bodyPr>
                <a:normAutofit/>
              </a:bodyPr>
              <a:lstStyle/>
              <a:p>
                <a:pPr marL="0" indent="0">
                  <a:buNone/>
                </a:pPr>
                <a:r>
                  <a:rPr lang="en-US" sz="3200" dirty="0" smtClean="0"/>
                  <a:t>If you let  </a:t>
                </a:r>
                <a14:m>
                  <m:oMath xmlns:m="http://schemas.openxmlformats.org/officeDocument/2006/math">
                    <m:r>
                      <a:rPr lang="en-US" sz="3200" i="1">
                        <a:latin typeface="Cambria Math" panose="02040503050406030204" pitchFamily="18" charset="0"/>
                      </a:rPr>
                      <m:t>𝑢</m:t>
                    </m:r>
                    <m:r>
                      <a:rPr lang="en-US" sz="3200" i="1">
                        <a:latin typeface="Cambria Math" panose="02040503050406030204" pitchFamily="18" charset="0"/>
                      </a:rPr>
                      <m:t>=</m:t>
                    </m:r>
                    <m:r>
                      <a:rPr lang="en-US" sz="3200" i="1">
                        <a:latin typeface="Cambria Math" panose="02040503050406030204" pitchFamily="18" charset="0"/>
                      </a:rPr>
                      <m:t>𝑎𝑟𝑐𝑠𝑖𝑛</m:t>
                    </m:r>
                    <m:f>
                      <m:fPr>
                        <m:ctrlPr>
                          <a:rPr lang="en-US" sz="3200" i="1">
                            <a:latin typeface="Cambria Math" panose="02040503050406030204" pitchFamily="18" charset="0"/>
                          </a:rPr>
                        </m:ctrlPr>
                      </m:fPr>
                      <m:num>
                        <m:r>
                          <a:rPr lang="en-US" sz="3200" i="1">
                            <a:latin typeface="Cambria Math" panose="02040503050406030204" pitchFamily="18" charset="0"/>
                          </a:rPr>
                          <m:t>−3</m:t>
                        </m:r>
                      </m:num>
                      <m:den>
                        <m:r>
                          <a:rPr lang="en-US" sz="3200" i="1">
                            <a:latin typeface="Cambria Math" panose="02040503050406030204" pitchFamily="18" charset="0"/>
                          </a:rPr>
                          <m:t>5</m:t>
                        </m:r>
                      </m:den>
                    </m:f>
                  </m:oMath>
                </a14:m>
                <a:r>
                  <a:rPr lang="en-US" sz="3200" dirty="0"/>
                  <a:t>		[note cos(</a:t>
                </a:r>
                <a:r>
                  <a:rPr lang="en-US" sz="3200" dirty="0" err="1"/>
                  <a:t>arcsin</a:t>
                </a:r>
                <a:r>
                  <a:rPr lang="en-US" sz="3200" dirty="0"/>
                  <a:t>(u)) now]</a:t>
                </a:r>
              </a:p>
              <a:p>
                <a:pPr marL="0" indent="0">
                  <a:buNone/>
                </a:pPr>
                <a:r>
                  <a:rPr lang="en-US" sz="3200" dirty="0" smtClean="0"/>
                  <a:t>Then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r>
                          <a:rPr lang="en-US" sz="3200" i="1">
                            <a:latin typeface="Cambria Math" panose="02040503050406030204" pitchFamily="18" charset="0"/>
                          </a:rPr>
                          <m:t>𝑢</m:t>
                        </m:r>
                      </m:e>
                    </m:func>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−3</m:t>
                        </m:r>
                      </m:num>
                      <m:den>
                        <m:r>
                          <a:rPr lang="en-US" sz="3200" i="1">
                            <a:latin typeface="Cambria Math" panose="02040503050406030204" pitchFamily="18" charset="0"/>
                          </a:rPr>
                          <m:t>5</m:t>
                        </m:r>
                      </m:den>
                    </m:f>
                  </m:oMath>
                </a14:m>
                <a:r>
                  <a:rPr lang="en-US" sz="3200" dirty="0"/>
                  <a:t>		</a:t>
                </a:r>
                <a:r>
                  <a:rPr lang="en-US" sz="3200" dirty="0" smtClean="0"/>
                  <a:t>		(</a:t>
                </a:r>
                <a:r>
                  <a:rPr lang="en-US" sz="3200" dirty="0"/>
                  <a:t>since </a:t>
                </a:r>
                <a:r>
                  <a:rPr lang="en-US" sz="3200" dirty="0" smtClean="0"/>
                  <a:t>sin is neg.. it </a:t>
                </a:r>
                <a:r>
                  <a:rPr lang="en-US" sz="3200" dirty="0"/>
                  <a:t>is in Quad IV) </a:t>
                </a:r>
              </a:p>
              <a:p>
                <a:pPr marL="0" indent="0">
                  <a:buNone/>
                </a:pPr>
                <a:r>
                  <a:rPr lang="en-US" sz="3200" dirty="0" smtClean="0"/>
                  <a:t>And </a:t>
                </a:r>
                <a:r>
                  <a:rPr lang="en-US" sz="3200" dirty="0"/>
                  <a:t>we know that </a:t>
                </a:r>
                <a14:m>
                  <m:oMath xmlns:m="http://schemas.openxmlformats.org/officeDocument/2006/math">
                    <m:r>
                      <a:rPr lang="en-US" sz="3200" i="1">
                        <a:latin typeface="Cambria Math" panose="02040503050406030204" pitchFamily="18" charset="0"/>
                      </a:rPr>
                      <m:t>𝑦</m:t>
                    </m:r>
                    <m:r>
                      <a:rPr lang="en-US" sz="3200" i="1">
                        <a:latin typeface="Cambria Math" panose="02040503050406030204" pitchFamily="18" charset="0"/>
                      </a:rPr>
                      <m:t>=−3, </m:t>
                    </m:r>
                  </m:oMath>
                </a14:m>
                <a:endParaRPr lang="en-US" sz="3200" i="1" dirty="0" smtClean="0"/>
              </a:p>
              <a:p>
                <a:pPr marL="0" indent="0">
                  <a:buNone/>
                </a:pPr>
                <a14:m>
                  <m:oMath xmlns:m="http://schemas.openxmlformats.org/officeDocument/2006/math">
                    <m:r>
                      <a:rPr lang="en-US" sz="3200" i="1">
                        <a:latin typeface="Cambria Math" panose="02040503050406030204" pitchFamily="18" charset="0"/>
                      </a:rPr>
                      <m:t>𝑟</m:t>
                    </m:r>
                    <m:r>
                      <a:rPr lang="en-US" sz="3200" i="1">
                        <a:latin typeface="Cambria Math" panose="02040503050406030204" pitchFamily="18" charset="0"/>
                      </a:rPr>
                      <m:t>=5</m:t>
                    </m:r>
                  </m:oMath>
                </a14:m>
                <a:r>
                  <a:rPr lang="en-US" sz="3200" dirty="0"/>
                  <a:t> and therefore </a:t>
                </a:r>
                <a14:m>
                  <m:oMath xmlns:m="http://schemas.openxmlformats.org/officeDocument/2006/math">
                    <m:r>
                      <a:rPr lang="en-US" sz="3200" i="1">
                        <a:latin typeface="Cambria Math" panose="02040503050406030204" pitchFamily="18" charset="0"/>
                      </a:rPr>
                      <m:t>𝑥</m:t>
                    </m:r>
                    <m:r>
                      <a:rPr lang="en-US" sz="3200" i="1">
                        <a:latin typeface="Cambria Math" panose="02040503050406030204" pitchFamily="18" charset="0"/>
                      </a:rPr>
                      <m:t>=4</m:t>
                    </m:r>
                  </m:oMath>
                </a14:m>
                <a:r>
                  <a:rPr lang="en-US" sz="3200" dirty="0" smtClean="0"/>
                  <a:t>	</a:t>
                </a:r>
                <a:r>
                  <a:rPr lang="en-US" sz="3200" dirty="0"/>
                  <a:t>	(Draw triangle if needed)	</a:t>
                </a:r>
                <a:endParaRPr lang="en-US" sz="3200" dirty="0" smtClean="0"/>
              </a:p>
              <a:p>
                <a:pPr marL="0" indent="0">
                  <a:buNone/>
                </a:pPr>
                <a:endParaRPr lang="en-US" sz="3200" dirty="0"/>
              </a:p>
              <a:p>
                <a:pPr marL="0" indent="0">
                  <a:buNone/>
                </a:pPr>
                <a:endParaRPr lang="en-US" sz="3200" dirty="0" smtClean="0"/>
              </a:p>
              <a:p>
                <a:pPr marL="0" indent="0">
                  <a:buNone/>
                </a:pP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m:t>
                        </m:r>
                      </m:fName>
                      <m:e>
                        <m:r>
                          <a:rPr lang="en-US" sz="3200" i="1">
                            <a:latin typeface="Cambria Math" panose="02040503050406030204" pitchFamily="18" charset="0"/>
                          </a:rPr>
                          <m:t>𝑢</m:t>
                        </m:r>
                        <m:r>
                          <a:rPr lang="en-US" sz="3200" i="1">
                            <a:latin typeface="Cambria Math" panose="02040503050406030204" pitchFamily="18" charset="0"/>
                          </a:rPr>
                          <m:t>=</m:t>
                        </m:r>
                      </m:e>
                    </m:func>
                    <m:f>
                      <m:fPr>
                        <m:ctrlPr>
                          <a:rPr lang="en-US" sz="3200" i="1">
                            <a:latin typeface="Cambria Math" panose="02040503050406030204" pitchFamily="18" charset="0"/>
                          </a:rPr>
                        </m:ctrlPr>
                      </m:fPr>
                      <m:num>
                        <m:r>
                          <a:rPr lang="en-US" sz="3200" i="1">
                            <a:latin typeface="Cambria Math" panose="02040503050406030204" pitchFamily="18" charset="0"/>
                          </a:rPr>
                          <m:t>4</m:t>
                        </m:r>
                      </m:num>
                      <m:den>
                        <m:r>
                          <a:rPr lang="en-US" sz="3200" i="1">
                            <a:latin typeface="Cambria Math" panose="02040503050406030204" pitchFamily="18" charset="0"/>
                          </a:rPr>
                          <m:t>5</m:t>
                        </m:r>
                      </m:den>
                    </m:f>
                  </m:oMath>
                </a14:m>
                <a:r>
                  <a:rPr lang="en-US" sz="3200" dirty="0"/>
                  <a:t>		Therefore,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𝐜𝐨𝐬</m:t>
                        </m:r>
                      </m:fName>
                      <m:e>
                        <m:d>
                          <m:dPr>
                            <m:ctrlPr>
                              <a:rPr lang="en-US" sz="3200" b="1" i="1">
                                <a:latin typeface="Cambria Math" panose="02040503050406030204" pitchFamily="18" charset="0"/>
                              </a:rPr>
                            </m:ctrlPr>
                          </m:dPr>
                          <m:e>
                            <m:r>
                              <a:rPr lang="en-US" sz="3200" b="1" i="1">
                                <a:latin typeface="Cambria Math" panose="02040503050406030204" pitchFamily="18" charset="0"/>
                              </a:rPr>
                              <m:t>𝒂𝒓𝒄𝒔𝒊𝒏</m:t>
                            </m:r>
                            <m:f>
                              <m:fPr>
                                <m:ctrlPr>
                                  <a:rPr lang="en-US" sz="3200" b="1" i="1">
                                    <a:latin typeface="Cambria Math" panose="02040503050406030204" pitchFamily="18" charset="0"/>
                                  </a:rPr>
                                </m:ctrlPr>
                              </m:fPr>
                              <m:num>
                                <m:r>
                                  <a:rPr lang="en-US" sz="3200" b="1" i="1">
                                    <a:latin typeface="Cambria Math" panose="02040503050406030204" pitchFamily="18" charset="0"/>
                                  </a:rPr>
                                  <m:t>−</m:t>
                                </m:r>
                                <m:r>
                                  <a:rPr lang="en-US" sz="3200" b="1" i="1">
                                    <a:latin typeface="Cambria Math" panose="02040503050406030204" pitchFamily="18" charset="0"/>
                                  </a:rPr>
                                  <m:t>𝟑</m:t>
                                </m:r>
                              </m:num>
                              <m:den>
                                <m:r>
                                  <a:rPr lang="en-US" sz="3200" b="1" i="1">
                                    <a:latin typeface="Cambria Math" panose="02040503050406030204" pitchFamily="18" charset="0"/>
                                  </a:rPr>
                                  <m:t>𝟓</m:t>
                                </m:r>
                              </m:den>
                            </m:f>
                          </m:e>
                        </m:d>
                      </m:e>
                    </m:func>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𝟒</m:t>
                        </m:r>
                      </m:num>
                      <m:den>
                        <m:r>
                          <a:rPr lang="en-US" sz="3200" b="1" i="1">
                            <a:latin typeface="Cambria Math" panose="02040503050406030204" pitchFamily="18" charset="0"/>
                          </a:rPr>
                          <m:t>𝟓</m:t>
                        </m:r>
                      </m:den>
                    </m:f>
                  </m:oMath>
                </a14:m>
                <a:r>
                  <a:rPr lang="en-US" sz="3200" dirty="0"/>
                  <a:t>	</a:t>
                </a:r>
              </a:p>
              <a:p>
                <a:pPr marL="0" indent="0">
                  <a:buNone/>
                </a:pPr>
                <a:endParaRPr lang="en-US" sz="3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343" y="1422400"/>
                <a:ext cx="11335657" cy="5435600"/>
              </a:xfrm>
              <a:blipFill rotWithShape="0">
                <a:blip r:embed="rId2"/>
                <a:stretch>
                  <a:fillRect l="-1344" t="-112" r="-1882"/>
                </a:stretch>
              </a:blipFill>
            </p:spPr>
            <p:txBody>
              <a:bodyPr/>
              <a:lstStyle/>
              <a:p>
                <a:r>
                  <a:rPr lang="en-US">
                    <a:noFill/>
                  </a:rPr>
                  <a:t> </a:t>
                </a:r>
              </a:p>
            </p:txBody>
          </p:sp>
        </mc:Fallback>
      </mc:AlternateContent>
    </p:spTree>
    <p:extLst>
      <p:ext uri="{BB962C8B-B14F-4D97-AF65-F5344CB8AC3E}">
        <p14:creationId xmlns:p14="http://schemas.microsoft.com/office/powerpoint/2010/main" val="3314036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4.8 Applications and Models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200" b="1" dirty="0"/>
              <a:t>Objective: To Solve Real Life Problems Involving Right Triangles and Harmonic Motion </a:t>
            </a:r>
            <a:endParaRPr lang="en-US" sz="3200" dirty="0"/>
          </a:p>
          <a:p>
            <a:endParaRPr lang="en-US" dirty="0"/>
          </a:p>
        </p:txBody>
      </p:sp>
    </p:spTree>
    <p:extLst>
      <p:ext uri="{BB962C8B-B14F-4D97-AF65-F5344CB8AC3E}">
        <p14:creationId xmlns:p14="http://schemas.microsoft.com/office/powerpoint/2010/main" val="1964977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0506"/>
            <a:ext cx="9601200" cy="1244906"/>
          </a:xfrm>
        </p:spPr>
        <p:txBody>
          <a:bodyPr>
            <a:normAutofit fontScale="90000"/>
          </a:bodyPr>
          <a:lstStyle/>
          <a:p>
            <a:r>
              <a:rPr lang="en-US" dirty="0"/>
              <a:t>Bell Work: </a:t>
            </a:r>
            <a:r>
              <a:rPr lang="en-US" dirty="0" smtClean="0"/>
              <a:t>Simplify</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8743" y="1429657"/>
                <a:ext cx="11183257" cy="5191482"/>
              </a:xfrm>
            </p:spPr>
            <p:txBody>
              <a:bodyPr>
                <a:normAutofit/>
              </a:bodyPr>
              <a:lstStyle/>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𝟏</m:t>
                        </m:r>
                        <m:r>
                          <a:rPr lang="en-US" sz="3200" b="1">
                            <a:latin typeface="Cambria Math" panose="02040503050406030204" pitchFamily="18" charset="0"/>
                          </a:rPr>
                          <m:t>.) </m:t>
                        </m:r>
                        <m:r>
                          <a:rPr lang="en-US" sz="3200" b="1" i="1">
                            <a:latin typeface="Cambria Math" panose="02040503050406030204" pitchFamily="18" charset="0"/>
                          </a:rPr>
                          <m:t>𝐚𝐫𝐜𝐜𝐨𝐬</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𝟐</m:t>
                                    </m:r>
                                  </m:e>
                                </m:rad>
                              </m:num>
                              <m:den>
                                <m:r>
                                  <a:rPr lang="en-US" sz="3200" b="1" i="1">
                                    <a:latin typeface="Cambria Math" panose="02040503050406030204" pitchFamily="18" charset="0"/>
                                  </a:rPr>
                                  <m:t>𝟐</m:t>
                                </m:r>
                              </m:den>
                            </m:f>
                          </m:e>
                        </m:d>
                      </m:e>
                    </m:func>
                  </m:oMath>
                </a14:m>
                <a:r>
                  <a:rPr lang="en-US" sz="3200" dirty="0"/>
                  <a:t>		since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4</m:t>
                                </m:r>
                              </m:den>
                            </m:f>
                          </m:e>
                        </m:d>
                      </m:e>
                    </m:func>
                    <m:r>
                      <a:rPr lang="en-US" sz="3200" i="1">
                        <a:latin typeface="Cambria Math" panose="02040503050406030204" pitchFamily="18" charset="0"/>
                      </a:rPr>
                      <m:t>=</m:t>
                    </m:r>
                    <m:f>
                      <m:fPr>
                        <m:ctrlPr>
                          <a:rPr lang="en-US" sz="3200" i="1">
                            <a:latin typeface="Cambria Math" panose="02040503050406030204" pitchFamily="18" charset="0"/>
                          </a:rPr>
                        </m:ctrlPr>
                      </m:fPr>
                      <m:num>
                        <m:rad>
                          <m:radPr>
                            <m:degHide m:val="on"/>
                            <m:ctrlPr>
                              <a:rPr lang="en-US" sz="3200" i="1">
                                <a:latin typeface="Cambria Math" panose="02040503050406030204" pitchFamily="18" charset="0"/>
                              </a:rPr>
                            </m:ctrlPr>
                          </m:radPr>
                          <m:deg/>
                          <m:e>
                            <m:r>
                              <a:rPr lang="en-US" sz="3200" i="1">
                                <a:latin typeface="Cambria Math" panose="02040503050406030204" pitchFamily="18" charset="0"/>
                              </a:rPr>
                              <m:t>2</m:t>
                            </m:r>
                          </m:e>
                        </m:rad>
                      </m:num>
                      <m:den>
                        <m:r>
                          <a:rPr lang="en-US" sz="3200" i="1">
                            <a:latin typeface="Cambria Math" panose="02040503050406030204" pitchFamily="18" charset="0"/>
                          </a:rPr>
                          <m:t>2</m:t>
                        </m:r>
                      </m:den>
                    </m:f>
                  </m:oMath>
                </a14:m>
                <a:r>
                  <a:rPr lang="en-US" sz="3200" dirty="0"/>
                  <a:t>	(for </a:t>
                </a:r>
                <a14:m>
                  <m:oMath xmlns:m="http://schemas.openxmlformats.org/officeDocument/2006/math">
                    <m:r>
                      <a:rPr lang="en-US" sz="3200" i="1">
                        <a:latin typeface="Cambria Math" panose="02040503050406030204" pitchFamily="18" charset="0"/>
                      </a:rPr>
                      <m:t>0≤</m:t>
                    </m:r>
                    <m:r>
                      <a:rPr lang="en-US" sz="3200" i="1">
                        <a:latin typeface="Cambria Math" panose="02040503050406030204" pitchFamily="18" charset="0"/>
                      </a:rPr>
                      <m:t>𝑦</m:t>
                    </m:r>
                    <m:r>
                      <a:rPr lang="en-US" sz="3200" i="1">
                        <a:latin typeface="Cambria Math" panose="02040503050406030204" pitchFamily="18" charset="0"/>
                      </a:rPr>
                      <m:t>≤ </m:t>
                    </m:r>
                    <m:r>
                      <a:rPr lang="en-US" sz="3200" i="1">
                        <a:latin typeface="Cambria Math" panose="02040503050406030204" pitchFamily="18" charset="0"/>
                      </a:rPr>
                      <m:t>𝜋</m:t>
                    </m:r>
                    <m:r>
                      <a:rPr lang="en-US" sz="3200" i="1">
                        <a:latin typeface="Cambria Math" panose="02040503050406030204" pitchFamily="18" charset="0"/>
                      </a:rPr>
                      <m:t>) </m:t>
                    </m:r>
                  </m:oMath>
                </a14:m>
                <a:endParaRPr lang="en-US" sz="3200" dirty="0"/>
              </a:p>
              <a:p>
                <a:pPr marL="0" indent="0">
                  <a:buNone/>
                </a:pPr>
                <a:r>
                  <a:rPr lang="en-US" sz="3200" dirty="0"/>
                  <a:t>					it follows that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𝐚𝐫𝐜𝐜𝐨𝐬</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𝟐</m:t>
                                    </m:r>
                                  </m:e>
                                </m:rad>
                              </m:num>
                              <m:den>
                                <m:r>
                                  <a:rPr lang="en-US" sz="3200" b="1" i="1">
                                    <a:latin typeface="Cambria Math" panose="02040503050406030204" pitchFamily="18" charset="0"/>
                                  </a:rPr>
                                  <m:t>𝟐</m:t>
                                </m:r>
                              </m:den>
                            </m:f>
                          </m:e>
                        </m:d>
                      </m:e>
                    </m:func>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𝝅</m:t>
                        </m:r>
                      </m:num>
                      <m:den>
                        <m:r>
                          <a:rPr lang="en-US" sz="3200" b="1" i="1">
                            <a:latin typeface="Cambria Math" panose="02040503050406030204" pitchFamily="18" charset="0"/>
                          </a:rPr>
                          <m:t>𝟒</m:t>
                        </m:r>
                      </m:den>
                    </m:f>
                  </m:oMath>
                </a14:m>
                <a:r>
                  <a:rPr lang="en-US" sz="3200" dirty="0"/>
                  <a:t>	</a:t>
                </a:r>
              </a:p>
              <a:p>
                <a:pPr marL="0" indent="0">
                  <a:buNone/>
                </a:pPr>
                <a:r>
                  <a:rPr lang="en-US" sz="3200" dirty="0"/>
                  <a:t>  </a:t>
                </a:r>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𝟐</m:t>
                        </m:r>
                        <m:r>
                          <a:rPr lang="en-US" sz="3200" b="1" i="1">
                            <a:latin typeface="Cambria Math" panose="02040503050406030204" pitchFamily="18" charset="0"/>
                          </a:rPr>
                          <m:t>.) </m:t>
                        </m:r>
                        <m:r>
                          <a:rPr lang="en-US" sz="3200" b="1" i="1">
                            <a:latin typeface="Cambria Math" panose="02040503050406030204" pitchFamily="18" charset="0"/>
                          </a:rPr>
                          <m:t>𝒄𝒐𝒔</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m:t>
                        </m:r>
                        <m:r>
                          <a:rPr lang="en-US" sz="3200" b="1" i="1">
                            <a:latin typeface="Cambria Math" panose="02040503050406030204" pitchFamily="18" charset="0"/>
                          </a:rPr>
                          <m:t>𝟏</m:t>
                        </m:r>
                      </m:e>
                    </m:d>
                  </m:oMath>
                </a14:m>
                <a:r>
                  <a:rPr lang="en-US" sz="3200" dirty="0"/>
                  <a:t>		since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m:t>
                        </m:r>
                      </m:fName>
                      <m:e>
                        <m:d>
                          <m:dPr>
                            <m:ctrlPr>
                              <a:rPr lang="en-US" sz="3200" i="1">
                                <a:latin typeface="Cambria Math" panose="02040503050406030204" pitchFamily="18" charset="0"/>
                              </a:rPr>
                            </m:ctrlPr>
                          </m:dPr>
                          <m:e>
                            <m:r>
                              <a:rPr lang="en-US" sz="3200" i="1">
                                <a:latin typeface="Cambria Math" panose="02040503050406030204" pitchFamily="18" charset="0"/>
                              </a:rPr>
                              <m:t>𝜋</m:t>
                            </m:r>
                          </m:e>
                        </m:d>
                      </m:e>
                    </m:func>
                    <m:r>
                      <a:rPr lang="en-US" sz="3200" i="1">
                        <a:latin typeface="Cambria Math" panose="02040503050406030204" pitchFamily="18" charset="0"/>
                      </a:rPr>
                      <m:t>=−1</m:t>
                    </m:r>
                  </m:oMath>
                </a14:m>
                <a:r>
                  <a:rPr lang="en-US" sz="3200" dirty="0"/>
                  <a:t>	(for </a:t>
                </a:r>
                <a14:m>
                  <m:oMath xmlns:m="http://schemas.openxmlformats.org/officeDocument/2006/math">
                    <m:r>
                      <a:rPr lang="en-US" sz="3200" i="1">
                        <a:latin typeface="Cambria Math" panose="02040503050406030204" pitchFamily="18" charset="0"/>
                      </a:rPr>
                      <m:t>0≤</m:t>
                    </m:r>
                    <m:r>
                      <a:rPr lang="en-US" sz="3200" i="1">
                        <a:latin typeface="Cambria Math" panose="02040503050406030204" pitchFamily="18" charset="0"/>
                      </a:rPr>
                      <m:t>𝑦</m:t>
                    </m:r>
                    <m:r>
                      <a:rPr lang="en-US" sz="3200" i="1">
                        <a:latin typeface="Cambria Math" panose="02040503050406030204" pitchFamily="18" charset="0"/>
                      </a:rPr>
                      <m:t>≤ </m:t>
                    </m:r>
                    <m:r>
                      <a:rPr lang="en-US" sz="3200" i="1">
                        <a:latin typeface="Cambria Math" panose="02040503050406030204" pitchFamily="18" charset="0"/>
                      </a:rPr>
                      <m:t>𝜋</m:t>
                    </m:r>
                    <m:r>
                      <a:rPr lang="en-US" sz="3200" i="1">
                        <a:latin typeface="Cambria Math" panose="02040503050406030204" pitchFamily="18" charset="0"/>
                      </a:rPr>
                      <m:t>)</m:t>
                    </m:r>
                  </m:oMath>
                </a14:m>
                <a:endParaRPr lang="en-US" sz="3200" dirty="0"/>
              </a:p>
              <a:p>
                <a:pPr marL="0" indent="0">
                  <a:buNone/>
                </a:pPr>
                <a:r>
                  <a:rPr lang="en-US" sz="3200" dirty="0"/>
                  <a:t>					it follows that </a:t>
                </a: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𝒄𝒐𝒔</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m:t>
                        </m:r>
                        <m:r>
                          <a:rPr lang="en-US" sz="3200" b="1" i="1">
                            <a:latin typeface="Cambria Math" panose="02040503050406030204" pitchFamily="18" charset="0"/>
                          </a:rPr>
                          <m:t>𝟏</m:t>
                        </m:r>
                      </m:e>
                    </m:d>
                    <m:r>
                      <a:rPr lang="en-US" sz="3200" b="1" i="1">
                        <a:latin typeface="Cambria Math" panose="02040503050406030204" pitchFamily="18" charset="0"/>
                      </a:rPr>
                      <m:t>=</m:t>
                    </m:r>
                    <m:r>
                      <a:rPr lang="en-US" sz="3200" i="1">
                        <a:latin typeface="Cambria Math" panose="02040503050406030204" pitchFamily="18" charset="0"/>
                      </a:rPr>
                      <m:t>𝜋</m:t>
                    </m:r>
                  </m:oMath>
                </a14:m>
                <a:endParaRPr lang="en-US" sz="3200" dirty="0"/>
              </a:p>
              <a:p>
                <a:pPr marL="0" indent="0">
                  <a:buNone/>
                </a:pP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8743" y="1429657"/>
                <a:ext cx="11183257" cy="5191482"/>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9431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43987"/>
                <a:ext cx="5388964" cy="4931764"/>
              </a:xfrm>
            </p:spPr>
            <p:txBody>
              <a:bodyPr>
                <a:normAutofit/>
              </a:bodyPr>
              <a:lstStyle/>
              <a:p>
                <a:pPr marL="0" indent="0">
                  <a:buNone/>
                </a:pPr>
                <a:r>
                  <a:rPr lang="en-US" sz="3200" dirty="0"/>
                  <a:t>You are standing about 600 feet from the state capital. The angle of elevation to the top of the dome (base of the podium of the sower) is </a:t>
                </a:r>
                <a14:m>
                  <m:oMath xmlns:m="http://schemas.openxmlformats.org/officeDocument/2006/math">
                    <m:r>
                      <a:rPr lang="en-US" sz="3200" i="1">
                        <a:latin typeface="Cambria Math" panose="02040503050406030204" pitchFamily="18" charset="0"/>
                      </a:rPr>
                      <m:t>33.55°</m:t>
                    </m:r>
                  </m:oMath>
                </a14:m>
                <a:r>
                  <a:rPr lang="en-US" sz="3200" dirty="0"/>
                  <a:t>. How tall is the sower (with podium included) if the angle of elevation to the top of the sower’s head is </a:t>
                </a:r>
                <a14:m>
                  <m:oMath xmlns:m="http://schemas.openxmlformats.org/officeDocument/2006/math">
                    <m:r>
                      <a:rPr lang="en-US" sz="3200" i="1">
                        <a:latin typeface="Cambria Math" panose="02040503050406030204" pitchFamily="18" charset="0"/>
                      </a:rPr>
                      <m:t>35.63°</m:t>
                    </m:r>
                  </m:oMath>
                </a14:m>
                <a:r>
                  <a:rPr lang="en-US" sz="3200"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43987"/>
                <a:ext cx="5388964" cy="4931764"/>
              </a:xfrm>
              <a:blipFill rotWithShape="0">
                <a:blip r:embed="rId2"/>
                <a:stretch>
                  <a:fillRect l="-2828" t="-2101" r="-4638"/>
                </a:stretch>
              </a:blipFill>
            </p:spPr>
            <p:txBody>
              <a:bodyPr/>
              <a:lstStyle/>
              <a:p>
                <a:r>
                  <a:rPr lang="en-US">
                    <a:noFill/>
                  </a:rPr>
                  <a:t> </a:t>
                </a:r>
              </a:p>
            </p:txBody>
          </p:sp>
        </mc:Fallback>
      </mc:AlternateContent>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9218951" y="3462728"/>
            <a:ext cx="2785980" cy="3346695"/>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6923090" y="1428750"/>
            <a:ext cx="2133335" cy="2264280"/>
          </a:xfrm>
          <a:prstGeom prst="rect">
            <a:avLst/>
          </a:prstGeom>
        </p:spPr>
      </p:pic>
    </p:spTree>
    <p:extLst>
      <p:ext uri="{BB962C8B-B14F-4D97-AF65-F5344CB8AC3E}">
        <p14:creationId xmlns:p14="http://schemas.microsoft.com/office/powerpoint/2010/main" val="493832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25000" lnSpcReduction="20000"/>
              </a:bodyPr>
              <a:lstStyle/>
              <a:p>
                <a:pPr marL="0" indent="0">
                  <a:buNone/>
                </a:pPr>
                <a14:m>
                  <m:oMathPara xmlns:m="http://schemas.openxmlformats.org/officeDocument/2006/math">
                    <m:oMathParaPr>
                      <m:jc m:val="left"/>
                    </m:oMathParaPr>
                    <m:oMath xmlns:m="http://schemas.openxmlformats.org/officeDocument/2006/math">
                      <m:sSub>
                        <m:sSubPr>
                          <m:ctrlPr>
                            <a:rPr lang="en-US" sz="13600" i="1">
                              <a:latin typeface="Cambria Math" panose="02040503050406030204" pitchFamily="18" charset="0"/>
                            </a:rPr>
                          </m:ctrlPr>
                        </m:sSubPr>
                        <m:e>
                          <m:r>
                            <a:rPr lang="en-US" sz="13600" i="1">
                              <a:latin typeface="Cambria Math" panose="02040503050406030204" pitchFamily="18" charset="0"/>
                            </a:rPr>
                            <m:t>h</m:t>
                          </m:r>
                        </m:e>
                        <m:sub>
                          <m:r>
                            <a:rPr lang="en-US" sz="13600" i="1">
                              <a:latin typeface="Cambria Math" panose="02040503050406030204" pitchFamily="18" charset="0"/>
                            </a:rPr>
                            <m:t>𝑐𝑎𝑝𝑖𝑡𝑎𝑙</m:t>
                          </m:r>
                        </m:sub>
                      </m:sSub>
                      <m:r>
                        <a:rPr lang="en-US" sz="13600" i="1">
                          <a:latin typeface="Cambria Math" panose="02040503050406030204" pitchFamily="18" charset="0"/>
                        </a:rPr>
                        <m:t> = 600∙</m:t>
                      </m:r>
                      <m:r>
                        <a:rPr lang="en-US" sz="13600" i="1">
                          <a:latin typeface="Cambria Math" panose="02040503050406030204" pitchFamily="18" charset="0"/>
                        </a:rPr>
                        <m:t>𝑡𝑎𝑛</m:t>
                      </m:r>
                      <m:r>
                        <a:rPr lang="en-US" sz="13600" i="1">
                          <a:latin typeface="Cambria Math" panose="02040503050406030204" pitchFamily="18" charset="0"/>
                        </a:rPr>
                        <m:t> 33.55=397.88 </m:t>
                      </m:r>
                      <m:r>
                        <a:rPr lang="en-US" sz="13600" i="1">
                          <a:latin typeface="Cambria Math" panose="02040503050406030204" pitchFamily="18" charset="0"/>
                        </a:rPr>
                        <m:t>𝑓𝑒𝑒𝑡</m:t>
                      </m:r>
                    </m:oMath>
                  </m:oMathPara>
                </a14:m>
                <a:endParaRPr lang="en-US" sz="13600" dirty="0"/>
              </a:p>
              <a:p>
                <a:pPr marL="0" indent="0">
                  <a:buNone/>
                </a:pPr>
                <a:endParaRPr lang="en-US" sz="13600" dirty="0" smtClean="0"/>
              </a:p>
              <a:p>
                <a:pPr marL="0" indent="0">
                  <a:buNone/>
                </a:pPr>
                <a:endParaRPr lang="en-US" sz="13600" dirty="0"/>
              </a:p>
              <a:p>
                <a:pPr marL="0" indent="0">
                  <a:buNone/>
                </a:pPr>
                <a14:m>
                  <m:oMathPara xmlns:m="http://schemas.openxmlformats.org/officeDocument/2006/math">
                    <m:oMathParaPr>
                      <m:jc m:val="left"/>
                    </m:oMathParaPr>
                    <m:oMath xmlns:m="http://schemas.openxmlformats.org/officeDocument/2006/math">
                      <m:sSub>
                        <m:sSubPr>
                          <m:ctrlPr>
                            <a:rPr lang="en-US" sz="13600" i="1">
                              <a:latin typeface="Cambria Math" panose="02040503050406030204" pitchFamily="18" charset="0"/>
                            </a:rPr>
                          </m:ctrlPr>
                        </m:sSubPr>
                        <m:e>
                          <m:r>
                            <a:rPr lang="en-US" sz="13600" i="1">
                              <a:latin typeface="Cambria Math" panose="02040503050406030204" pitchFamily="18" charset="0"/>
                            </a:rPr>
                            <m:t>h</m:t>
                          </m:r>
                        </m:e>
                        <m:sub>
                          <m:r>
                            <a:rPr lang="en-US" sz="13600" i="1">
                              <a:latin typeface="Cambria Math" panose="02040503050406030204" pitchFamily="18" charset="0"/>
                            </a:rPr>
                            <m:t>𝑐𝑎𝑝𝑖𝑡𝑎𝑙</m:t>
                          </m:r>
                          <m:r>
                            <a:rPr lang="en-US" sz="13600" i="1">
                              <a:latin typeface="Cambria Math" panose="02040503050406030204" pitchFamily="18" charset="0"/>
                            </a:rPr>
                            <m:t>+</m:t>
                          </m:r>
                          <m:r>
                            <a:rPr lang="en-US" sz="13600" i="1">
                              <a:latin typeface="Cambria Math" panose="02040503050406030204" pitchFamily="18" charset="0"/>
                            </a:rPr>
                            <m:t>𝑠𝑜𝑤𝑒𝑟</m:t>
                          </m:r>
                        </m:sub>
                      </m:sSub>
                      <m:r>
                        <a:rPr lang="en-US" sz="13600" i="1">
                          <a:latin typeface="Cambria Math" panose="02040503050406030204" pitchFamily="18" charset="0"/>
                        </a:rPr>
                        <m:t> = 600∙</m:t>
                      </m:r>
                      <m:r>
                        <a:rPr lang="en-US" sz="13600" i="1">
                          <a:latin typeface="Cambria Math" panose="02040503050406030204" pitchFamily="18" charset="0"/>
                        </a:rPr>
                        <m:t>𝑡𝑎𝑛</m:t>
                      </m:r>
                      <m:r>
                        <a:rPr lang="en-US" sz="13600" i="1">
                          <a:latin typeface="Cambria Math" panose="02040503050406030204" pitchFamily="18" charset="0"/>
                        </a:rPr>
                        <m:t> 35.63=430.03 </m:t>
                      </m:r>
                      <m:r>
                        <a:rPr lang="en-US" sz="13600" i="1">
                          <a:latin typeface="Cambria Math" panose="02040503050406030204" pitchFamily="18" charset="0"/>
                        </a:rPr>
                        <m:t>𝑓𝑒𝑒𝑡</m:t>
                      </m:r>
                    </m:oMath>
                  </m:oMathPara>
                </a14:m>
                <a:endParaRPr lang="en-US" sz="13600" dirty="0" smtClean="0"/>
              </a:p>
              <a:p>
                <a:pPr marL="0" indent="0">
                  <a:buNone/>
                </a:pPr>
                <a:endParaRPr lang="en-US" sz="13600" dirty="0"/>
              </a:p>
              <a:p>
                <a:pPr marL="0" indent="0">
                  <a:buNone/>
                </a:pPr>
                <a:endParaRPr lang="en-US" sz="13600" b="1" i="1" dirty="0" smtClean="0"/>
              </a:p>
              <a:p>
                <a:pPr marL="0" indent="0">
                  <a:buNone/>
                </a:pPr>
                <a14:m>
                  <m:oMathPara xmlns:m="http://schemas.openxmlformats.org/officeDocument/2006/math">
                    <m:oMathParaPr>
                      <m:jc m:val="left"/>
                    </m:oMathParaPr>
                    <m:oMath xmlns:m="http://schemas.openxmlformats.org/officeDocument/2006/math">
                      <m:sSub>
                        <m:sSubPr>
                          <m:ctrlPr>
                            <a:rPr lang="en-US" sz="13600" b="1" i="1">
                              <a:latin typeface="Cambria Math" panose="02040503050406030204" pitchFamily="18" charset="0"/>
                            </a:rPr>
                          </m:ctrlPr>
                        </m:sSubPr>
                        <m:e>
                          <m:r>
                            <a:rPr lang="en-US" sz="13600" b="1" i="1">
                              <a:latin typeface="Cambria Math" panose="02040503050406030204" pitchFamily="18" charset="0"/>
                            </a:rPr>
                            <m:t>𝒉</m:t>
                          </m:r>
                        </m:e>
                        <m:sub>
                          <m:r>
                            <a:rPr lang="en-US" sz="13600" b="1" i="1">
                              <a:latin typeface="Cambria Math" panose="02040503050406030204" pitchFamily="18" charset="0"/>
                            </a:rPr>
                            <m:t>𝒔𝒐𝒘𝒆𝒓</m:t>
                          </m:r>
                        </m:sub>
                      </m:sSub>
                      <m:r>
                        <a:rPr lang="en-US" sz="13600" b="1" i="1">
                          <a:latin typeface="Cambria Math" panose="02040503050406030204" pitchFamily="18" charset="0"/>
                        </a:rPr>
                        <m:t> = </m:t>
                      </m:r>
                      <m:r>
                        <a:rPr lang="en-US" sz="13600" b="1" i="1">
                          <a:latin typeface="Cambria Math" panose="02040503050406030204" pitchFamily="18" charset="0"/>
                        </a:rPr>
                        <m:t>𝟒𝟑𝟎</m:t>
                      </m:r>
                      <m:r>
                        <a:rPr lang="en-US" sz="13600" b="1" i="1">
                          <a:latin typeface="Cambria Math" panose="02040503050406030204" pitchFamily="18" charset="0"/>
                        </a:rPr>
                        <m:t>.</m:t>
                      </m:r>
                      <m:r>
                        <a:rPr lang="en-US" sz="13600" b="1" i="1">
                          <a:latin typeface="Cambria Math" panose="02040503050406030204" pitchFamily="18" charset="0"/>
                        </a:rPr>
                        <m:t>𝟎𝟑</m:t>
                      </m:r>
                      <m:r>
                        <a:rPr lang="en-US" sz="13600" b="1" i="1">
                          <a:latin typeface="Cambria Math" panose="02040503050406030204" pitchFamily="18" charset="0"/>
                        </a:rPr>
                        <m:t>−</m:t>
                      </m:r>
                      <m:r>
                        <a:rPr lang="en-US" sz="13600" b="1" i="1">
                          <a:latin typeface="Cambria Math" panose="02040503050406030204" pitchFamily="18" charset="0"/>
                        </a:rPr>
                        <m:t>𝟑𝟗𝟕</m:t>
                      </m:r>
                      <m:r>
                        <a:rPr lang="en-US" sz="13600" b="1" i="1">
                          <a:latin typeface="Cambria Math" panose="02040503050406030204" pitchFamily="18" charset="0"/>
                        </a:rPr>
                        <m:t>.</m:t>
                      </m:r>
                      <m:r>
                        <a:rPr lang="en-US" sz="13600" b="1" i="1">
                          <a:latin typeface="Cambria Math" panose="02040503050406030204" pitchFamily="18" charset="0"/>
                        </a:rPr>
                        <m:t>𝟖𝟖</m:t>
                      </m:r>
                      <m:r>
                        <a:rPr lang="en-US" sz="13600" b="1" i="1">
                          <a:latin typeface="Cambria Math" panose="02040503050406030204" pitchFamily="18" charset="0"/>
                        </a:rPr>
                        <m:t>=</m:t>
                      </m:r>
                      <m:r>
                        <a:rPr lang="en-US" sz="13600" b="1" i="1">
                          <a:latin typeface="Cambria Math" panose="02040503050406030204" pitchFamily="18" charset="0"/>
                        </a:rPr>
                        <m:t>𝟑𝟐</m:t>
                      </m:r>
                      <m:r>
                        <a:rPr lang="en-US" sz="13600" b="1" i="1">
                          <a:latin typeface="Cambria Math" panose="02040503050406030204" pitchFamily="18" charset="0"/>
                        </a:rPr>
                        <m:t>.</m:t>
                      </m:r>
                      <m:r>
                        <a:rPr lang="en-US" sz="13600" b="1" i="1">
                          <a:latin typeface="Cambria Math" panose="02040503050406030204" pitchFamily="18" charset="0"/>
                        </a:rPr>
                        <m:t>𝟏𝟓</m:t>
                      </m:r>
                      <m:r>
                        <a:rPr lang="en-US" sz="13600" b="1" i="1">
                          <a:latin typeface="Cambria Math" panose="02040503050406030204" pitchFamily="18" charset="0"/>
                        </a:rPr>
                        <m:t> </m:t>
                      </m:r>
                      <m:r>
                        <a:rPr lang="en-US" sz="13600" b="1" i="1">
                          <a:latin typeface="Cambria Math" panose="02040503050406030204" pitchFamily="18" charset="0"/>
                        </a:rPr>
                        <m:t>𝒇𝒆𝒆𝒕</m:t>
                      </m:r>
                    </m:oMath>
                  </m:oMathPara>
                </a14:m>
                <a:endParaRPr lang="en-US" sz="136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770702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Example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978702"/>
                <a:ext cx="9601200" cy="4751882"/>
              </a:xfrm>
            </p:spPr>
            <p:txBody>
              <a:bodyPr>
                <a:normAutofit/>
              </a:bodyPr>
              <a:lstStyle/>
              <a:p>
                <a:pPr marL="0" indent="0">
                  <a:buNone/>
                </a:pPr>
                <a:r>
                  <a:rPr lang="en-US" sz="3000" dirty="0"/>
                  <a:t>A safety regulation states that the max angle of elevation for a rescue ladder is </a:t>
                </a:r>
                <a14:m>
                  <m:oMath xmlns:m="http://schemas.openxmlformats.org/officeDocument/2006/math">
                    <m:r>
                      <a:rPr lang="en-US" sz="3000" i="1">
                        <a:latin typeface="Cambria Math" panose="02040503050406030204" pitchFamily="18" charset="0"/>
                      </a:rPr>
                      <m:t>72°</m:t>
                    </m:r>
                  </m:oMath>
                </a14:m>
                <a:r>
                  <a:rPr lang="en-US" sz="3000" dirty="0"/>
                  <a:t>. A fire department’s longest ladder is 110 feet. There is a cat that needs to be rescued from a tree, and the cat is 105 feet off the ground. Are they able to successfully rescue the cat or do they need to find another ladder?</a:t>
                </a:r>
              </a:p>
              <a:p>
                <a:endParaRPr lang="en-US" sz="3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978702"/>
                <a:ext cx="9601200" cy="4751882"/>
              </a:xfrm>
              <a:blipFill rotWithShape="0">
                <a:blip r:embed="rId2"/>
                <a:stretch>
                  <a:fillRect l="-1460" t="-2182" r="-1206"/>
                </a:stretch>
              </a:blipFill>
            </p:spPr>
            <p:txBody>
              <a:bodyPr/>
              <a:lstStyle/>
              <a:p>
                <a:r>
                  <a:rPr lang="en-US">
                    <a:noFill/>
                  </a:rPr>
                  <a:t> </a:t>
                </a:r>
              </a:p>
            </p:txBody>
          </p:sp>
        </mc:Fallback>
      </mc:AlternateContent>
    </p:spTree>
    <p:extLst>
      <p:ext uri="{BB962C8B-B14F-4D97-AF65-F5344CB8AC3E}">
        <p14:creationId xmlns:p14="http://schemas.microsoft.com/office/powerpoint/2010/main" val="3673371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304144"/>
                <a:ext cx="9601200" cy="5426440"/>
              </a:xfrm>
            </p:spPr>
            <p:txBody>
              <a:bodyPr>
                <a:normAutofit fontScale="92500"/>
              </a:bodyPr>
              <a:lstStyle/>
              <a:p>
                <a:pPr marL="0" indent="0">
                  <a:buNone/>
                </a:pPr>
                <a:r>
                  <a:rPr lang="en-US" sz="3000" dirty="0"/>
                  <a:t>A safety regulation states that the max angle of elevation for a rescue ladder is </a:t>
                </a:r>
                <a14:m>
                  <m:oMath xmlns:m="http://schemas.openxmlformats.org/officeDocument/2006/math">
                    <m:r>
                      <a:rPr lang="en-US" sz="3000" i="1">
                        <a:latin typeface="Cambria Math" panose="02040503050406030204" pitchFamily="18" charset="0"/>
                      </a:rPr>
                      <m:t>72°</m:t>
                    </m:r>
                  </m:oMath>
                </a14:m>
                <a:r>
                  <a:rPr lang="en-US" sz="3000" dirty="0"/>
                  <a:t>. A fire department’s longest ladder is 110 feet. There is a cat that needs to be rescued from a tree, and the cat is 105 feet off the ground. Are they able to successfully rescue the cat or do they need to find another ladder?</a:t>
                </a:r>
              </a:p>
              <a:p>
                <a:endParaRPr lang="en-US" sz="3000" dirty="0"/>
              </a:p>
              <a:p>
                <a:pPr marL="0" indent="0">
                  <a:buNone/>
                </a:pPr>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 = 110∙</m:t>
                      </m:r>
                      <m:r>
                        <a:rPr lang="en-US" sz="3000" i="1">
                          <a:latin typeface="Cambria Math" panose="02040503050406030204" pitchFamily="18" charset="0"/>
                        </a:rPr>
                        <m:t>𝑠𝑖𝑛</m:t>
                      </m:r>
                      <m:r>
                        <a:rPr lang="en-US" sz="3000" i="1">
                          <a:latin typeface="Cambria Math" panose="02040503050406030204" pitchFamily="18" charset="0"/>
                        </a:rPr>
                        <m:t> 72</m:t>
                      </m:r>
                    </m:oMath>
                  </m:oMathPara>
                </a14:m>
                <a:endParaRPr lang="en-US" sz="3000" dirty="0"/>
              </a:p>
              <a:p>
                <a:pPr marL="0" indent="0">
                  <a:buNone/>
                </a:pPr>
                <a:r>
                  <a:rPr lang="en-US" sz="3000" i="1" dirty="0"/>
                  <a:t> </a:t>
                </a:r>
                <a:endParaRPr lang="en-US" sz="3000" dirty="0"/>
              </a:p>
              <a:p>
                <a:pPr marL="0" indent="0">
                  <a:buNone/>
                </a:pPr>
                <a14:m>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 = 104.6</m:t>
                    </m:r>
                  </m:oMath>
                </a14:m>
                <a:r>
                  <a:rPr lang="en-US" sz="3000" i="1" dirty="0"/>
                  <a:t>	</a:t>
                </a:r>
                <a:r>
                  <a:rPr lang="en-US" sz="3000" b="1" i="1" dirty="0"/>
                  <a:t>So the max height it can reach is not high enough to get to the cat, so unless maybe a tall firefighter can reach the cat from the top of the ladder they’ll need to find a slightly longer ladder. </a:t>
                </a:r>
                <a:endParaRPr lang="en-US" sz="3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304144"/>
                <a:ext cx="9601200" cy="5426440"/>
              </a:xfrm>
              <a:blipFill rotWithShape="0">
                <a:blip r:embed="rId2"/>
                <a:stretch>
                  <a:fillRect l="-1270" t="-1685" r="-1524" b="-2472"/>
                </a:stretch>
              </a:blipFill>
            </p:spPr>
            <p:txBody>
              <a:bodyPr/>
              <a:lstStyle/>
              <a:p>
                <a:r>
                  <a:rPr lang="en-US">
                    <a:noFill/>
                  </a:rPr>
                  <a:t> </a:t>
                </a:r>
              </a:p>
            </p:txBody>
          </p:sp>
        </mc:Fallback>
      </mc:AlternateContent>
    </p:spTree>
    <p:extLst>
      <p:ext uri="{BB962C8B-B14F-4D97-AF65-F5344CB8AC3E}">
        <p14:creationId xmlns:p14="http://schemas.microsoft.com/office/powerpoint/2010/main" val="68616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6076"/>
            <a:ext cx="9601200" cy="1485900"/>
          </a:xfrm>
        </p:spPr>
        <p:txBody>
          <a:bodyPr/>
          <a:lstStyle/>
          <a:p>
            <a:r>
              <a:rPr lang="en-US" b="1" dirty="0"/>
              <a:t>Definition of Simple Harmonic Motion</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44184"/>
                <a:ext cx="10820400" cy="5336498"/>
              </a:xfrm>
            </p:spPr>
            <p:txBody>
              <a:bodyPr>
                <a:normAutofit fontScale="92500"/>
              </a:bodyPr>
              <a:lstStyle/>
              <a:p>
                <a:pPr marL="0" indent="0">
                  <a:buNone/>
                </a:pPr>
                <a:r>
                  <a:rPr lang="en-US" sz="3000" dirty="0"/>
                  <a:t>A point that moves on a coordinate line is said to be simple harmonic motion if its distance, d, from the origin at the time, t, is given by either: </a:t>
                </a:r>
              </a:p>
              <a:p>
                <a:pPr marL="0" indent="0">
                  <a:buNone/>
                </a:pPr>
                <a:endParaRPr lang="en-US" sz="3000" dirty="0"/>
              </a:p>
              <a:p>
                <a:pPr marL="0" indent="0">
                  <a:buNone/>
                </a:pPr>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𝑑</m:t>
                      </m:r>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asin</m:t>
                          </m:r>
                        </m:fName>
                        <m:e>
                          <m:r>
                            <a:rPr lang="en-US" sz="3000" i="1">
                              <a:latin typeface="Cambria Math" panose="02040503050406030204" pitchFamily="18" charset="0"/>
                            </a:rPr>
                            <m:t>𝜔</m:t>
                          </m:r>
                          <m:r>
                            <a:rPr lang="en-US" sz="3000" i="1">
                              <a:latin typeface="Cambria Math" panose="02040503050406030204" pitchFamily="18" charset="0"/>
                            </a:rPr>
                            <m:t>𝑡</m:t>
                          </m:r>
                        </m:e>
                      </m:func>
                      <m:r>
                        <a:rPr lang="en-US" sz="3000" i="1">
                          <a:latin typeface="Cambria Math" panose="02040503050406030204" pitchFamily="18" charset="0"/>
                        </a:rPr>
                        <m:t>       </m:t>
                      </m:r>
                      <m:r>
                        <a:rPr lang="en-US" sz="3000" i="1">
                          <a:latin typeface="Cambria Math" panose="02040503050406030204" pitchFamily="18" charset="0"/>
                        </a:rPr>
                        <m:t>𝑜𝑟</m:t>
                      </m:r>
                      <m:r>
                        <a:rPr lang="en-US" sz="3000" i="1">
                          <a:latin typeface="Cambria Math" panose="02040503050406030204" pitchFamily="18" charset="0"/>
                        </a:rPr>
                        <m:t>       </m:t>
                      </m:r>
                      <m:r>
                        <a:rPr lang="en-US" sz="3000" i="1">
                          <a:latin typeface="Cambria Math" panose="02040503050406030204" pitchFamily="18" charset="0"/>
                        </a:rPr>
                        <m:t>𝑑</m:t>
                      </m:r>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acos</m:t>
                          </m:r>
                        </m:fName>
                        <m:e>
                          <m:r>
                            <a:rPr lang="en-US" sz="3000" i="1">
                              <a:latin typeface="Cambria Math" panose="02040503050406030204" pitchFamily="18" charset="0"/>
                            </a:rPr>
                            <m:t>𝜔</m:t>
                          </m:r>
                          <m:r>
                            <a:rPr lang="en-US" sz="3000" i="1">
                              <a:latin typeface="Cambria Math" panose="02040503050406030204" pitchFamily="18" charset="0"/>
                            </a:rPr>
                            <m:t>𝑡</m:t>
                          </m:r>
                        </m:e>
                      </m:func>
                      <m:r>
                        <a:rPr lang="en-US" sz="3000" i="1">
                          <a:latin typeface="Cambria Math" panose="02040503050406030204" pitchFamily="18" charset="0"/>
                        </a:rPr>
                        <m:t>        </m:t>
                      </m:r>
                    </m:oMath>
                  </m:oMathPara>
                </a14:m>
                <a:endParaRPr lang="en-US" sz="3000" dirty="0"/>
              </a:p>
              <a:p>
                <a:pPr marL="0" indent="0">
                  <a:buNone/>
                </a:pPr>
                <a:r>
                  <a:rPr lang="en-US" sz="3000" dirty="0"/>
                  <a:t>Where a and </a:t>
                </a:r>
                <a14:m>
                  <m:oMath xmlns:m="http://schemas.openxmlformats.org/officeDocument/2006/math">
                    <m:r>
                      <a:rPr lang="en-US" sz="3000" i="1">
                        <a:latin typeface="Cambria Math" panose="02040503050406030204" pitchFamily="18" charset="0"/>
                      </a:rPr>
                      <m:t>𝜔</m:t>
                    </m:r>
                  </m:oMath>
                </a14:m>
                <a:r>
                  <a:rPr lang="en-US" sz="3000" dirty="0"/>
                  <a:t> are real numbers such that </a:t>
                </a:r>
                <a14:m>
                  <m:oMath xmlns:m="http://schemas.openxmlformats.org/officeDocument/2006/math">
                    <m:r>
                      <a:rPr lang="en-US" sz="3000" i="1">
                        <a:latin typeface="Cambria Math" panose="02040503050406030204" pitchFamily="18" charset="0"/>
                      </a:rPr>
                      <m:t>𝜔</m:t>
                    </m:r>
                    <m:r>
                      <a:rPr lang="en-US" sz="3000" i="1">
                        <a:latin typeface="Cambria Math" panose="02040503050406030204" pitchFamily="18" charset="0"/>
                      </a:rPr>
                      <m:t>&gt;0</m:t>
                    </m:r>
                  </m:oMath>
                </a14:m>
                <a:r>
                  <a:rPr lang="en-US" sz="3000" dirty="0"/>
                  <a:t>. The motion has amplitude of |a|, period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2</m:t>
                        </m:r>
                        <m:r>
                          <a:rPr lang="en-US" sz="3000" i="1">
                            <a:latin typeface="Cambria Math" panose="02040503050406030204" pitchFamily="18" charset="0"/>
                          </a:rPr>
                          <m:t>𝜋</m:t>
                        </m:r>
                      </m:num>
                      <m:den>
                        <m:r>
                          <a:rPr lang="en-US" sz="3000" i="1">
                            <a:latin typeface="Cambria Math" panose="02040503050406030204" pitchFamily="18" charset="0"/>
                          </a:rPr>
                          <m:t>𝜔</m:t>
                        </m:r>
                      </m:den>
                    </m:f>
                  </m:oMath>
                </a14:m>
                <a:r>
                  <a:rPr lang="en-US" sz="3000" dirty="0"/>
                  <a:t>, and frequency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𝜔</m:t>
                        </m:r>
                      </m:num>
                      <m:den>
                        <m:r>
                          <a:rPr lang="en-US" sz="3000" i="1">
                            <a:latin typeface="Cambria Math" panose="02040503050406030204" pitchFamily="18" charset="0"/>
                          </a:rPr>
                          <m:t>2</m:t>
                        </m:r>
                        <m:r>
                          <a:rPr lang="en-US" sz="3000" i="1">
                            <a:latin typeface="Cambria Math" panose="02040503050406030204" pitchFamily="18" charset="0"/>
                          </a:rPr>
                          <m:t>𝜋</m:t>
                        </m:r>
                      </m:den>
                    </m:f>
                  </m:oMath>
                </a14:m>
                <a:endParaRPr lang="en-US" sz="3000" dirty="0"/>
              </a:p>
              <a:p>
                <a:pPr marL="0" indent="0">
                  <a:buNone/>
                </a:pPr>
                <a:r>
                  <a:rPr lang="en-US" sz="3000" b="1" dirty="0"/>
                  <a:t> </a:t>
                </a:r>
                <a:endParaRPr lang="en-US" sz="3000" dirty="0"/>
              </a:p>
              <a:p>
                <a:pPr marL="0" indent="0">
                  <a:buNone/>
                </a:pPr>
                <a:r>
                  <a:rPr lang="en-US" sz="3000" dirty="0"/>
                  <a:t>Amplitude = maximum displacement from equilibrium</a:t>
                </a:r>
              </a:p>
              <a:p>
                <a:pPr marL="0" indent="0">
                  <a:buNone/>
                </a:pPr>
                <a:r>
                  <a:rPr lang="en-US" sz="3000" dirty="0"/>
                  <a:t>Period = time for one complete cycle</a:t>
                </a:r>
              </a:p>
              <a:p>
                <a:pPr marL="0" indent="0">
                  <a:buNone/>
                </a:pPr>
                <a:r>
                  <a:rPr lang="en-US" sz="3000" dirty="0"/>
                  <a:t>Frequency = number of cycles per </a:t>
                </a:r>
                <a:r>
                  <a:rPr lang="en-US" sz="3000" dirty="0" smtClean="0"/>
                  <a:t>second		     </a:t>
                </a:r>
                <a:r>
                  <a:rPr lang="en-US" sz="2600" dirty="0" smtClean="0"/>
                  <a:t>[page </a:t>
                </a:r>
                <a:r>
                  <a:rPr lang="en-US" sz="2600" dirty="0"/>
                  <a:t>354 for visual]</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44184"/>
                <a:ext cx="10820400" cy="5336498"/>
              </a:xfrm>
              <a:blipFill rotWithShape="0">
                <a:blip r:embed="rId2"/>
                <a:stretch>
                  <a:fillRect l="-1127" t="-1598" r="-1915" b="-1027"/>
                </a:stretch>
              </a:blipFill>
            </p:spPr>
            <p:txBody>
              <a:bodyPr/>
              <a:lstStyle/>
              <a:p>
                <a:r>
                  <a:rPr lang="en-US">
                    <a:noFill/>
                  </a:rPr>
                  <a:t> </a:t>
                </a:r>
              </a:p>
            </p:txBody>
          </p:sp>
        </mc:Fallback>
      </mc:AlternateContent>
    </p:spTree>
    <p:extLst>
      <p:ext uri="{BB962C8B-B14F-4D97-AF65-F5344CB8AC3E}">
        <p14:creationId xmlns:p14="http://schemas.microsoft.com/office/powerpoint/2010/main" val="3245840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a:xfrm>
            <a:off x="1371600" y="1424066"/>
            <a:ext cx="9601200" cy="5126636"/>
          </a:xfrm>
        </p:spPr>
        <p:txBody>
          <a:bodyPr>
            <a:normAutofit/>
          </a:bodyPr>
          <a:lstStyle/>
          <a:p>
            <a:pPr marL="0" indent="0">
              <a:buNone/>
            </a:pPr>
            <a:r>
              <a:rPr lang="en-US" sz="3000" dirty="0"/>
              <a:t>A ball is bouncing up and down on a spring. Suppose that 12 inches is the max distance the ball moves vertically (up or down) from its equilibrium (rest) position. Suppose the time it takes for the ball to move from its max displacement (above zero) to its min displacement (below zero) is 6 seconds. </a:t>
            </a:r>
          </a:p>
          <a:p>
            <a:pPr marL="0" indent="0">
              <a:buNone/>
            </a:pPr>
            <a:r>
              <a:rPr lang="en-US" sz="3000" dirty="0"/>
              <a:t> </a:t>
            </a:r>
          </a:p>
          <a:p>
            <a:pPr marL="0" indent="0">
              <a:buNone/>
            </a:pPr>
            <a:r>
              <a:rPr lang="en-US" sz="3000" dirty="0"/>
              <a:t>Assuming perfect elasticity, no friction, and no air resistance, the ball would continue to move in a uniform motion. Find the amplitude, period, and frequency.</a:t>
            </a:r>
          </a:p>
          <a:p>
            <a:pPr marL="0" indent="0">
              <a:buNone/>
            </a:pPr>
            <a:endParaRPr lang="en-US" dirty="0"/>
          </a:p>
        </p:txBody>
      </p:sp>
    </p:spTree>
    <p:extLst>
      <p:ext uri="{BB962C8B-B14F-4D97-AF65-F5344CB8AC3E}">
        <p14:creationId xmlns:p14="http://schemas.microsoft.com/office/powerpoint/2010/main" val="115801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843789"/>
                <a:ext cx="9601200" cy="4841823"/>
              </a:xfrm>
            </p:spPr>
            <p:txBody>
              <a:bodyPr/>
              <a:lstStyle/>
              <a:p>
                <a:pPr marL="0" indent="0">
                  <a:buNone/>
                </a:pPr>
                <a:r>
                  <a:rPr lang="en-US" sz="3000" dirty="0" smtClean="0"/>
                  <a:t>Amplitude </a:t>
                </a:r>
                <a:r>
                  <a:rPr lang="en-US" sz="3000" dirty="0"/>
                  <a:t>= |12| = </a:t>
                </a:r>
                <a:r>
                  <a:rPr lang="en-US" sz="3000" b="1" dirty="0"/>
                  <a:t>12</a:t>
                </a:r>
                <a:endParaRPr lang="en-US" sz="3000" dirty="0"/>
              </a:p>
              <a:p>
                <a:pPr marL="0" indent="0">
                  <a:buNone/>
                </a:pPr>
                <a:r>
                  <a:rPr lang="en-US" sz="3000" dirty="0" smtClean="0"/>
                  <a:t>Period </a:t>
                </a:r>
                <a:r>
                  <a:rPr lang="en-US" sz="3000" dirty="0"/>
                  <a:t>= 6 seconds </a:t>
                </a:r>
                <a:r>
                  <a:rPr lang="en-US" sz="3000" dirty="0">
                    <a:sym typeface="Wingdings" panose="05000000000000000000" pitchFamily="2" charset="2"/>
                  </a:rPr>
                  <a:t></a:t>
                </a:r>
                <a:r>
                  <a:rPr lang="en-US" sz="3000" dirty="0"/>
                  <a:t> period </a:t>
                </a:r>
                <a14:m>
                  <m:oMath xmlns:m="http://schemas.openxmlformats.org/officeDocument/2006/math">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2</m:t>
                        </m:r>
                        <m:r>
                          <a:rPr lang="en-US" sz="3000" i="1">
                            <a:latin typeface="Cambria Math" panose="02040503050406030204" pitchFamily="18" charset="0"/>
                          </a:rPr>
                          <m:t>𝜋</m:t>
                        </m:r>
                      </m:num>
                      <m:den>
                        <m:r>
                          <a:rPr lang="en-US" sz="3000" i="1">
                            <a:latin typeface="Cambria Math" panose="02040503050406030204" pitchFamily="18" charset="0"/>
                          </a:rPr>
                          <m:t>𝜔</m:t>
                        </m:r>
                      </m:den>
                    </m:f>
                    <m:r>
                      <a:rPr lang="en-US" sz="3000" i="1">
                        <a:latin typeface="Cambria Math" panose="02040503050406030204" pitchFamily="18" charset="0"/>
                      </a:rPr>
                      <m:t>=6→</m:t>
                    </m:r>
                    <m:r>
                      <a:rPr lang="en-US" sz="3000" i="1">
                        <a:latin typeface="Cambria Math" panose="02040503050406030204" pitchFamily="18" charset="0"/>
                      </a:rPr>
                      <m:t>𝜔</m:t>
                    </m:r>
                    <m:r>
                      <a:rPr lang="en-US" sz="3000"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𝝅</m:t>
                        </m:r>
                      </m:num>
                      <m:den>
                        <m:r>
                          <a:rPr lang="en-US" sz="3000" b="1" i="1">
                            <a:latin typeface="Cambria Math" panose="02040503050406030204" pitchFamily="18" charset="0"/>
                          </a:rPr>
                          <m:t>𝟑</m:t>
                        </m:r>
                      </m:den>
                    </m:f>
                  </m:oMath>
                </a14:m>
                <a:endParaRPr lang="en-US" sz="3000" dirty="0"/>
              </a:p>
              <a:p>
                <a:pPr marL="0" indent="0">
                  <a:buNone/>
                </a:pPr>
                <a:r>
                  <a:rPr lang="en-US" sz="3000" dirty="0" smtClean="0"/>
                  <a:t>Frequency </a:t>
                </a:r>
                <a:r>
                  <a:rPr lang="en-US" sz="3000" dirty="0"/>
                  <a:t>=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𝜔</m:t>
                        </m:r>
                      </m:num>
                      <m:den>
                        <m:r>
                          <a:rPr lang="en-US" sz="3000" i="1">
                            <a:latin typeface="Cambria Math" panose="02040503050406030204" pitchFamily="18" charset="0"/>
                          </a:rPr>
                          <m:t>2</m:t>
                        </m:r>
                        <m:r>
                          <a:rPr lang="en-US" sz="3000" i="1">
                            <a:latin typeface="Cambria Math" panose="02040503050406030204" pitchFamily="18" charset="0"/>
                          </a:rPr>
                          <m:t>𝜋</m:t>
                        </m:r>
                      </m:den>
                    </m:f>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𝜋</m:t>
                        </m:r>
                        <m:r>
                          <a:rPr lang="en-US" sz="3000" i="1">
                            <a:latin typeface="Cambria Math" panose="02040503050406030204" pitchFamily="18" charset="0"/>
                          </a:rPr>
                          <m:t>/3</m:t>
                        </m:r>
                      </m:num>
                      <m:den>
                        <m:r>
                          <a:rPr lang="en-US" sz="3000" i="1">
                            <a:latin typeface="Cambria Math" panose="02040503050406030204" pitchFamily="18" charset="0"/>
                          </a:rPr>
                          <m:t>2</m:t>
                        </m:r>
                        <m:r>
                          <a:rPr lang="en-US" sz="3000" i="1">
                            <a:latin typeface="Cambria Math" panose="02040503050406030204" pitchFamily="18" charset="0"/>
                          </a:rPr>
                          <m:t>𝜋</m:t>
                        </m:r>
                      </m:den>
                    </m:f>
                    <m:r>
                      <a:rPr lang="en-US" sz="3000"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𝟔</m:t>
                        </m:r>
                      </m:den>
                    </m:f>
                  </m:oMath>
                </a14:m>
                <a:r>
                  <a:rPr lang="en-US" sz="3000" dirty="0"/>
                  <a:t> cycles per second</a:t>
                </a:r>
              </a:p>
              <a:p>
                <a:pPr marL="0" indent="0">
                  <a:buNone/>
                </a:pPr>
                <a:r>
                  <a:rPr lang="en-US" sz="3000" dirty="0"/>
                  <a:t> </a:t>
                </a:r>
              </a:p>
              <a:p>
                <a:pPr marL="0" indent="0">
                  <a:buNone/>
                </a:pPr>
                <a14:m>
                  <m:oMath xmlns:m="http://schemas.openxmlformats.org/officeDocument/2006/math">
                    <m:r>
                      <a:rPr lang="en-US" sz="3000" i="1">
                        <a:latin typeface="Cambria Math" panose="02040503050406030204" pitchFamily="18" charset="0"/>
                      </a:rPr>
                      <m:t>𝑑</m:t>
                    </m:r>
                    <m:r>
                      <a:rPr lang="en-US" sz="3000" i="1">
                        <a:latin typeface="Cambria Math" panose="02040503050406030204" pitchFamily="18" charset="0"/>
                      </a:rPr>
                      <m:t>=</m:t>
                    </m:r>
                    <m:func>
                      <m:funcPr>
                        <m:ctrlPr>
                          <a:rPr lang="en-US" sz="3000" i="1">
                            <a:latin typeface="Cambria Math" panose="02040503050406030204" pitchFamily="18" charset="0"/>
                          </a:rPr>
                        </m:ctrlPr>
                      </m:funcPr>
                      <m:fName>
                        <m:r>
                          <a:rPr lang="en-US" sz="3000" i="1">
                            <a:latin typeface="Cambria Math" panose="02040503050406030204" pitchFamily="18" charset="0"/>
                          </a:rPr>
                          <m:t>12</m:t>
                        </m:r>
                        <m:r>
                          <a:rPr lang="en-US" sz="3000" i="1">
                            <a:latin typeface="Cambria Math" panose="02040503050406030204" pitchFamily="18" charset="0"/>
                          </a:rPr>
                          <m:t>𝑠𝑖𝑛</m:t>
                        </m:r>
                      </m:fName>
                      <m:e>
                        <m:f>
                          <m:fPr>
                            <m:ctrlPr>
                              <a:rPr lang="en-US" sz="3000" i="1">
                                <a:latin typeface="Cambria Math" panose="02040503050406030204" pitchFamily="18" charset="0"/>
                              </a:rPr>
                            </m:ctrlPr>
                          </m:fPr>
                          <m:num>
                            <m:r>
                              <a:rPr lang="en-US" sz="3000" i="1">
                                <a:latin typeface="Cambria Math" panose="02040503050406030204" pitchFamily="18" charset="0"/>
                              </a:rPr>
                              <m:t>𝜋</m:t>
                            </m:r>
                          </m:num>
                          <m:den>
                            <m:r>
                              <a:rPr lang="en-US" sz="3000" i="1">
                                <a:latin typeface="Cambria Math" panose="02040503050406030204" pitchFamily="18" charset="0"/>
                              </a:rPr>
                              <m:t>3</m:t>
                            </m:r>
                          </m:den>
                        </m:f>
                        <m:r>
                          <a:rPr lang="en-US" sz="3000" i="1">
                            <a:latin typeface="Cambria Math" panose="02040503050406030204" pitchFamily="18" charset="0"/>
                          </a:rPr>
                          <m:t>𝑡</m:t>
                        </m:r>
                      </m:e>
                    </m:func>
                    <m:r>
                      <a:rPr lang="en-US" sz="3000" i="1">
                        <a:latin typeface="Cambria Math" panose="02040503050406030204" pitchFamily="18" charset="0"/>
                      </a:rPr>
                      <m:t>         →</m:t>
                    </m:r>
                    <m:r>
                      <a:rPr lang="en-US" sz="3000" i="1">
                        <a:latin typeface="Cambria Math" panose="02040503050406030204" pitchFamily="18" charset="0"/>
                      </a:rPr>
                      <m:t>𝑔𝑟𝑎𝑝h</m:t>
                    </m:r>
                    <m:r>
                      <a:rPr lang="en-US" sz="3000" i="1">
                        <a:latin typeface="Cambria Math" panose="02040503050406030204" pitchFamily="18" charset="0"/>
                      </a:rPr>
                      <m:t> </m:t>
                    </m:r>
                    <m:r>
                      <a:rPr lang="en-US" sz="3000" i="1">
                        <a:latin typeface="Cambria Math" panose="02040503050406030204" pitchFamily="18" charset="0"/>
                      </a:rPr>
                      <m:t>𝑎𝑛𝑑</m:t>
                    </m:r>
                    <m:r>
                      <a:rPr lang="en-US" sz="3000" i="1">
                        <a:latin typeface="Cambria Math" panose="02040503050406030204" pitchFamily="18" charset="0"/>
                      </a:rPr>
                      <m:t> </m:t>
                    </m:r>
                    <m:r>
                      <a:rPr lang="en-US" sz="3000" i="1">
                        <a:latin typeface="Cambria Math" panose="02040503050406030204" pitchFamily="18" charset="0"/>
                      </a:rPr>
                      <m:t>𝑎𝑛𝑎𝑙𝑦𝑧𝑒</m:t>
                    </m:r>
                  </m:oMath>
                </a14:m>
                <a:r>
                  <a:rPr lang="en-US" sz="3000" i="1" dirty="0"/>
                  <a:t> </a:t>
                </a:r>
                <a:endParaRPr lang="en-US" sz="3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843789"/>
                <a:ext cx="9601200" cy="4841823"/>
              </a:xfrm>
              <a:blipFill rotWithShape="0">
                <a:blip r:embed="rId2"/>
                <a:stretch>
                  <a:fillRect l="-1460" t="-2138"/>
                </a:stretch>
              </a:blipFill>
            </p:spPr>
            <p:txBody>
              <a:bodyPr/>
              <a:lstStyle/>
              <a:p>
                <a:r>
                  <a:rPr lang="en-US">
                    <a:noFill/>
                  </a:rPr>
                  <a:t> </a:t>
                </a:r>
              </a:p>
            </p:txBody>
          </p:sp>
        </mc:Fallback>
      </mc:AlternateContent>
    </p:spTree>
    <p:extLst>
      <p:ext uri="{BB962C8B-B14F-4D97-AF65-F5344CB8AC3E}">
        <p14:creationId xmlns:p14="http://schemas.microsoft.com/office/powerpoint/2010/main" val="732910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sz="3400" b="1" dirty="0"/>
                  <a:t>Given the equation for simple harmonic motion:</a:t>
                </a:r>
                <a:endParaRPr lang="en-US" sz="3400" dirty="0"/>
              </a:p>
              <a:p>
                <a:pPr marL="0" indent="0">
                  <a:buNone/>
                </a:pPr>
                <a:r>
                  <a:rPr lang="en-US" sz="3400" b="1" dirty="0"/>
                  <a:t> </a:t>
                </a:r>
                <a14:m>
                  <m:oMath xmlns:m="http://schemas.openxmlformats.org/officeDocument/2006/math">
                    <m:r>
                      <a:rPr lang="en-US" sz="3400" i="1">
                        <a:latin typeface="Cambria Math" panose="02040503050406030204" pitchFamily="18" charset="0"/>
                      </a:rPr>
                      <m:t>𝑑</m:t>
                    </m:r>
                    <m:r>
                      <a:rPr lang="en-US" sz="3400" i="1">
                        <a:latin typeface="Cambria Math" panose="02040503050406030204" pitchFamily="18" charset="0"/>
                      </a:rPr>
                      <m:t>=</m:t>
                    </m:r>
                    <m:func>
                      <m:funcPr>
                        <m:ctrlPr>
                          <a:rPr lang="en-US" sz="3400" i="1">
                            <a:latin typeface="Cambria Math" panose="02040503050406030204" pitchFamily="18" charset="0"/>
                          </a:rPr>
                        </m:ctrlPr>
                      </m:funcPr>
                      <m:fName>
                        <m:r>
                          <a:rPr lang="en-US" sz="3400" i="1">
                            <a:latin typeface="Cambria Math" panose="02040503050406030204" pitchFamily="18" charset="0"/>
                          </a:rPr>
                          <m:t>4</m:t>
                        </m:r>
                        <m:r>
                          <a:rPr lang="en-US" sz="3400" i="1">
                            <a:latin typeface="Cambria Math" panose="02040503050406030204" pitchFamily="18" charset="0"/>
                          </a:rPr>
                          <m:t>𝑠𝑖𝑛</m:t>
                        </m:r>
                      </m:fName>
                      <m:e>
                        <m:f>
                          <m:fPr>
                            <m:ctrlPr>
                              <a:rPr lang="en-US" sz="3400" i="1">
                                <a:latin typeface="Cambria Math" panose="02040503050406030204" pitchFamily="18" charset="0"/>
                              </a:rPr>
                            </m:ctrlPr>
                          </m:fPr>
                          <m:num>
                            <m:r>
                              <a:rPr lang="en-US" sz="3400" i="1">
                                <a:latin typeface="Cambria Math" panose="02040503050406030204" pitchFamily="18" charset="0"/>
                              </a:rPr>
                              <m:t>3</m:t>
                            </m:r>
                            <m:r>
                              <a:rPr lang="en-US" sz="3400" i="1">
                                <a:latin typeface="Cambria Math" panose="02040503050406030204" pitchFamily="18" charset="0"/>
                              </a:rPr>
                              <m:t>𝜋</m:t>
                            </m:r>
                          </m:num>
                          <m:den>
                            <m:r>
                              <a:rPr lang="en-US" sz="3400" i="1">
                                <a:latin typeface="Cambria Math" panose="02040503050406030204" pitchFamily="18" charset="0"/>
                              </a:rPr>
                              <m:t>2</m:t>
                            </m:r>
                          </m:den>
                        </m:f>
                        <m:r>
                          <a:rPr lang="en-US" sz="3400" i="1">
                            <a:latin typeface="Cambria Math" panose="02040503050406030204" pitchFamily="18" charset="0"/>
                          </a:rPr>
                          <m:t>𝑡</m:t>
                        </m:r>
                      </m:e>
                    </m:func>
                  </m:oMath>
                </a14:m>
                <a:endParaRPr lang="en-US" sz="3400" dirty="0"/>
              </a:p>
              <a:p>
                <a:pPr marL="0" indent="0">
                  <a:buNone/>
                </a:pPr>
                <a:r>
                  <a:rPr lang="en-US" sz="3400" dirty="0"/>
                  <a:t> </a:t>
                </a:r>
              </a:p>
              <a:p>
                <a:pPr marL="0" indent="0">
                  <a:buNone/>
                </a:pPr>
                <a:r>
                  <a:rPr lang="en-US" sz="3400" dirty="0"/>
                  <a:t>Find the maximum displacement, frequency, the value of d when t = 9, </a:t>
                </a:r>
              </a:p>
              <a:p>
                <a:pPr marL="0" indent="0">
                  <a:buNone/>
                </a:pPr>
                <a:r>
                  <a:rPr lang="en-US" sz="3400" dirty="0"/>
                  <a:t>and the least positive value of t for which d = 0</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4762" b="-3571"/>
                </a:stretch>
              </a:blipFill>
            </p:spPr>
            <p:txBody>
              <a:bodyPr/>
              <a:lstStyle/>
              <a:p>
                <a:r>
                  <a:rPr lang="en-US">
                    <a:noFill/>
                  </a:rPr>
                  <a:t> </a:t>
                </a:r>
              </a:p>
            </p:txBody>
          </p:sp>
        </mc:Fallback>
      </mc:AlternateContent>
    </p:spTree>
    <p:extLst>
      <p:ext uri="{BB962C8B-B14F-4D97-AF65-F5344CB8AC3E}">
        <p14:creationId xmlns:p14="http://schemas.microsoft.com/office/powerpoint/2010/main" val="1863863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866" y="191125"/>
            <a:ext cx="9601200" cy="1485900"/>
          </a:xfrm>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9449" y="869430"/>
                <a:ext cx="10687987" cy="5988570"/>
              </a:xfrm>
            </p:spPr>
            <p:txBody>
              <a:bodyPr>
                <a:normAutofit fontScale="85000" lnSpcReduction="20000"/>
              </a:bodyPr>
              <a:lstStyle/>
              <a:p>
                <a:pPr marL="0" indent="0">
                  <a:buNone/>
                </a:pPr>
                <a:r>
                  <a:rPr lang="en-US" sz="2400" u="sng" dirty="0"/>
                  <a:t>Maximum Displacement</a:t>
                </a:r>
                <a:endParaRPr lang="en-US" sz="2400" dirty="0"/>
              </a:p>
              <a:p>
                <a:pPr marL="0" indent="0">
                  <a:buNone/>
                </a:pPr>
                <a:r>
                  <a:rPr lang="en-US" sz="2400" b="1" dirty="0" smtClean="0"/>
                  <a:t>Given </a:t>
                </a:r>
                <a:r>
                  <a:rPr lang="en-US" sz="2400" b="1" dirty="0"/>
                  <a:t>by the amplitude which is </a:t>
                </a:r>
                <a:r>
                  <a:rPr lang="en-US" sz="2400" b="1" dirty="0" smtClean="0"/>
                  <a:t>4</a:t>
                </a:r>
                <a:r>
                  <a:rPr lang="en-US" sz="2400" dirty="0"/>
                  <a:t>		</a:t>
                </a:r>
                <a:r>
                  <a:rPr lang="en-US" sz="2400" b="1" dirty="0" smtClean="0"/>
                  <a:t>-or-		Graph</a:t>
                </a:r>
                <a:r>
                  <a:rPr lang="en-US" sz="2400" b="1" dirty="0"/>
                  <a:t>: find the max (from y = 0 </a:t>
                </a:r>
                <a:r>
                  <a:rPr lang="en-US" sz="2400" b="1" dirty="0" smtClean="0"/>
                  <a:t>									         </a:t>
                </a:r>
                <a:r>
                  <a:rPr lang="en-US" sz="2400" b="1" dirty="0"/>
                  <a:t>equilibrium</a:t>
                </a:r>
                <a:r>
                  <a:rPr lang="en-US" sz="2400" b="1" dirty="0" smtClean="0"/>
                  <a:t>)</a:t>
                </a:r>
              </a:p>
              <a:p>
                <a:pPr marL="0" indent="0">
                  <a:buNone/>
                </a:pPr>
                <a:r>
                  <a:rPr lang="en-US" sz="2400" u="sng" dirty="0" smtClean="0"/>
                  <a:t>Frequency</a:t>
                </a:r>
                <a:endParaRPr lang="en-US" sz="2400" dirty="0"/>
              </a:p>
              <a:p>
                <a:pPr marL="0" indent="0">
                  <a:buNone/>
                </a:pPr>
                <a14:m>
                  <m:oMath xmlns:m="http://schemas.openxmlformats.org/officeDocument/2006/math">
                    <m:f>
                      <m:fPr>
                        <m:ctrlPr>
                          <a:rPr lang="en-US" sz="2400" b="1" i="1">
                            <a:latin typeface="Cambria Math" panose="02040503050406030204" pitchFamily="18" charset="0"/>
                          </a:rPr>
                        </m:ctrlPr>
                      </m:fPr>
                      <m:num>
                        <m:r>
                          <a:rPr lang="en-US" sz="2400" b="1" i="1">
                            <a:latin typeface="Cambria Math" panose="02040503050406030204" pitchFamily="18" charset="0"/>
                          </a:rPr>
                          <m:t>𝝎</m:t>
                        </m:r>
                      </m:num>
                      <m:den>
                        <m:r>
                          <a:rPr lang="en-US" sz="2400" b="1" i="1">
                            <a:latin typeface="Cambria Math" panose="02040503050406030204" pitchFamily="18" charset="0"/>
                          </a:rPr>
                          <m:t>𝟐</m:t>
                        </m:r>
                        <m:r>
                          <a:rPr lang="en-US" sz="2400" b="1" i="1">
                            <a:latin typeface="Cambria Math" panose="02040503050406030204" pitchFamily="18" charset="0"/>
                          </a:rPr>
                          <m:t>𝝅</m:t>
                        </m:r>
                      </m:den>
                    </m:f>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r>
                          <a:rPr lang="en-US" sz="2400" b="1" i="1">
                            <a:latin typeface="Cambria Math" panose="02040503050406030204" pitchFamily="18" charset="0"/>
                          </a:rPr>
                          <m:t>/</m:t>
                        </m:r>
                        <m:r>
                          <a:rPr lang="en-US" sz="2400" b="1" i="1">
                            <a:latin typeface="Cambria Math" panose="02040503050406030204" pitchFamily="18" charset="0"/>
                          </a:rPr>
                          <m:t>𝟐</m:t>
                        </m:r>
                      </m:num>
                      <m:den>
                        <m:r>
                          <a:rPr lang="en-US" sz="2400" b="1" i="1">
                            <a:latin typeface="Cambria Math" panose="02040503050406030204" pitchFamily="18" charset="0"/>
                          </a:rPr>
                          <m:t>𝟐</m:t>
                        </m:r>
                        <m:r>
                          <a:rPr lang="en-US" sz="2400" b="1" i="1">
                            <a:latin typeface="Cambria Math" panose="02040503050406030204" pitchFamily="18" charset="0"/>
                          </a:rPr>
                          <m:t>𝝅</m:t>
                        </m:r>
                      </m:den>
                    </m:f>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𝟑</m:t>
                        </m:r>
                      </m:num>
                      <m:den>
                        <m:r>
                          <a:rPr lang="en-US" sz="2400" b="1" i="1">
                            <a:latin typeface="Cambria Math" panose="02040503050406030204" pitchFamily="18" charset="0"/>
                          </a:rPr>
                          <m:t>𝟒</m:t>
                        </m:r>
                      </m:den>
                    </m:f>
                  </m:oMath>
                </a14:m>
                <a:r>
                  <a:rPr lang="en-US" sz="2400" dirty="0" smtClean="0"/>
                  <a:t>				</a:t>
                </a:r>
                <a:r>
                  <a:rPr lang="en-US" sz="2400" b="1" dirty="0" smtClean="0"/>
                  <a:t>-or-</a:t>
                </a:r>
                <a:r>
                  <a:rPr lang="en-US" sz="2400" b="1" dirty="0"/>
                  <a:t>	</a:t>
                </a:r>
                <a:r>
                  <a:rPr lang="en-US" sz="2400" b="1" dirty="0" smtClean="0"/>
                  <a:t>	Graph</a:t>
                </a:r>
                <a:r>
                  <a:rPr lang="en-US" sz="2400" b="1" dirty="0"/>
                  <a:t>: time to complete one </a:t>
                </a:r>
                <a:r>
                  <a:rPr lang="en-US" sz="2400" b="1" dirty="0" smtClean="0"/>
                  <a:t>cycle</a:t>
                </a:r>
              </a:p>
              <a:p>
                <a:pPr marL="0" indent="0">
                  <a:buNone/>
                </a:pPr>
                <a:endParaRPr lang="en-US" sz="2400" b="1" dirty="0"/>
              </a:p>
              <a:p>
                <a:pPr marL="0" indent="0">
                  <a:buNone/>
                </a:pPr>
                <a:r>
                  <a:rPr lang="en-US" sz="2400" u="sng" dirty="0"/>
                  <a:t>Value of d when t = 9</a:t>
                </a:r>
                <a:endParaRPr lang="en-US" sz="2400" dirty="0"/>
              </a:p>
              <a:p>
                <a:pPr marL="0" indent="0">
                  <a:buNone/>
                </a:pP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func>
                      <m:funcPr>
                        <m:ctrlPr>
                          <a:rPr lang="en-US" sz="2400" b="1" i="1">
                            <a:latin typeface="Cambria Math" panose="02040503050406030204" pitchFamily="18" charset="0"/>
                          </a:rPr>
                        </m:ctrlPr>
                      </m:funcPr>
                      <m:fName>
                        <m:r>
                          <a:rPr lang="en-US" sz="2400" b="1" i="1">
                            <a:latin typeface="Cambria Math" panose="02040503050406030204" pitchFamily="18" charset="0"/>
                          </a:rPr>
                          <m:t>𝟒</m:t>
                        </m:r>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num>
                          <m:den>
                            <m:r>
                              <a:rPr lang="en-US" sz="2400" b="1" i="1">
                                <a:latin typeface="Cambria Math" panose="02040503050406030204" pitchFamily="18" charset="0"/>
                              </a:rPr>
                              <m:t>𝟐</m:t>
                            </m:r>
                          </m:den>
                        </m:f>
                        <m:d>
                          <m:dPr>
                            <m:ctrlPr>
                              <a:rPr lang="en-US" sz="2400" b="1" i="1">
                                <a:latin typeface="Cambria Math" panose="02040503050406030204" pitchFamily="18" charset="0"/>
                              </a:rPr>
                            </m:ctrlPr>
                          </m:dPr>
                          <m:e>
                            <m:r>
                              <a:rPr lang="en-US" sz="2400" b="1" i="1">
                                <a:latin typeface="Cambria Math" panose="02040503050406030204" pitchFamily="18" charset="0"/>
                              </a:rPr>
                              <m:t>𝟗</m:t>
                            </m:r>
                          </m:e>
                        </m:d>
                        <m:r>
                          <a:rPr lang="en-US" sz="2400" b="1" i="1">
                            <a:latin typeface="Cambria Math" panose="02040503050406030204" pitchFamily="18" charset="0"/>
                          </a:rPr>
                          <m:t>→ </m:t>
                        </m:r>
                        <m:func>
                          <m:funcPr>
                            <m:ctrlPr>
                              <a:rPr lang="en-US" sz="2400" b="1" i="1">
                                <a:latin typeface="Cambria Math" panose="02040503050406030204" pitchFamily="18" charset="0"/>
                              </a:rPr>
                            </m:ctrlPr>
                          </m:funcPr>
                          <m:fName>
                            <m:r>
                              <a:rPr lang="en-US" sz="2400" b="1" i="1">
                                <a:latin typeface="Cambria Math" panose="02040503050406030204" pitchFamily="18" charset="0"/>
                              </a:rPr>
                              <m:t>𝟒</m:t>
                            </m:r>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𝟐𝟕</m:t>
                                </m:r>
                                <m:r>
                                  <a:rPr lang="en-US" sz="2400" b="1" i="1">
                                    <a:latin typeface="Cambria Math" panose="02040503050406030204" pitchFamily="18" charset="0"/>
                                  </a:rPr>
                                  <m:t>𝝅</m:t>
                                </m:r>
                              </m:num>
                              <m:den>
                                <m:r>
                                  <a:rPr lang="en-US" sz="2400" b="1" i="1">
                                    <a:latin typeface="Cambria Math" panose="02040503050406030204" pitchFamily="18" charset="0"/>
                                  </a:rPr>
                                  <m:t>𝟐</m:t>
                                </m:r>
                              </m:den>
                            </m:f>
                          </m:e>
                        </m:func>
                      </m:e>
                    </m:func>
                    <m:r>
                      <a:rPr lang="en-US" sz="2400" b="1" i="1">
                        <a:latin typeface="Cambria Math" panose="02040503050406030204" pitchFamily="18" charset="0"/>
                      </a:rPr>
                      <m:t>=</m:t>
                    </m:r>
                    <m:r>
                      <a:rPr lang="en-US" sz="2400" b="1" i="1">
                        <a:latin typeface="Cambria Math" panose="02040503050406030204" pitchFamily="18" charset="0"/>
                      </a:rPr>
                      <m:t>𝟒</m:t>
                    </m:r>
                    <m:d>
                      <m:dPr>
                        <m:ctrlPr>
                          <a:rPr lang="en-US" sz="2400" b="1" i="1">
                            <a:latin typeface="Cambria Math" panose="02040503050406030204" pitchFamily="18" charset="0"/>
                          </a:rPr>
                        </m:ctrlPr>
                      </m:dPr>
                      <m:e>
                        <m:r>
                          <a:rPr lang="en-US" sz="2400" b="1" i="1">
                            <a:latin typeface="Cambria Math" panose="02040503050406030204" pitchFamily="18" charset="0"/>
                          </a:rPr>
                          <m:t>𝟏</m:t>
                        </m:r>
                      </m:e>
                    </m:d>
                    <m:r>
                      <a:rPr lang="en-US" sz="2400" b="1" i="1">
                        <a:latin typeface="Cambria Math" panose="02040503050406030204" pitchFamily="18" charset="0"/>
                      </a:rPr>
                      <m:t>=</m:t>
                    </m:r>
                    <m:r>
                      <a:rPr lang="en-US" sz="2400" b="1" i="1">
                        <a:latin typeface="Cambria Math" panose="02040503050406030204" pitchFamily="18" charset="0"/>
                      </a:rPr>
                      <m:t>𝟒</m:t>
                    </m:r>
                  </m:oMath>
                </a14:m>
                <a:r>
                  <a:rPr lang="en-US" sz="2400" dirty="0" smtClean="0"/>
                  <a:t>	</a:t>
                </a:r>
                <a:r>
                  <a:rPr lang="en-US" sz="2400" b="1" dirty="0" smtClean="0"/>
                  <a:t>-or	</a:t>
                </a:r>
                <a:r>
                  <a:rPr lang="en-US" sz="2400" b="1" dirty="0"/>
                  <a:t>	Trace to t = </a:t>
                </a:r>
                <a:r>
                  <a:rPr lang="en-US" sz="2400" b="1" dirty="0" smtClean="0"/>
                  <a:t>9</a:t>
                </a:r>
              </a:p>
              <a:p>
                <a:pPr marL="0" indent="0">
                  <a:buNone/>
                </a:pPr>
                <a:endParaRPr lang="en-US" sz="2400" b="1" dirty="0"/>
              </a:p>
              <a:p>
                <a:pPr marL="0" indent="0">
                  <a:buNone/>
                </a:pPr>
                <a:r>
                  <a:rPr lang="en-US" sz="2400" u="sng" dirty="0"/>
                  <a:t>Least positive value of t for which d = 0</a:t>
                </a:r>
                <a:endParaRPr lang="en-US" sz="2400" dirty="0"/>
              </a:p>
              <a:p>
                <a:pPr marL="0" indent="0">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𝟎</m:t>
                      </m:r>
                      <m:r>
                        <a:rPr lang="en-US" sz="2400" b="1" i="1">
                          <a:latin typeface="Cambria Math" panose="02040503050406030204" pitchFamily="18" charset="0"/>
                        </a:rPr>
                        <m:t>=</m:t>
                      </m:r>
                      <m:func>
                        <m:funcPr>
                          <m:ctrlPr>
                            <a:rPr lang="en-US" sz="2400" b="1" i="1">
                              <a:latin typeface="Cambria Math" panose="02040503050406030204" pitchFamily="18" charset="0"/>
                            </a:rPr>
                          </m:ctrlPr>
                        </m:funcPr>
                        <m:fName>
                          <m:r>
                            <a:rPr lang="en-US" sz="2400" b="1" i="1">
                              <a:latin typeface="Cambria Math" panose="02040503050406030204" pitchFamily="18" charset="0"/>
                            </a:rPr>
                            <m:t>𝟒</m:t>
                          </m:r>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num>
                            <m:den>
                              <m:r>
                                <a:rPr lang="en-US" sz="2400" b="1" i="1">
                                  <a:latin typeface="Cambria Math" panose="02040503050406030204" pitchFamily="18" charset="0"/>
                                </a:rPr>
                                <m:t>𝟐</m:t>
                              </m:r>
                            </m:den>
                          </m:f>
                          <m:r>
                            <a:rPr lang="en-US" sz="2400" b="1" i="1">
                              <a:latin typeface="Cambria Math" panose="02040503050406030204" pitchFamily="18" charset="0"/>
                            </a:rPr>
                            <m:t>𝒕</m:t>
                          </m:r>
                        </m:e>
                      </m:func>
                      <m:r>
                        <a:rPr lang="en-US" sz="2400" b="1" i="1">
                          <a:latin typeface="Cambria Math" panose="02040503050406030204" pitchFamily="18" charset="0"/>
                        </a:rPr>
                        <m:t>→ </m:t>
                      </m:r>
                      <m:r>
                        <a:rPr lang="en-US" sz="2400" b="1" i="1">
                          <a:latin typeface="Cambria Math" panose="02040503050406030204" pitchFamily="18" charset="0"/>
                        </a:rPr>
                        <m:t>𝟎</m:t>
                      </m:r>
                      <m:r>
                        <a:rPr lang="en-US" sz="2400" b="1" i="1">
                          <a:latin typeface="Cambria Math" panose="02040503050406030204" pitchFamily="18" charset="0"/>
                        </a:rPr>
                        <m:t>=</m:t>
                      </m:r>
                      <m:func>
                        <m:funcPr>
                          <m:ctrlPr>
                            <a:rPr lang="en-US" sz="2400" b="1" i="1">
                              <a:latin typeface="Cambria Math" panose="02040503050406030204" pitchFamily="18" charset="0"/>
                            </a:rPr>
                          </m:ctrlPr>
                        </m:funcPr>
                        <m:fName>
                          <m:r>
                            <a:rPr lang="en-US" sz="2400" b="1" i="1">
                              <a:latin typeface="Cambria Math" panose="02040503050406030204" pitchFamily="18" charset="0"/>
                            </a:rPr>
                            <m:t>𝒔𝒊𝒏</m:t>
                          </m:r>
                        </m:fName>
                        <m:e>
                          <m:f>
                            <m:fPr>
                              <m:ctrlPr>
                                <a:rPr lang="en-US"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𝝅</m:t>
                              </m:r>
                            </m:num>
                            <m:den>
                              <m:r>
                                <a:rPr lang="en-US" sz="2400" b="1" i="1">
                                  <a:latin typeface="Cambria Math" panose="02040503050406030204" pitchFamily="18" charset="0"/>
                                </a:rPr>
                                <m:t>𝟐</m:t>
                              </m:r>
                            </m:den>
                          </m:f>
                          <m:r>
                            <a:rPr lang="en-US" sz="2400" b="1" i="1">
                              <a:latin typeface="Cambria Math" panose="02040503050406030204" pitchFamily="18" charset="0"/>
                            </a:rPr>
                            <m:t>𝒕</m:t>
                          </m:r>
                        </m:e>
                      </m:func>
                    </m:oMath>
                  </m:oMathPara>
                </a14:m>
                <a:endParaRPr lang="en-US" sz="2400" dirty="0"/>
              </a:p>
              <a:p>
                <a:endParaRPr lang="en-US" sz="2400" dirty="0"/>
              </a:p>
              <a:p>
                <a:pPr marL="0" indent="0">
                  <a:buNone/>
                </a:pPr>
                <a:r>
                  <a:rPr lang="en-US" sz="2400" dirty="0" smtClean="0"/>
                  <a:t>sin </a:t>
                </a:r>
                <a:r>
                  <a:rPr lang="en-US" sz="2400" dirty="0"/>
                  <a:t>is 0 at 0, </a:t>
                </a:r>
                <a14:m>
                  <m:oMath xmlns:m="http://schemas.openxmlformats.org/officeDocument/2006/math">
                    <m:r>
                      <a:rPr lang="en-US" sz="2400" i="1">
                        <a:latin typeface="Cambria Math" panose="02040503050406030204" pitchFamily="18" charset="0"/>
                      </a:rPr>
                      <m:t>𝜋</m:t>
                    </m:r>
                    <m:r>
                      <a:rPr lang="en-US" sz="2400" i="1">
                        <a:latin typeface="Cambria Math" panose="02040503050406030204" pitchFamily="18" charset="0"/>
                      </a:rPr>
                      <m:t>, 2</m:t>
                    </m:r>
                    <m:r>
                      <a:rPr lang="en-US" sz="2400" i="1">
                        <a:latin typeface="Cambria Math" panose="02040503050406030204" pitchFamily="18" charset="0"/>
                      </a:rPr>
                      <m:t>𝜋</m:t>
                    </m:r>
                    <m:r>
                      <a:rPr lang="en-US" sz="2400" i="1">
                        <a:latin typeface="Cambria Math" panose="02040503050406030204" pitchFamily="18" charset="0"/>
                      </a:rPr>
                      <m:t>, …</m:t>
                    </m:r>
                  </m:oMath>
                </a14:m>
                <a:r>
                  <a:rPr lang="en-US" sz="2400" dirty="0"/>
                  <a:t>	so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m:t>
                        </m:r>
                        <m:r>
                          <a:rPr lang="en-US" sz="2400" i="1">
                            <a:latin typeface="Cambria Math" panose="02040503050406030204" pitchFamily="18" charset="0"/>
                          </a:rPr>
                          <m:t>𝜋</m:t>
                        </m:r>
                      </m:num>
                      <m:den>
                        <m:r>
                          <a:rPr lang="en-US" sz="2400" i="1">
                            <a:latin typeface="Cambria Math" panose="02040503050406030204" pitchFamily="18" charset="0"/>
                          </a:rPr>
                          <m:t>2</m:t>
                        </m:r>
                      </m:den>
                    </m:f>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0, </a:t>
                </a:r>
                <a14:m>
                  <m:oMath xmlns:m="http://schemas.openxmlformats.org/officeDocument/2006/math">
                    <m:r>
                      <a:rPr lang="en-US" sz="2400" i="1">
                        <a:latin typeface="Cambria Math" panose="02040503050406030204" pitchFamily="18" charset="0"/>
                      </a:rPr>
                      <m:t>𝜋</m:t>
                    </m:r>
                    <m:r>
                      <a:rPr lang="en-US" sz="2400" i="1">
                        <a:latin typeface="Cambria Math" panose="02040503050406030204" pitchFamily="18" charset="0"/>
                      </a:rPr>
                      <m:t>, 2</m:t>
                    </m:r>
                    <m:r>
                      <a:rPr lang="en-US" sz="2400" i="1">
                        <a:latin typeface="Cambria Math" panose="02040503050406030204" pitchFamily="18" charset="0"/>
                      </a:rPr>
                      <m:t>𝜋</m:t>
                    </m:r>
                    <m:r>
                      <a:rPr lang="en-US" sz="2400" i="1">
                        <a:latin typeface="Cambria Math" panose="02040503050406030204" pitchFamily="18" charset="0"/>
                      </a:rPr>
                      <m:t>, …</m:t>
                    </m:r>
                  </m:oMath>
                </a14:m>
                <a:r>
                  <a:rPr lang="en-US" sz="2400" dirty="0"/>
                  <a:t> solve for 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0,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3</m:t>
                        </m:r>
                      </m:den>
                    </m:f>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4</m:t>
                        </m:r>
                      </m:num>
                      <m:den>
                        <m:r>
                          <a:rPr lang="en-US" sz="2400" i="1">
                            <a:latin typeface="Cambria Math" panose="02040503050406030204" pitchFamily="18" charset="0"/>
                          </a:rPr>
                          <m:t>3</m:t>
                        </m:r>
                      </m:den>
                    </m:f>
                    <m:r>
                      <a:rPr lang="en-US" sz="2400" i="1">
                        <a:latin typeface="Cambria Math" panose="02040503050406030204" pitchFamily="18" charset="0"/>
                      </a:rPr>
                      <m:t>, …</m:t>
                    </m:r>
                  </m:oMath>
                </a14:m>
                <a:endParaRPr lang="en-US" sz="2400" dirty="0" smtClean="0"/>
              </a:p>
              <a:p>
                <a:pPr marL="0" indent="0">
                  <a:buNone/>
                </a:pPr>
                <a:endParaRPr lang="en-US" sz="2400" dirty="0"/>
              </a:p>
              <a:p>
                <a:pPr marL="0" indent="0">
                  <a:buNone/>
                </a:pPr>
                <a:r>
                  <a:rPr lang="en-US" sz="2400" dirty="0" smtClean="0"/>
                  <a:t>Therefore </a:t>
                </a:r>
                <a:r>
                  <a:rPr lang="en-US" sz="2400" dirty="0"/>
                  <a:t>the least is 0. </a:t>
                </a:r>
                <a:r>
                  <a:rPr lang="en-US" sz="2400" dirty="0" smtClean="0"/>
                  <a:t>	-or-	Use </a:t>
                </a:r>
                <a:r>
                  <a:rPr lang="en-US" sz="2400" dirty="0"/>
                  <a:t>the Root button</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9449" y="869430"/>
                <a:ext cx="10687987" cy="5988570"/>
              </a:xfrm>
              <a:blipFill rotWithShape="0">
                <a:blip r:embed="rId2"/>
                <a:stretch>
                  <a:fillRect l="-627" t="-1833" b="-1222"/>
                </a:stretch>
              </a:blipFill>
            </p:spPr>
            <p:txBody>
              <a:bodyPr/>
              <a:lstStyle/>
              <a:p>
                <a:r>
                  <a:rPr lang="en-US">
                    <a:noFill/>
                  </a:rPr>
                  <a:t> </a:t>
                </a:r>
              </a:p>
            </p:txBody>
          </p:sp>
        </mc:Fallback>
      </mc:AlternateContent>
    </p:spTree>
    <p:extLst>
      <p:ext uri="{BB962C8B-B14F-4D97-AF65-F5344CB8AC3E}">
        <p14:creationId xmlns:p14="http://schemas.microsoft.com/office/powerpoint/2010/main" val="187097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a:xfrm>
            <a:off x="1371599" y="2285999"/>
            <a:ext cx="10200807" cy="4384623"/>
          </a:xfrm>
        </p:spPr>
        <p:txBody>
          <a:bodyPr>
            <a:normAutofit/>
          </a:bodyPr>
          <a:lstStyle/>
          <a:p>
            <a:pPr marL="0" indent="0">
              <a:buNone/>
            </a:pPr>
            <a:r>
              <a:rPr lang="en-US" sz="3000" dirty="0"/>
              <a:t>Page 347 #1-4, 5-9 (odd), 23-27 (odd), </a:t>
            </a:r>
            <a:br>
              <a:rPr lang="en-US" sz="3000" dirty="0"/>
            </a:br>
            <a:r>
              <a:rPr lang="en-US" sz="3000" dirty="0"/>
              <a:t>                   43, 49-51, 55, 105, </a:t>
            </a:r>
            <a:r>
              <a:rPr lang="en-US" sz="3000" dirty="0" smtClean="0"/>
              <a:t>111</a:t>
            </a:r>
          </a:p>
          <a:p>
            <a:pPr marL="0" indent="0">
              <a:buNone/>
            </a:pPr>
            <a:endParaRPr lang="en-US" sz="3000" dirty="0" smtClean="0"/>
          </a:p>
          <a:p>
            <a:pPr marL="0" indent="0">
              <a:buNone/>
            </a:pPr>
            <a:r>
              <a:rPr lang="en-US" sz="3000" dirty="0" smtClean="0"/>
              <a:t>Get a Head Start… </a:t>
            </a:r>
          </a:p>
          <a:p>
            <a:pPr marL="0" indent="0">
              <a:buNone/>
            </a:pPr>
            <a:r>
              <a:rPr lang="en-US" sz="3000" dirty="0" smtClean="0"/>
              <a:t>Page </a:t>
            </a:r>
            <a:r>
              <a:rPr lang="en-US" sz="3000" dirty="0"/>
              <a:t>357 #5, 17, 19, 21, 24, 33, </a:t>
            </a:r>
            <a:endParaRPr lang="en-US" sz="3000" dirty="0" smtClean="0"/>
          </a:p>
          <a:p>
            <a:pPr marL="0" indent="0">
              <a:buNone/>
            </a:pPr>
            <a:r>
              <a:rPr lang="en-US" sz="3000" dirty="0"/>
              <a:t>	</a:t>
            </a:r>
            <a:r>
              <a:rPr lang="en-US" sz="3000" dirty="0" smtClean="0"/>
              <a:t>	51</a:t>
            </a:r>
            <a:r>
              <a:rPr lang="en-US" sz="3000" dirty="0"/>
              <a:t>, 54-56, 62-63</a:t>
            </a:r>
          </a:p>
          <a:p>
            <a:pPr marL="0" indent="0">
              <a:buNone/>
            </a:pPr>
            <a:r>
              <a:rPr lang="en-US" sz="3200" dirty="0"/>
              <a:t>		</a:t>
            </a:r>
          </a:p>
          <a:p>
            <a:pPr marL="0" indent="0">
              <a:buNone/>
            </a:pPr>
            <a:endParaRPr lang="en-US" sz="3000" dirty="0" smtClean="0"/>
          </a:p>
        </p:txBody>
      </p:sp>
    </p:spTree>
    <p:extLst>
      <p:ext uri="{BB962C8B-B14F-4D97-AF65-F5344CB8AC3E}">
        <p14:creationId xmlns:p14="http://schemas.microsoft.com/office/powerpoint/2010/main" val="795478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time…</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a:t>Page 316	#9, 11, 13, 19-24, 37-44, </a:t>
            </a:r>
            <a:br>
              <a:rPr lang="en-US" sz="3000" dirty="0"/>
            </a:br>
            <a:r>
              <a:rPr lang="en-US" sz="3000" dirty="0"/>
              <a:t>		  45-51 (odd), 69, 71, 97</a:t>
            </a:r>
          </a:p>
          <a:p>
            <a:pPr marL="0" indent="0">
              <a:buNone/>
            </a:pPr>
            <a:endParaRPr lang="en-US" sz="3000" dirty="0" smtClean="0"/>
          </a:p>
          <a:p>
            <a:pPr marL="0" indent="0">
              <a:buNone/>
            </a:pPr>
            <a:r>
              <a:rPr lang="en-US" sz="3000" dirty="0" smtClean="0"/>
              <a:t>Get a Head Start… </a:t>
            </a:r>
          </a:p>
          <a:p>
            <a:pPr marL="0" indent="0">
              <a:buNone/>
            </a:pPr>
            <a:r>
              <a:rPr lang="en-US" sz="3000" dirty="0" smtClean="0"/>
              <a:t>Page </a:t>
            </a:r>
            <a:r>
              <a:rPr lang="en-US" sz="3200" dirty="0"/>
              <a:t>347 #1-4, 5-9 (odd), 23-27 (odd), </a:t>
            </a:r>
            <a:r>
              <a:rPr lang="en-US" sz="3200" dirty="0" smtClean="0"/>
              <a:t/>
            </a:r>
            <a:br>
              <a:rPr lang="en-US" sz="3200" dirty="0" smtClean="0"/>
            </a:br>
            <a:r>
              <a:rPr lang="en-US" sz="3200" dirty="0" smtClean="0"/>
              <a:t>                   43</a:t>
            </a:r>
            <a:r>
              <a:rPr lang="en-US" sz="3200" dirty="0"/>
              <a:t>, 49-51, 55, 105, 111 		</a:t>
            </a:r>
          </a:p>
          <a:p>
            <a:pPr marL="0" indent="0">
              <a:buNone/>
            </a:pPr>
            <a:endParaRPr lang="en-US" sz="3000" dirty="0" smtClean="0"/>
          </a:p>
        </p:txBody>
      </p:sp>
    </p:spTree>
    <p:extLst>
      <p:ext uri="{BB962C8B-B14F-4D97-AF65-F5344CB8AC3E}">
        <p14:creationId xmlns:p14="http://schemas.microsoft.com/office/powerpoint/2010/main" val="2133052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36</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4.7 Inverse Trig Functions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400" b="1" dirty="0"/>
                  <a:t>Objective: Evaluate and graph inverse functions </a:t>
                </a:r>
                <a:endParaRPr lang="en-US" sz="3400" dirty="0"/>
              </a:p>
              <a:p>
                <a:pPr marL="0" indent="0">
                  <a:buNone/>
                </a:pPr>
                <a:endParaRPr lang="en-US" sz="3400" dirty="0" smtClean="0"/>
              </a:p>
              <a:p>
                <a:pPr marL="0" indent="0">
                  <a:buNone/>
                </a:pPr>
                <a:r>
                  <a:rPr lang="en-US" sz="3400" dirty="0" smtClean="0"/>
                  <a:t>Think about…  </a:t>
                </a:r>
                <a:r>
                  <a:rPr lang="en-US" sz="3400" dirty="0"/>
                  <a:t>In order for a function to have an inverse, it must be one-to-one (must pass Horizontal Line Test). </a:t>
                </a:r>
                <a14:m>
                  <m:oMath xmlns:m="http://schemas.openxmlformats.org/officeDocument/2006/math">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𝑥</m:t>
                        </m:r>
                      </m:e>
                    </m:func>
                  </m:oMath>
                </a14:m>
                <a:r>
                  <a:rPr lang="en-US" sz="3400" dirty="0"/>
                  <a:t> doesn’t pass, but if we focus on domain </a:t>
                </a:r>
                <a14:m>
                  <m:oMath xmlns:m="http://schemas.openxmlformats.org/officeDocument/2006/math">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𝜋</m:t>
                        </m:r>
                      </m:num>
                      <m:den>
                        <m:r>
                          <a:rPr lang="en-US" sz="3400" i="1">
                            <a:latin typeface="Cambria Math" panose="02040503050406030204" pitchFamily="18" charset="0"/>
                          </a:rPr>
                          <m:t>2</m:t>
                        </m:r>
                      </m:den>
                    </m:f>
                    <m:r>
                      <a:rPr lang="en-US" sz="3400" i="1">
                        <a:latin typeface="Cambria Math" panose="02040503050406030204" pitchFamily="18" charset="0"/>
                      </a:rPr>
                      <m:t>≤</m:t>
                    </m:r>
                    <m:r>
                      <a:rPr lang="en-US" sz="3400" i="1">
                        <a:latin typeface="Cambria Math" panose="02040503050406030204" pitchFamily="18" charset="0"/>
                      </a:rPr>
                      <m:t>𝑥</m:t>
                    </m:r>
                    <m:r>
                      <a:rPr lang="en-US" sz="3400" i="1">
                        <a:latin typeface="Cambria Math" panose="02040503050406030204" pitchFamily="18" charset="0"/>
                      </a:rPr>
                      <m:t>≤ </m:t>
                    </m:r>
                    <m:f>
                      <m:fPr>
                        <m:ctrlPr>
                          <a:rPr lang="en-US" sz="3400" i="1">
                            <a:latin typeface="Cambria Math" panose="02040503050406030204" pitchFamily="18" charset="0"/>
                          </a:rPr>
                        </m:ctrlPr>
                      </m:fPr>
                      <m:num>
                        <m:r>
                          <a:rPr lang="en-US" sz="3400" i="1">
                            <a:latin typeface="Cambria Math" panose="02040503050406030204" pitchFamily="18" charset="0"/>
                          </a:rPr>
                          <m:t>𝜋</m:t>
                        </m:r>
                      </m:num>
                      <m:den>
                        <m:r>
                          <a:rPr lang="en-US" sz="3400" i="1">
                            <a:latin typeface="Cambria Math" panose="02040503050406030204" pitchFamily="18" charset="0"/>
                          </a:rPr>
                          <m:t>2</m:t>
                        </m:r>
                      </m:den>
                    </m:f>
                  </m:oMath>
                </a14:m>
                <a:r>
                  <a:rPr lang="en-US" sz="3400" dirty="0"/>
                  <a:t> it will pass.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231" r="-63"/>
                </a:stretch>
              </a:blipFill>
            </p:spPr>
            <p:txBody>
              <a:bodyPr/>
              <a:lstStyle/>
              <a:p>
                <a:r>
                  <a:rPr lang="en-US">
                    <a:noFill/>
                  </a:rPr>
                  <a:t> </a:t>
                </a:r>
              </a:p>
            </p:txBody>
          </p:sp>
        </mc:Fallback>
      </mc:AlternateContent>
    </p:spTree>
    <p:extLst>
      <p:ext uri="{BB962C8B-B14F-4D97-AF65-F5344CB8AC3E}">
        <p14:creationId xmlns:p14="http://schemas.microsoft.com/office/powerpoint/2010/main" val="2208254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Trig Functions </a:t>
            </a:r>
            <a:br>
              <a:rPr lang="en-US" dirty="0" smtClean="0"/>
            </a:br>
            <a:r>
              <a:rPr lang="en-US" sz="3600" dirty="0" smtClean="0"/>
              <a:t>(explained with sine)</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599" y="2171699"/>
                <a:ext cx="10181771" cy="4504871"/>
              </a:xfrm>
            </p:spPr>
            <p:txBody>
              <a:bodyPr>
                <a:normAutofit fontScale="92500" lnSpcReduction="20000"/>
              </a:bodyPr>
              <a:lstStyle/>
              <a:p>
                <a:pPr marL="0" lvl="0" indent="0">
                  <a:buNone/>
                </a:pPr>
                <a:r>
                  <a:rPr lang="en-US" sz="3400" dirty="0"/>
                  <a:t>On this interval </a:t>
                </a:r>
                <a14:m>
                  <m:oMath xmlns:m="http://schemas.openxmlformats.org/officeDocument/2006/math">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𝑥</m:t>
                        </m:r>
                      </m:e>
                    </m:func>
                  </m:oMath>
                </a14:m>
                <a:r>
                  <a:rPr lang="en-US" sz="3400" dirty="0"/>
                  <a:t> is increasing. </a:t>
                </a:r>
              </a:p>
              <a:p>
                <a:pPr marL="0" lvl="0" indent="0">
                  <a:buNone/>
                </a:pPr>
                <a:r>
                  <a:rPr lang="en-US" sz="3400" dirty="0"/>
                  <a:t>On this interval </a:t>
                </a:r>
                <a14:m>
                  <m:oMath xmlns:m="http://schemas.openxmlformats.org/officeDocument/2006/math">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𝑥</m:t>
                        </m:r>
                      </m:e>
                    </m:func>
                  </m:oMath>
                </a14:m>
                <a:r>
                  <a:rPr lang="en-US" sz="3400" dirty="0"/>
                  <a:t> takes on full range of values, </a:t>
                </a:r>
              </a:p>
              <a:p>
                <a:pPr marL="0" indent="0">
                  <a:buNone/>
                </a:pP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−1≤</m:t>
                      </m:r>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𝑥</m:t>
                          </m:r>
                        </m:e>
                      </m:func>
                      <m:r>
                        <a:rPr lang="en-US" sz="3400" i="1">
                          <a:latin typeface="Cambria Math" panose="02040503050406030204" pitchFamily="18" charset="0"/>
                        </a:rPr>
                        <m:t>≤1</m:t>
                      </m:r>
                    </m:oMath>
                  </m:oMathPara>
                </a14:m>
                <a:endParaRPr lang="en-US" sz="3400" dirty="0"/>
              </a:p>
              <a:p>
                <a:pPr marL="0" lvl="0" indent="0">
                  <a:buNone/>
                </a:pPr>
                <a:r>
                  <a:rPr lang="en-US" sz="3400" dirty="0"/>
                  <a:t>On this interval </a:t>
                </a:r>
                <a14:m>
                  <m:oMath xmlns:m="http://schemas.openxmlformats.org/officeDocument/2006/math">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𝑥</m:t>
                        </m:r>
                      </m:e>
                    </m:func>
                  </m:oMath>
                </a14:m>
                <a:r>
                  <a:rPr lang="en-US" sz="3400" dirty="0"/>
                  <a:t> is one-to-one</a:t>
                </a:r>
              </a:p>
              <a:p>
                <a:pPr marL="0" indent="0">
                  <a:buNone/>
                </a:pPr>
                <a:r>
                  <a:rPr lang="en-US" sz="3400" b="1" dirty="0"/>
                  <a:t> </a:t>
                </a:r>
                <a:endParaRPr lang="en-US" sz="3400" dirty="0"/>
              </a:p>
              <a:p>
                <a:pPr marL="0" indent="0">
                  <a:buNone/>
                </a:pPr>
                <a:r>
                  <a:rPr lang="en-US" sz="3400" dirty="0"/>
                  <a:t>Therefore, on restricted domain </a:t>
                </a:r>
                <a14:m>
                  <m:oMath xmlns:m="http://schemas.openxmlformats.org/officeDocument/2006/math">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𝜋</m:t>
                        </m:r>
                      </m:num>
                      <m:den>
                        <m:r>
                          <a:rPr lang="en-US" sz="3400" i="1">
                            <a:latin typeface="Cambria Math" panose="02040503050406030204" pitchFamily="18" charset="0"/>
                          </a:rPr>
                          <m:t>2</m:t>
                        </m:r>
                      </m:den>
                    </m:f>
                    <m:r>
                      <a:rPr lang="en-US" sz="3400" i="1">
                        <a:latin typeface="Cambria Math" panose="02040503050406030204" pitchFamily="18" charset="0"/>
                      </a:rPr>
                      <m:t>≤</m:t>
                    </m:r>
                    <m:r>
                      <a:rPr lang="en-US" sz="3400" i="1">
                        <a:latin typeface="Cambria Math" panose="02040503050406030204" pitchFamily="18" charset="0"/>
                      </a:rPr>
                      <m:t>𝑥</m:t>
                    </m:r>
                    <m:r>
                      <a:rPr lang="en-US" sz="3400" i="1">
                        <a:latin typeface="Cambria Math" panose="02040503050406030204" pitchFamily="18" charset="0"/>
                      </a:rPr>
                      <m:t>≤ </m:t>
                    </m:r>
                    <m:f>
                      <m:fPr>
                        <m:ctrlPr>
                          <a:rPr lang="en-US" sz="3400" i="1">
                            <a:latin typeface="Cambria Math" panose="02040503050406030204" pitchFamily="18" charset="0"/>
                          </a:rPr>
                        </m:ctrlPr>
                      </m:fPr>
                      <m:num>
                        <m:r>
                          <a:rPr lang="en-US" sz="3400" i="1">
                            <a:latin typeface="Cambria Math" panose="02040503050406030204" pitchFamily="18" charset="0"/>
                          </a:rPr>
                          <m:t>𝜋</m:t>
                        </m:r>
                      </m:num>
                      <m:den>
                        <m:r>
                          <a:rPr lang="en-US" sz="3400" i="1">
                            <a:latin typeface="Cambria Math" panose="02040503050406030204" pitchFamily="18" charset="0"/>
                          </a:rPr>
                          <m:t>2</m:t>
                        </m:r>
                      </m:den>
                    </m:f>
                    <m:r>
                      <a:rPr lang="en-US" sz="3400" i="1">
                        <a:latin typeface="Cambria Math" panose="02040503050406030204" pitchFamily="18" charset="0"/>
                      </a:rPr>
                      <m:t>, </m:t>
                    </m:r>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𝑥</m:t>
                        </m:r>
                      </m:e>
                    </m:func>
                  </m:oMath>
                </a14:m>
                <a:r>
                  <a:rPr lang="en-US" sz="3400" dirty="0"/>
                  <a:t> has an inverse. </a:t>
                </a:r>
              </a:p>
              <a:p>
                <a:pPr marL="0" indent="0">
                  <a:buNone/>
                </a:pPr>
                <a:r>
                  <a:rPr lang="en-US" sz="3400" dirty="0"/>
                  <a:t> </a:t>
                </a:r>
              </a:p>
              <a:p>
                <a:pPr marL="0" indent="0">
                  <a:buNone/>
                </a:pPr>
                <a:r>
                  <a:rPr lang="en-US" sz="3400" dirty="0"/>
                  <a:t>Denoted: </a:t>
                </a:r>
                <a14:m>
                  <m:oMath xmlns:m="http://schemas.openxmlformats.org/officeDocument/2006/math">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arcsin</m:t>
                        </m:r>
                      </m:fName>
                      <m:e>
                        <m:r>
                          <a:rPr lang="en-US" sz="3400" i="1">
                            <a:latin typeface="Cambria Math" panose="02040503050406030204" pitchFamily="18" charset="0"/>
                          </a:rPr>
                          <m:t>𝑥</m:t>
                        </m:r>
                      </m:e>
                    </m:func>
                  </m:oMath>
                </a14:m>
                <a:r>
                  <a:rPr lang="en-US" sz="3400" dirty="0"/>
                  <a:t>  or </a:t>
                </a:r>
                <a14:m>
                  <m:oMath xmlns:m="http://schemas.openxmlformats.org/officeDocument/2006/math">
                    <m:r>
                      <a:rPr lang="en-US" sz="3400" i="1">
                        <a:latin typeface="Cambria Math" panose="02040503050406030204" pitchFamily="18" charset="0"/>
                      </a:rPr>
                      <m:t>𝑦</m:t>
                    </m:r>
                    <m:r>
                      <a:rPr lang="en-US" sz="3400" i="1">
                        <a:latin typeface="Cambria Math" panose="02040503050406030204" pitchFamily="18" charset="0"/>
                      </a:rPr>
                      <m:t>=</m:t>
                    </m:r>
                    <m:r>
                      <a:rPr lang="en-US" sz="3400" i="1">
                        <a:latin typeface="Cambria Math" panose="02040503050406030204" pitchFamily="18" charset="0"/>
                      </a:rPr>
                      <m:t>𝑠𝑖</m:t>
                    </m:r>
                    <m:sSup>
                      <m:sSupPr>
                        <m:ctrlPr>
                          <a:rPr lang="en-US" sz="3400" i="1">
                            <a:latin typeface="Cambria Math" panose="02040503050406030204" pitchFamily="18" charset="0"/>
                          </a:rPr>
                        </m:ctrlPr>
                      </m:sSupPr>
                      <m:e>
                        <m:r>
                          <a:rPr lang="en-US" sz="3400" i="1">
                            <a:latin typeface="Cambria Math" panose="02040503050406030204" pitchFamily="18" charset="0"/>
                          </a:rPr>
                          <m:t>𝑛</m:t>
                        </m:r>
                      </m:e>
                      <m:sup>
                        <m:r>
                          <a:rPr lang="en-US" sz="3400" i="1">
                            <a:latin typeface="Cambria Math" panose="02040503050406030204" pitchFamily="18" charset="0"/>
                          </a:rPr>
                          <m:t>−1</m:t>
                        </m:r>
                      </m:sup>
                    </m:sSup>
                    <m:r>
                      <a:rPr lang="en-US" sz="3400" i="1">
                        <a:latin typeface="Cambria Math" panose="02040503050406030204" pitchFamily="18" charset="0"/>
                      </a:rPr>
                      <m:t>𝑥</m:t>
                    </m:r>
                  </m:oMath>
                </a14:m>
                <a:endParaRPr lang="en-US" sz="3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599" y="2171699"/>
                <a:ext cx="10181771" cy="4504871"/>
              </a:xfrm>
              <a:blipFill rotWithShape="0">
                <a:blip r:embed="rId2"/>
                <a:stretch>
                  <a:fillRect l="-1437" t="-4330" r="-180" b="-1759"/>
                </a:stretch>
              </a:blipFill>
            </p:spPr>
            <p:txBody>
              <a:bodyPr/>
              <a:lstStyle/>
              <a:p>
                <a:r>
                  <a:rPr lang="en-US">
                    <a:noFill/>
                  </a:rPr>
                  <a:t> </a:t>
                </a:r>
              </a:p>
            </p:txBody>
          </p:sp>
        </mc:Fallback>
      </mc:AlternateContent>
    </p:spTree>
    <p:extLst>
      <p:ext uri="{BB962C8B-B14F-4D97-AF65-F5344CB8AC3E}">
        <p14:creationId xmlns:p14="http://schemas.microsoft.com/office/powerpoint/2010/main" val="433470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Definitions of Inverse Sine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sz="3400" dirty="0"/>
                  <a:t>The inverse sine function is defined </a:t>
                </a:r>
                <a:r>
                  <a:rPr lang="en-US" sz="3400" dirty="0" smtClean="0"/>
                  <a:t>by</a:t>
                </a:r>
                <a:endParaRPr lang="en-US" sz="3400" dirty="0"/>
              </a:p>
              <a:p>
                <a:pPr marL="0" indent="0">
                  <a:buNone/>
                </a:pPr>
                <a14:m>
                  <m:oMath xmlns:m="http://schemas.openxmlformats.org/officeDocument/2006/math">
                    <m:r>
                      <a:rPr lang="en-US" sz="3400" i="1">
                        <a:latin typeface="Cambria Math" panose="02040503050406030204" pitchFamily="18" charset="0"/>
                      </a:rPr>
                      <m:t>𝑦</m:t>
                    </m:r>
                    <m:r>
                      <a:rPr lang="en-US" sz="3400" i="1">
                        <a:latin typeface="Cambria Math" panose="02040503050406030204" pitchFamily="18" charset="0"/>
                      </a:rPr>
                      <m:t>=</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arcsin</m:t>
                        </m:r>
                      </m:fName>
                      <m:e>
                        <m:r>
                          <a:rPr lang="en-US" sz="3400" i="1">
                            <a:latin typeface="Cambria Math" panose="02040503050406030204" pitchFamily="18" charset="0"/>
                          </a:rPr>
                          <m:t>𝑥</m:t>
                        </m:r>
                      </m:e>
                    </m:func>
                  </m:oMath>
                </a14:m>
                <a:r>
                  <a:rPr lang="en-US" sz="3400" dirty="0"/>
                  <a:t>	</a:t>
                </a:r>
                <a14:m>
                  <m:oMath xmlns:m="http://schemas.openxmlformats.org/officeDocument/2006/math">
                    <m:r>
                      <a:rPr lang="en-US" sz="3400" i="1">
                        <a:latin typeface="Cambria Math" panose="02040503050406030204" pitchFamily="18" charset="0"/>
                      </a:rPr>
                      <m:t>𝑖𝑓</m:t>
                    </m:r>
                    <m:r>
                      <a:rPr lang="en-US" sz="3400" i="1">
                        <a:latin typeface="Cambria Math" panose="02040503050406030204" pitchFamily="18" charset="0"/>
                      </a:rPr>
                      <m:t> </m:t>
                    </m:r>
                    <m:r>
                      <a:rPr lang="en-US" sz="3400" i="1">
                        <a:latin typeface="Cambria Math" panose="02040503050406030204" pitchFamily="18" charset="0"/>
                      </a:rPr>
                      <m:t>𝑎𝑛𝑑</m:t>
                    </m:r>
                    <m:r>
                      <a:rPr lang="en-US" sz="3400" i="1">
                        <a:latin typeface="Cambria Math" panose="02040503050406030204" pitchFamily="18" charset="0"/>
                      </a:rPr>
                      <m:t> </m:t>
                    </m:r>
                    <m:r>
                      <a:rPr lang="en-US" sz="3400" i="1">
                        <a:latin typeface="Cambria Math" panose="02040503050406030204" pitchFamily="18" charset="0"/>
                      </a:rPr>
                      <m:t>𝑜𝑛𝑙𝑦</m:t>
                    </m:r>
                    <m:r>
                      <a:rPr lang="en-US" sz="3400" i="1">
                        <a:latin typeface="Cambria Math" panose="02040503050406030204" pitchFamily="18" charset="0"/>
                      </a:rPr>
                      <m:t> </m:t>
                    </m:r>
                    <m:r>
                      <a:rPr lang="en-US" sz="3400" i="1">
                        <a:latin typeface="Cambria Math" panose="02040503050406030204" pitchFamily="18" charset="0"/>
                      </a:rPr>
                      <m:t>𝑖𝑓</m:t>
                    </m:r>
                  </m:oMath>
                </a14:m>
                <a:r>
                  <a:rPr lang="en-US" sz="3400" dirty="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𝑦</m:t>
                        </m:r>
                      </m:e>
                    </m:func>
                    <m:r>
                      <a:rPr lang="en-US" sz="3400" i="1">
                        <a:latin typeface="Cambria Math" panose="02040503050406030204" pitchFamily="18" charset="0"/>
                      </a:rPr>
                      <m:t>=</m:t>
                    </m:r>
                    <m:r>
                      <a:rPr lang="en-US" sz="3400" i="1">
                        <a:latin typeface="Cambria Math" panose="02040503050406030204" pitchFamily="18" charset="0"/>
                      </a:rPr>
                      <m:t>𝑥</m:t>
                    </m:r>
                  </m:oMath>
                </a14:m>
                <a:r>
                  <a:rPr lang="en-US" sz="3400" dirty="0"/>
                  <a:t/>
                </a:r>
                <a:br>
                  <a:rPr lang="en-US" sz="3400" dirty="0"/>
                </a:br>
                <a:r>
                  <a:rPr lang="en-US" sz="3400" dirty="0"/>
                  <a:t/>
                </a:r>
                <a:br>
                  <a:rPr lang="en-US" sz="3400" dirty="0"/>
                </a:b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𝑤h𝑒𝑟𝑒</m:t>
                      </m:r>
                      <m:r>
                        <a:rPr lang="en-US" sz="3400" i="1">
                          <a:latin typeface="Cambria Math" panose="02040503050406030204" pitchFamily="18" charset="0"/>
                        </a:rPr>
                        <m:t>−1≤</m:t>
                      </m:r>
                      <m:r>
                        <a:rPr lang="en-US" sz="3400" i="1">
                          <a:latin typeface="Cambria Math" panose="02040503050406030204" pitchFamily="18" charset="0"/>
                        </a:rPr>
                        <m:t>𝑥</m:t>
                      </m:r>
                      <m:r>
                        <a:rPr lang="en-US" sz="3400" i="1">
                          <a:latin typeface="Cambria Math" panose="02040503050406030204" pitchFamily="18" charset="0"/>
                        </a:rPr>
                        <m:t>≤1 </m:t>
                      </m:r>
                      <m:r>
                        <a:rPr lang="en-US" sz="3400" i="1">
                          <a:latin typeface="Cambria Math" panose="02040503050406030204" pitchFamily="18" charset="0"/>
                        </a:rPr>
                        <m:t>𝑎𝑛𝑑</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𝜋</m:t>
                          </m:r>
                        </m:num>
                        <m:den>
                          <m:r>
                            <a:rPr lang="en-US" sz="3400" i="1">
                              <a:latin typeface="Cambria Math" panose="02040503050406030204" pitchFamily="18" charset="0"/>
                            </a:rPr>
                            <m:t>2</m:t>
                          </m:r>
                        </m:den>
                      </m:f>
                      <m:r>
                        <a:rPr lang="en-US" sz="3400" i="1">
                          <a:latin typeface="Cambria Math" panose="02040503050406030204" pitchFamily="18" charset="0"/>
                        </a:rPr>
                        <m:t>≤</m:t>
                      </m:r>
                      <m:r>
                        <a:rPr lang="en-US" sz="3400" i="1">
                          <a:latin typeface="Cambria Math" panose="02040503050406030204" pitchFamily="18" charset="0"/>
                        </a:rPr>
                        <m:t>𝑦</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𝜋</m:t>
                          </m:r>
                        </m:num>
                        <m:den>
                          <m:r>
                            <a:rPr lang="en-US" sz="3400" i="1">
                              <a:latin typeface="Cambria Math" panose="02040503050406030204" pitchFamily="18" charset="0"/>
                            </a:rPr>
                            <m:t>2</m:t>
                          </m:r>
                        </m:den>
                      </m:f>
                      <m:r>
                        <a:rPr lang="en-US" sz="3400" i="1">
                          <a:latin typeface="Cambria Math" panose="02040503050406030204" pitchFamily="18" charset="0"/>
                        </a:rPr>
                        <m:t>. </m:t>
                      </m:r>
                    </m:oMath>
                  </m:oMathPara>
                </a14:m>
                <a:endParaRPr lang="en-US" sz="3400" dirty="0" smtClean="0"/>
              </a:p>
              <a:p>
                <a:pPr marL="0" indent="0">
                  <a:buNone/>
                </a:pPr>
                <a:endParaRPr lang="en-US" sz="3400" dirty="0"/>
              </a:p>
              <a:p>
                <a:pPr marL="0" indent="0">
                  <a:buNone/>
                </a:pPr>
                <a14:m>
                  <m:oMathPara xmlns:m="http://schemas.openxmlformats.org/officeDocument/2006/math">
                    <m:oMathParaPr>
                      <m:jc m:val="left"/>
                    </m:oMathParaPr>
                    <m:oMath xmlns:m="http://schemas.openxmlformats.org/officeDocument/2006/math">
                      <m:r>
                        <a:rPr lang="en-US" sz="3700" i="1">
                          <a:latin typeface="Cambria Math" panose="02040503050406030204" pitchFamily="18" charset="0"/>
                        </a:rPr>
                        <m:t>𝑇h𝑒</m:t>
                      </m:r>
                      <m:r>
                        <a:rPr lang="en-US" sz="3700" i="1">
                          <a:latin typeface="Cambria Math" panose="02040503050406030204" pitchFamily="18" charset="0"/>
                        </a:rPr>
                        <m:t> </m:t>
                      </m:r>
                      <m:r>
                        <a:rPr lang="en-US" sz="3700" i="1">
                          <a:latin typeface="Cambria Math" panose="02040503050406030204" pitchFamily="18" charset="0"/>
                        </a:rPr>
                        <m:t>𝑑𝑜𝑚𝑎𝑖𝑛</m:t>
                      </m:r>
                      <m:r>
                        <a:rPr lang="en-US" sz="3700" i="1">
                          <a:latin typeface="Cambria Math" panose="02040503050406030204" pitchFamily="18" charset="0"/>
                        </a:rPr>
                        <m:t> </m:t>
                      </m:r>
                      <m:r>
                        <a:rPr lang="en-US" sz="3700" i="1">
                          <a:latin typeface="Cambria Math" panose="02040503050406030204" pitchFamily="18" charset="0"/>
                        </a:rPr>
                        <m:t>𝑜𝑓</m:t>
                      </m:r>
                      <m:r>
                        <a:rPr lang="en-US" sz="3700" i="1">
                          <a:latin typeface="Cambria Math" panose="02040503050406030204" pitchFamily="18" charset="0"/>
                        </a:rPr>
                        <m:t> </m:t>
                      </m:r>
                      <m:r>
                        <a:rPr lang="en-US" sz="3700" i="1">
                          <a:latin typeface="Cambria Math" panose="02040503050406030204" pitchFamily="18" charset="0"/>
                        </a:rPr>
                        <m:t>𝑦</m:t>
                      </m:r>
                      <m:r>
                        <a:rPr lang="en-US" sz="3700" i="1">
                          <a:latin typeface="Cambria Math" panose="02040503050406030204" pitchFamily="18" charset="0"/>
                        </a:rPr>
                        <m:t>=</m:t>
                      </m:r>
                      <m:func>
                        <m:funcPr>
                          <m:ctrlPr>
                            <a:rPr lang="en-US" sz="3700" i="1">
                              <a:latin typeface="Cambria Math" panose="02040503050406030204" pitchFamily="18" charset="0"/>
                            </a:rPr>
                          </m:ctrlPr>
                        </m:funcPr>
                        <m:fName>
                          <m:r>
                            <m:rPr>
                              <m:sty m:val="p"/>
                            </m:rPr>
                            <a:rPr lang="en-US" sz="3700">
                              <a:latin typeface="Cambria Math" panose="02040503050406030204" pitchFamily="18" charset="0"/>
                            </a:rPr>
                            <m:t>arcsin</m:t>
                          </m:r>
                        </m:fName>
                        <m:e>
                          <m:r>
                            <a:rPr lang="en-US" sz="3700" i="1">
                              <a:latin typeface="Cambria Math" panose="02040503050406030204" pitchFamily="18" charset="0"/>
                            </a:rPr>
                            <m:t>𝑥</m:t>
                          </m:r>
                        </m:e>
                      </m:func>
                    </m:oMath>
                  </m:oMathPara>
                </a14:m>
                <a:endParaRPr lang="en-US" sz="3700" dirty="0" smtClean="0"/>
              </a:p>
              <a:p>
                <a:pPr marL="0" indent="0">
                  <a:buNone/>
                </a:pPr>
                <a14:m>
                  <m:oMathPara xmlns:m="http://schemas.openxmlformats.org/officeDocument/2006/math">
                    <m:oMathParaPr>
                      <m:jc m:val="left"/>
                    </m:oMathParaPr>
                    <m:oMath xmlns:m="http://schemas.openxmlformats.org/officeDocument/2006/math">
                      <m:r>
                        <a:rPr lang="en-US" sz="3700" i="1">
                          <a:latin typeface="Cambria Math" panose="02040503050406030204" pitchFamily="18" charset="0"/>
                        </a:rPr>
                        <m:t>𝑖𝑠</m:t>
                      </m:r>
                      <m:r>
                        <a:rPr lang="en-US" sz="3700" i="1">
                          <a:latin typeface="Cambria Math" panose="02040503050406030204" pitchFamily="18" charset="0"/>
                        </a:rPr>
                        <m:t> </m:t>
                      </m:r>
                      <m:d>
                        <m:dPr>
                          <m:begChr m:val="["/>
                          <m:endChr m:val="]"/>
                          <m:ctrlPr>
                            <a:rPr lang="en-US" sz="3700" i="1">
                              <a:latin typeface="Cambria Math" panose="02040503050406030204" pitchFamily="18" charset="0"/>
                            </a:rPr>
                          </m:ctrlPr>
                        </m:dPr>
                        <m:e>
                          <m:r>
                            <a:rPr lang="en-US" sz="3700" i="1">
                              <a:latin typeface="Cambria Math" panose="02040503050406030204" pitchFamily="18" charset="0"/>
                            </a:rPr>
                            <m:t>−1,1</m:t>
                          </m:r>
                        </m:e>
                      </m:d>
                      <m:r>
                        <a:rPr lang="en-US" sz="3700" i="1">
                          <a:latin typeface="Cambria Math" panose="02040503050406030204" pitchFamily="18" charset="0"/>
                        </a:rPr>
                        <m:t>𝑎𝑛𝑑</m:t>
                      </m:r>
                      <m:r>
                        <a:rPr lang="en-US" sz="3700" i="1">
                          <a:latin typeface="Cambria Math" panose="02040503050406030204" pitchFamily="18" charset="0"/>
                        </a:rPr>
                        <m:t> </m:t>
                      </m:r>
                      <m:r>
                        <a:rPr lang="en-US" sz="3700" i="1">
                          <a:latin typeface="Cambria Math" panose="02040503050406030204" pitchFamily="18" charset="0"/>
                        </a:rPr>
                        <m:t>𝑡h𝑒</m:t>
                      </m:r>
                      <m:r>
                        <a:rPr lang="en-US" sz="3700" i="1">
                          <a:latin typeface="Cambria Math" panose="02040503050406030204" pitchFamily="18" charset="0"/>
                        </a:rPr>
                        <m:t> </m:t>
                      </m:r>
                      <m:r>
                        <a:rPr lang="en-US" sz="3700" i="1">
                          <a:latin typeface="Cambria Math" panose="02040503050406030204" pitchFamily="18" charset="0"/>
                        </a:rPr>
                        <m:t>𝑟𝑎𝑛𝑔𝑒</m:t>
                      </m:r>
                      <m:r>
                        <a:rPr lang="en-US" sz="3700" i="1">
                          <a:latin typeface="Cambria Math" panose="02040503050406030204" pitchFamily="18" charset="0"/>
                        </a:rPr>
                        <m:t> </m:t>
                      </m:r>
                      <m:r>
                        <a:rPr lang="en-US" sz="3700" i="1">
                          <a:latin typeface="Cambria Math" panose="02040503050406030204" pitchFamily="18" charset="0"/>
                        </a:rPr>
                        <m:t>𝑖𝑠</m:t>
                      </m:r>
                      <m:r>
                        <a:rPr lang="en-US" sz="3700" i="1">
                          <a:latin typeface="Cambria Math" panose="02040503050406030204" pitchFamily="18" charset="0"/>
                        </a:rPr>
                        <m:t> [−</m:t>
                      </m:r>
                      <m:f>
                        <m:fPr>
                          <m:ctrlPr>
                            <a:rPr lang="en-US" sz="3700" i="1">
                              <a:latin typeface="Cambria Math" panose="02040503050406030204" pitchFamily="18" charset="0"/>
                            </a:rPr>
                          </m:ctrlPr>
                        </m:fPr>
                        <m:num>
                          <m:r>
                            <a:rPr lang="en-US" sz="3700" i="1">
                              <a:latin typeface="Cambria Math" panose="02040503050406030204" pitchFamily="18" charset="0"/>
                            </a:rPr>
                            <m:t>𝜋</m:t>
                          </m:r>
                        </m:num>
                        <m:den>
                          <m:r>
                            <a:rPr lang="en-US" sz="3700" i="1">
                              <a:latin typeface="Cambria Math" panose="02040503050406030204" pitchFamily="18" charset="0"/>
                            </a:rPr>
                            <m:t>2</m:t>
                          </m:r>
                        </m:den>
                      </m:f>
                      <m:r>
                        <a:rPr lang="en-US" sz="3700" i="1">
                          <a:latin typeface="Cambria Math" panose="02040503050406030204" pitchFamily="18" charset="0"/>
                        </a:rPr>
                        <m:t>, </m:t>
                      </m:r>
                      <m:f>
                        <m:fPr>
                          <m:ctrlPr>
                            <a:rPr lang="en-US" sz="3700" i="1">
                              <a:latin typeface="Cambria Math" panose="02040503050406030204" pitchFamily="18" charset="0"/>
                            </a:rPr>
                          </m:ctrlPr>
                        </m:fPr>
                        <m:num>
                          <m:r>
                            <a:rPr lang="en-US" sz="3700" i="1">
                              <a:latin typeface="Cambria Math" panose="02040503050406030204" pitchFamily="18" charset="0"/>
                            </a:rPr>
                            <m:t>𝜋</m:t>
                          </m:r>
                        </m:num>
                        <m:den>
                          <m:r>
                            <a:rPr lang="en-US" sz="3700" i="1">
                              <a:latin typeface="Cambria Math" panose="02040503050406030204" pitchFamily="18" charset="0"/>
                            </a:rPr>
                            <m:t>2</m:t>
                          </m:r>
                        </m:den>
                      </m:f>
                      <m:r>
                        <a:rPr lang="en-US" sz="3700" i="1">
                          <a:latin typeface="Cambria Math" panose="02040503050406030204" pitchFamily="18" charset="0"/>
                        </a:rPr>
                        <m:t>]</m:t>
                      </m:r>
                    </m:oMath>
                  </m:oMathPara>
                </a14:m>
                <a:endParaRPr lang="en-US" sz="37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4932"/>
                </a:stretch>
              </a:blipFill>
            </p:spPr>
            <p:txBody>
              <a:bodyPr/>
              <a:lstStyle/>
              <a:p>
                <a:r>
                  <a:rPr lang="en-US">
                    <a:noFill/>
                  </a:rPr>
                  <a:t> </a:t>
                </a:r>
              </a:p>
            </p:txBody>
          </p:sp>
        </mc:Fallback>
      </mc:AlternateContent>
    </p:spTree>
    <p:extLst>
      <p:ext uri="{BB962C8B-B14F-4D97-AF65-F5344CB8AC3E}">
        <p14:creationId xmlns:p14="http://schemas.microsoft.com/office/powerpoint/2010/main" val="2700512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If </a:t>
            </a:r>
            <a:r>
              <a:rPr lang="en-US" dirty="0"/>
              <a:t>possible, find the exact value.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393371"/>
                <a:ext cx="9601200" cy="5123543"/>
              </a:xfrm>
            </p:spPr>
            <p:txBody>
              <a:bodyPr>
                <a:normAutofit/>
              </a:bodyPr>
              <a:lstStyle/>
              <a:p>
                <a:pPr marL="0" indent="0">
                  <a:buNone/>
                </a:pP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𝟏</m:t>
                        </m:r>
                        <m:r>
                          <a:rPr lang="en-US" sz="3400" b="1">
                            <a:latin typeface="Cambria Math" panose="02040503050406030204" pitchFamily="18" charset="0"/>
                          </a:rPr>
                          <m:t>.) </m:t>
                        </m:r>
                        <m:r>
                          <a:rPr lang="en-US" sz="3400" b="1" i="1">
                            <a:latin typeface="Cambria Math" panose="02040503050406030204" pitchFamily="18" charset="0"/>
                          </a:rPr>
                          <m:t>𝐚𝐫𝐜𝐬𝐢𝐧</m:t>
                        </m:r>
                      </m:fName>
                      <m:e>
                        <m:d>
                          <m:dPr>
                            <m:ctrlPr>
                              <a:rPr lang="en-US" sz="3400" b="1" i="1">
                                <a:latin typeface="Cambria Math" panose="02040503050406030204" pitchFamily="18" charset="0"/>
                              </a:rPr>
                            </m:ctrlPr>
                          </m:dPr>
                          <m:e>
                            <m:f>
                              <m:fPr>
                                <m:ctrlPr>
                                  <a:rPr lang="en-US" sz="3400" b="1" i="1">
                                    <a:latin typeface="Cambria Math" panose="02040503050406030204" pitchFamily="18" charset="0"/>
                                  </a:rPr>
                                </m:ctrlPr>
                              </m:fPr>
                              <m:num>
                                <m:rad>
                                  <m:radPr>
                                    <m:degHide m:val="on"/>
                                    <m:ctrlPr>
                                      <a:rPr lang="en-US" sz="3400" b="1" i="1">
                                        <a:latin typeface="Cambria Math" panose="02040503050406030204" pitchFamily="18" charset="0"/>
                                      </a:rPr>
                                    </m:ctrlPr>
                                  </m:radPr>
                                  <m:deg/>
                                  <m:e>
                                    <m:r>
                                      <a:rPr lang="en-US" sz="3400" b="1" i="1">
                                        <a:latin typeface="Cambria Math" panose="02040503050406030204" pitchFamily="18" charset="0"/>
                                      </a:rPr>
                                      <m:t>𝟑</m:t>
                                    </m:r>
                                  </m:e>
                                </m:rad>
                              </m:num>
                              <m:den>
                                <m:r>
                                  <a:rPr lang="en-US" sz="3400" b="1" i="1">
                                    <a:latin typeface="Cambria Math" panose="02040503050406030204" pitchFamily="18" charset="0"/>
                                  </a:rPr>
                                  <m:t>𝟐</m:t>
                                </m:r>
                              </m:den>
                            </m:f>
                          </m:e>
                        </m:d>
                      </m:e>
                    </m:func>
                  </m:oMath>
                </a14:m>
                <a:r>
                  <a:rPr lang="en-US" sz="3400" dirty="0"/>
                  <a:t>			</a:t>
                </a:r>
              </a:p>
              <a:p>
                <a:endParaRPr lang="en-US" sz="3400" dirty="0"/>
              </a:p>
              <a:p>
                <a:pPr marL="0" indent="0">
                  <a:buNone/>
                </a:pPr>
                <a14:m>
                  <m:oMath xmlns:m="http://schemas.openxmlformats.org/officeDocument/2006/math">
                    <m:sSup>
                      <m:sSupPr>
                        <m:ctrlPr>
                          <a:rPr lang="en-US" sz="3400" b="1" i="1">
                            <a:latin typeface="Cambria Math" panose="02040503050406030204" pitchFamily="18" charset="0"/>
                          </a:rPr>
                        </m:ctrlPr>
                      </m:sSupPr>
                      <m:e>
                        <m:r>
                          <a:rPr lang="en-US" sz="3400" b="1" i="1">
                            <a:latin typeface="Cambria Math" panose="02040503050406030204" pitchFamily="18" charset="0"/>
                          </a:rPr>
                          <m:t>𝟐</m:t>
                        </m:r>
                        <m:r>
                          <a:rPr lang="en-US" sz="3400" b="1" i="1">
                            <a:latin typeface="Cambria Math" panose="02040503050406030204" pitchFamily="18" charset="0"/>
                          </a:rPr>
                          <m:t>.) </m:t>
                        </m:r>
                        <m:r>
                          <a:rPr lang="en-US" sz="3400" b="1" i="1">
                            <a:latin typeface="Cambria Math" panose="02040503050406030204" pitchFamily="18" charset="0"/>
                          </a:rPr>
                          <m:t>𝒔𝒊𝒏</m:t>
                        </m:r>
                      </m:e>
                      <m:sup>
                        <m:r>
                          <a:rPr lang="en-US" sz="3400" b="1" i="1">
                            <a:latin typeface="Cambria Math" panose="02040503050406030204" pitchFamily="18" charset="0"/>
                          </a:rPr>
                          <m:t>−</m:t>
                        </m:r>
                        <m:r>
                          <a:rPr lang="en-US" sz="3400" b="1" i="1">
                            <a:latin typeface="Cambria Math" panose="02040503050406030204" pitchFamily="18" charset="0"/>
                          </a:rPr>
                          <m:t>𝟏</m:t>
                        </m:r>
                      </m:sup>
                    </m:sSup>
                    <m:d>
                      <m:dPr>
                        <m:ctrlPr>
                          <a:rPr lang="en-US" sz="3400" b="1" i="1">
                            <a:latin typeface="Cambria Math" panose="02040503050406030204" pitchFamily="18" charset="0"/>
                          </a:rPr>
                        </m:ctrlPr>
                      </m:dPr>
                      <m:e>
                        <m:f>
                          <m:fPr>
                            <m:ctrlPr>
                              <a:rPr lang="en-US" sz="3400" b="1" i="1">
                                <a:latin typeface="Cambria Math" panose="02040503050406030204" pitchFamily="18" charset="0"/>
                              </a:rPr>
                            </m:ctrlPr>
                          </m:fPr>
                          <m:num>
                            <m:r>
                              <a:rPr lang="en-US" sz="3400" b="1" i="1">
                                <a:latin typeface="Cambria Math" panose="02040503050406030204" pitchFamily="18" charset="0"/>
                              </a:rPr>
                              <m:t>−</m:t>
                            </m:r>
                            <m:r>
                              <a:rPr lang="en-US" sz="3400" b="1" i="1">
                                <a:latin typeface="Cambria Math" panose="02040503050406030204" pitchFamily="18" charset="0"/>
                              </a:rPr>
                              <m:t>𝟏</m:t>
                            </m:r>
                          </m:num>
                          <m:den>
                            <m:r>
                              <a:rPr lang="en-US" sz="3400" b="1" i="1">
                                <a:latin typeface="Cambria Math" panose="02040503050406030204" pitchFamily="18" charset="0"/>
                              </a:rPr>
                              <m:t>𝟐</m:t>
                            </m:r>
                          </m:den>
                        </m:f>
                      </m:e>
                    </m:d>
                  </m:oMath>
                </a14:m>
                <a:r>
                  <a:rPr lang="en-US" sz="3400" dirty="0"/>
                  <a:t>		</a:t>
                </a:r>
                <a:endParaRPr lang="en-US" sz="3400" dirty="0" smtClean="0"/>
              </a:p>
              <a:p>
                <a:pPr marL="0" indent="0">
                  <a:buNone/>
                </a:pPr>
                <a:r>
                  <a:rPr lang="en-US" sz="3400" b="1" dirty="0"/>
                  <a:t> </a:t>
                </a:r>
                <a:endParaRPr lang="en-US" sz="3400" dirty="0"/>
              </a:p>
              <a:p>
                <a:pPr marL="0" indent="0">
                  <a:buNone/>
                </a:pPr>
                <a14:m>
                  <m:oMath xmlns:m="http://schemas.openxmlformats.org/officeDocument/2006/math">
                    <m:sSup>
                      <m:sSupPr>
                        <m:ctrlPr>
                          <a:rPr lang="en-US" sz="3400" b="1" i="1">
                            <a:latin typeface="Cambria Math" panose="02040503050406030204" pitchFamily="18" charset="0"/>
                          </a:rPr>
                        </m:ctrlPr>
                      </m:sSupPr>
                      <m:e>
                        <m:r>
                          <a:rPr lang="en-US" sz="3400" b="1" i="1">
                            <a:latin typeface="Cambria Math" panose="02040503050406030204" pitchFamily="18" charset="0"/>
                          </a:rPr>
                          <m:t>𝟑</m:t>
                        </m:r>
                        <m:r>
                          <a:rPr lang="en-US" sz="3400" b="1" i="1">
                            <a:latin typeface="Cambria Math" panose="02040503050406030204" pitchFamily="18" charset="0"/>
                          </a:rPr>
                          <m:t>.) </m:t>
                        </m:r>
                        <m:r>
                          <a:rPr lang="en-US" sz="3400" b="1" i="1">
                            <a:latin typeface="Cambria Math" panose="02040503050406030204" pitchFamily="18" charset="0"/>
                          </a:rPr>
                          <m:t>𝒔𝒊𝒏</m:t>
                        </m:r>
                      </m:e>
                      <m:sup>
                        <m:r>
                          <a:rPr lang="en-US" sz="3400" b="1" i="1">
                            <a:latin typeface="Cambria Math" panose="02040503050406030204" pitchFamily="18" charset="0"/>
                          </a:rPr>
                          <m:t>−</m:t>
                        </m:r>
                        <m:r>
                          <a:rPr lang="en-US" sz="3400" b="1" i="1">
                            <a:latin typeface="Cambria Math" panose="02040503050406030204" pitchFamily="18" charset="0"/>
                          </a:rPr>
                          <m:t>𝟏</m:t>
                        </m:r>
                      </m:sup>
                    </m:sSup>
                    <m:d>
                      <m:dPr>
                        <m:ctrlPr>
                          <a:rPr lang="en-US" sz="3400" b="1" i="1">
                            <a:latin typeface="Cambria Math" panose="02040503050406030204" pitchFamily="18" charset="0"/>
                          </a:rPr>
                        </m:ctrlPr>
                      </m:dPr>
                      <m:e>
                        <m:r>
                          <a:rPr lang="en-US" sz="3400" b="1" i="1">
                            <a:latin typeface="Cambria Math" panose="02040503050406030204" pitchFamily="18" charset="0"/>
                          </a:rPr>
                          <m:t>𝟓</m:t>
                        </m:r>
                      </m:e>
                    </m:d>
                  </m:oMath>
                </a14:m>
                <a:r>
                  <a:rPr lang="en-US" sz="3400" b="1" dirty="0"/>
                  <a:t>		</a:t>
                </a:r>
                <a:endParaRPr lang="en-US" sz="3400" b="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393371"/>
                <a:ext cx="9601200" cy="5123543"/>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21266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134257"/>
            <a:ext cx="9601200" cy="1485900"/>
          </a:xfrm>
        </p:spPr>
        <p:txBody>
          <a:bodyPr>
            <a:normAutofit fontScale="90000"/>
          </a:bodyPr>
          <a:lstStyle/>
          <a:p>
            <a:r>
              <a:rPr lang="en-US" dirty="0" smtClean="0"/>
              <a:t>Examples: If </a:t>
            </a:r>
            <a:r>
              <a:rPr lang="en-US" dirty="0"/>
              <a:t>possible, find the exact value.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85371" y="914401"/>
                <a:ext cx="11161486" cy="5602514"/>
              </a:xfrm>
            </p:spPr>
            <p:txBody>
              <a:bodyPr>
                <a:normAutofit fontScale="92500" lnSpcReduction="20000"/>
              </a:bodyPr>
              <a:lstStyle/>
              <a:p>
                <a:pPr marL="0" indent="0">
                  <a:buNone/>
                </a:pPr>
                <a14:m>
                  <m:oMath xmlns:m="http://schemas.openxmlformats.org/officeDocument/2006/math">
                    <m:func>
                      <m:funcPr>
                        <m:ctrlPr>
                          <a:rPr lang="en-US" sz="3200" b="1" i="1" smtClean="0">
                            <a:latin typeface="Cambria Math" panose="02040503050406030204" pitchFamily="18" charset="0"/>
                          </a:rPr>
                        </m:ctrlPr>
                      </m:funcPr>
                      <m:fName>
                        <m:r>
                          <a:rPr lang="en-US" sz="3200" b="1" i="1">
                            <a:latin typeface="Cambria Math" panose="02040503050406030204" pitchFamily="18" charset="0"/>
                          </a:rPr>
                          <m:t>𝟏</m:t>
                        </m:r>
                        <m:r>
                          <a:rPr lang="en-US" sz="3200" b="1">
                            <a:latin typeface="Cambria Math" panose="02040503050406030204" pitchFamily="18" charset="0"/>
                          </a:rPr>
                          <m:t>.) </m:t>
                        </m:r>
                        <m:r>
                          <a:rPr lang="en-US" sz="3200" b="1" i="1">
                            <a:latin typeface="Cambria Math" panose="02040503050406030204" pitchFamily="18" charset="0"/>
                          </a:rPr>
                          <m:t>𝐚𝐫𝐜𝐬𝐢𝐧</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𝟑</m:t>
                                    </m:r>
                                  </m:e>
                                </m:rad>
                              </m:num>
                              <m:den>
                                <m:r>
                                  <a:rPr lang="en-US" sz="3200" b="1" i="1">
                                    <a:latin typeface="Cambria Math" panose="02040503050406030204" pitchFamily="18" charset="0"/>
                                  </a:rPr>
                                  <m:t>𝟐</m:t>
                                </m:r>
                              </m:den>
                            </m:f>
                          </m:e>
                        </m:d>
                      </m:e>
                    </m:func>
                  </m:oMath>
                </a14:m>
                <a:r>
                  <a:rPr lang="en-US" sz="3200" dirty="0"/>
                  <a:t>	</a:t>
                </a:r>
                <a:r>
                  <a:rPr lang="en-US" sz="3200" dirty="0" smtClean="0"/>
                  <a:t>	since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3</m:t>
                                </m:r>
                              </m:den>
                            </m:f>
                          </m:e>
                        </m:d>
                      </m:e>
                    </m:func>
                    <m:r>
                      <a:rPr lang="en-US" sz="3200" i="1">
                        <a:latin typeface="Cambria Math" panose="02040503050406030204" pitchFamily="18" charset="0"/>
                      </a:rPr>
                      <m:t>=</m:t>
                    </m:r>
                    <m:f>
                      <m:fPr>
                        <m:ctrlPr>
                          <a:rPr lang="en-US" sz="3200" i="1">
                            <a:latin typeface="Cambria Math" panose="02040503050406030204" pitchFamily="18" charset="0"/>
                          </a:rPr>
                        </m:ctrlPr>
                      </m:fPr>
                      <m:num>
                        <m:rad>
                          <m:radPr>
                            <m:degHide m:val="on"/>
                            <m:ctrlPr>
                              <a:rPr lang="en-US" sz="3200" i="1">
                                <a:latin typeface="Cambria Math" panose="02040503050406030204" pitchFamily="18" charset="0"/>
                              </a:rPr>
                            </m:ctrlPr>
                          </m:radPr>
                          <m:deg/>
                          <m:e>
                            <m:r>
                              <a:rPr lang="en-US" sz="3200" i="1">
                                <a:latin typeface="Cambria Math" panose="02040503050406030204" pitchFamily="18" charset="0"/>
                              </a:rPr>
                              <m:t>3</m:t>
                            </m:r>
                          </m:e>
                        </m:rad>
                      </m:num>
                      <m:den>
                        <m:r>
                          <a:rPr lang="en-US" sz="3200" i="1">
                            <a:latin typeface="Cambria Math" panose="02040503050406030204" pitchFamily="18" charset="0"/>
                          </a:rPr>
                          <m:t>2</m:t>
                        </m:r>
                      </m:den>
                    </m:f>
                  </m:oMath>
                </a14:m>
                <a:r>
                  <a:rPr lang="en-US" sz="3200" dirty="0"/>
                  <a:t>	(for </a:t>
                </a:r>
                <a14:m>
                  <m:oMath xmlns:m="http://schemas.openxmlformats.org/officeDocument/2006/math">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 ) </m:t>
                    </m:r>
                  </m:oMath>
                </a14:m>
                <a:endParaRPr lang="en-US" sz="3200" dirty="0"/>
              </a:p>
              <a:p>
                <a:pPr marL="0" indent="0">
                  <a:buNone/>
                </a:pPr>
                <a:r>
                  <a:rPr lang="en-US" sz="3200" dirty="0" smtClean="0"/>
                  <a:t>					it </a:t>
                </a:r>
                <a:r>
                  <a:rPr lang="en-US" sz="3200" dirty="0"/>
                  <a:t>follows that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𝐚𝐫𝐜𝐬𝐢𝐧</m:t>
                        </m:r>
                      </m:fName>
                      <m:e>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ad>
                                  <m:radPr>
                                    <m:degHide m:val="on"/>
                                    <m:ctrlPr>
                                      <a:rPr lang="en-US" sz="3200" b="1" i="1">
                                        <a:latin typeface="Cambria Math" panose="02040503050406030204" pitchFamily="18" charset="0"/>
                                      </a:rPr>
                                    </m:ctrlPr>
                                  </m:radPr>
                                  <m:deg/>
                                  <m:e>
                                    <m:r>
                                      <a:rPr lang="en-US" sz="3200" b="1" i="1">
                                        <a:latin typeface="Cambria Math" panose="02040503050406030204" pitchFamily="18" charset="0"/>
                                      </a:rPr>
                                      <m:t>𝟑</m:t>
                                    </m:r>
                                  </m:e>
                                </m:rad>
                              </m:num>
                              <m:den>
                                <m:r>
                                  <a:rPr lang="en-US" sz="3200" b="1" i="1">
                                    <a:latin typeface="Cambria Math" panose="02040503050406030204" pitchFamily="18" charset="0"/>
                                  </a:rPr>
                                  <m:t>𝟐</m:t>
                                </m:r>
                              </m:den>
                            </m:f>
                          </m:e>
                        </m:d>
                      </m:e>
                    </m:func>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𝝅</m:t>
                        </m:r>
                      </m:num>
                      <m:den>
                        <m:r>
                          <a:rPr lang="en-US" sz="3200" b="1" i="1">
                            <a:latin typeface="Cambria Math" panose="02040503050406030204" pitchFamily="18" charset="0"/>
                          </a:rPr>
                          <m:t>𝟑</m:t>
                        </m:r>
                      </m:den>
                    </m:f>
                  </m:oMath>
                </a14:m>
                <a:r>
                  <a:rPr lang="en-US" sz="3200" dirty="0"/>
                  <a:t>	</a:t>
                </a:r>
              </a:p>
              <a:p>
                <a:endParaRPr lang="en-US" sz="3200" dirty="0"/>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𝟐</m:t>
                        </m:r>
                        <m:r>
                          <a:rPr lang="en-US" sz="3200" b="1" i="1">
                            <a:latin typeface="Cambria Math" panose="02040503050406030204" pitchFamily="18" charset="0"/>
                          </a:rPr>
                          <m:t>.) </m:t>
                        </m:r>
                        <m:r>
                          <a:rPr lang="en-US" sz="3200" b="1" i="1">
                            <a:latin typeface="Cambria Math" panose="02040503050406030204" pitchFamily="18" charset="0"/>
                          </a:rPr>
                          <m:t>𝒔𝒊𝒏</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
                              <a:rPr lang="en-US" sz="3200" b="1" i="1">
                                <a:latin typeface="Cambria Math" panose="02040503050406030204" pitchFamily="18" charset="0"/>
                              </a:rPr>
                              <m:t>−</m:t>
                            </m:r>
                            <m:r>
                              <a:rPr lang="en-US" sz="3200" b="1" i="1">
                                <a:latin typeface="Cambria Math" panose="02040503050406030204" pitchFamily="18" charset="0"/>
                              </a:rPr>
                              <m:t>𝟏</m:t>
                            </m:r>
                          </m:num>
                          <m:den>
                            <m:r>
                              <a:rPr lang="en-US" sz="3200" b="1" i="1">
                                <a:latin typeface="Cambria Math" panose="02040503050406030204" pitchFamily="18" charset="0"/>
                              </a:rPr>
                              <m:t>𝟐</m:t>
                            </m:r>
                          </m:den>
                        </m:f>
                      </m:e>
                    </m:d>
                  </m:oMath>
                </a14:m>
                <a:r>
                  <a:rPr lang="en-US" sz="3200" dirty="0"/>
                  <a:t>		since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d>
                          <m:dPr>
                            <m:ctrlPr>
                              <a:rPr lang="en-US" sz="3200" i="1">
                                <a:latin typeface="Cambria Math" panose="02040503050406030204" pitchFamily="18" charset="0"/>
                              </a:rPr>
                            </m:ctrlPr>
                          </m:dPr>
                          <m:e>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6</m:t>
                                </m:r>
                              </m:den>
                            </m:f>
                          </m:e>
                        </m:d>
                      </m:e>
                    </m:func>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den>
                    </m:f>
                  </m:oMath>
                </a14:m>
                <a:r>
                  <a:rPr lang="en-US" sz="3200" dirty="0"/>
                  <a:t>	(for </a:t>
                </a:r>
                <a14:m>
                  <m:oMath xmlns:m="http://schemas.openxmlformats.org/officeDocument/2006/math">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 )</m:t>
                    </m:r>
                  </m:oMath>
                </a14:m>
                <a:endParaRPr lang="en-US" sz="3200" dirty="0"/>
              </a:p>
              <a:p>
                <a:pPr marL="0" indent="0">
                  <a:buNone/>
                </a:pPr>
                <a:r>
                  <a:rPr lang="en-US" sz="3200" b="1" dirty="0"/>
                  <a:t/>
                </a:r>
                <a:br>
                  <a:rPr lang="en-US" sz="3200" b="1" dirty="0"/>
                </a:br>
                <a:r>
                  <a:rPr lang="en-US" sz="3200" b="1" dirty="0" smtClean="0"/>
                  <a:t>					</a:t>
                </a:r>
                <a:r>
                  <a:rPr lang="en-US" sz="3200" dirty="0" smtClean="0"/>
                  <a:t>it </a:t>
                </a:r>
                <a:r>
                  <a:rPr lang="en-US" sz="3200" dirty="0"/>
                  <a:t>follows that </a:t>
                </a: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𝒔𝒊𝒏</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f>
                          <m:fPr>
                            <m:ctrlPr>
                              <a:rPr lang="en-US" sz="3200" b="1" i="1">
                                <a:latin typeface="Cambria Math" panose="02040503050406030204" pitchFamily="18" charset="0"/>
                              </a:rPr>
                            </m:ctrlPr>
                          </m:fPr>
                          <m:num>
                            <m:r>
                              <a:rPr lang="en-US" sz="3200" b="1" i="1">
                                <a:latin typeface="Cambria Math" panose="02040503050406030204" pitchFamily="18" charset="0"/>
                              </a:rPr>
                              <m:t>−</m:t>
                            </m:r>
                            <m:r>
                              <a:rPr lang="en-US" sz="3200" b="1" i="1">
                                <a:latin typeface="Cambria Math" panose="02040503050406030204" pitchFamily="18" charset="0"/>
                              </a:rPr>
                              <m:t>𝟏</m:t>
                            </m:r>
                          </m:num>
                          <m:den>
                            <m:r>
                              <a:rPr lang="en-US" sz="3200" b="1" i="1">
                                <a:latin typeface="Cambria Math" panose="02040503050406030204" pitchFamily="18" charset="0"/>
                              </a:rPr>
                              <m:t>𝟐</m:t>
                            </m:r>
                          </m:den>
                        </m:f>
                      </m:e>
                    </m:d>
                    <m:r>
                      <a:rPr lang="en-US" sz="3200" b="1" i="1">
                        <a:latin typeface="Cambria Math" panose="02040503050406030204" pitchFamily="18" charset="0"/>
                      </a:rPr>
                      <m:t>=</m:t>
                    </m:r>
                    <m:r>
                      <a:rPr lang="en-US" sz="3200" b="1" i="1" smtClean="0">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𝝅</m:t>
                        </m:r>
                      </m:num>
                      <m:den>
                        <m:r>
                          <a:rPr lang="en-US" sz="3200" b="1" i="1">
                            <a:latin typeface="Cambria Math" panose="02040503050406030204" pitchFamily="18" charset="0"/>
                          </a:rPr>
                          <m:t>𝟔</m:t>
                        </m:r>
                      </m:den>
                    </m:f>
                  </m:oMath>
                </a14:m>
                <a:r>
                  <a:rPr lang="en-US" sz="3200" b="1" dirty="0"/>
                  <a:t> </a:t>
                </a:r>
                <a:endParaRPr lang="en-US" sz="3200" dirty="0"/>
              </a:p>
              <a:p>
                <a:pPr marL="0" indent="0">
                  <a:buNone/>
                </a:pPr>
                <a:r>
                  <a:rPr lang="en-US" sz="3200" b="1" dirty="0"/>
                  <a:t> </a:t>
                </a:r>
                <a:endParaRPr lang="en-US" sz="3200" dirty="0"/>
              </a:p>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𝟑</m:t>
                        </m:r>
                        <m:r>
                          <a:rPr lang="en-US" sz="3200" b="1" i="1">
                            <a:latin typeface="Cambria Math" panose="02040503050406030204" pitchFamily="18" charset="0"/>
                          </a:rPr>
                          <m:t>.) </m:t>
                        </m:r>
                        <m:r>
                          <a:rPr lang="en-US" sz="3200" b="1" i="1">
                            <a:latin typeface="Cambria Math" panose="02040503050406030204" pitchFamily="18" charset="0"/>
                          </a:rPr>
                          <m:t>𝒔𝒊𝒏</m:t>
                        </m:r>
                      </m:e>
                      <m:sup>
                        <m:r>
                          <a:rPr lang="en-US" sz="3200" b="1" i="1">
                            <a:latin typeface="Cambria Math" panose="02040503050406030204" pitchFamily="18" charset="0"/>
                          </a:rPr>
                          <m:t>−</m:t>
                        </m:r>
                        <m:r>
                          <a:rPr lang="en-US" sz="3200" b="1" i="1">
                            <a:latin typeface="Cambria Math" panose="02040503050406030204" pitchFamily="18" charset="0"/>
                          </a:rPr>
                          <m:t>𝟏</m:t>
                        </m:r>
                      </m:sup>
                    </m:sSup>
                    <m:d>
                      <m:dPr>
                        <m:ctrlPr>
                          <a:rPr lang="en-US" sz="3200" b="1" i="1">
                            <a:latin typeface="Cambria Math" panose="02040503050406030204" pitchFamily="18" charset="0"/>
                          </a:rPr>
                        </m:ctrlPr>
                      </m:dPr>
                      <m:e>
                        <m:r>
                          <a:rPr lang="en-US" sz="3200" b="1" i="1">
                            <a:latin typeface="Cambria Math" panose="02040503050406030204" pitchFamily="18" charset="0"/>
                          </a:rPr>
                          <m:t>𝟓</m:t>
                        </m:r>
                      </m:e>
                    </m:d>
                  </m:oMath>
                </a14:m>
                <a:r>
                  <a:rPr lang="en-US" sz="3200" b="1" dirty="0"/>
                  <a:t>		Not possible because 5 is not in the </a:t>
                </a:r>
                <a:endParaRPr lang="en-US" sz="3200" b="1" dirty="0" smtClean="0"/>
              </a:p>
              <a:p>
                <a:pPr marL="0" indent="0">
                  <a:buNone/>
                </a:pPr>
                <a:r>
                  <a:rPr lang="en-US" sz="3200" b="1" dirty="0"/>
                  <a:t/>
                </a:r>
                <a:br>
                  <a:rPr lang="en-US" sz="3200" b="1" dirty="0"/>
                </a:br>
                <a:r>
                  <a:rPr lang="en-US" sz="3200" b="1" dirty="0" smtClean="0"/>
                  <a:t>					range </a:t>
                </a:r>
                <a:r>
                  <a:rPr lang="en-US" sz="3200" b="1" dirty="0"/>
                  <a:t>for </a:t>
                </a:r>
                <a14:m>
                  <m:oMath xmlns:m="http://schemas.openxmlformats.org/officeDocument/2006/math">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2</m:t>
                        </m:r>
                      </m:den>
                    </m:f>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85371" y="914401"/>
                <a:ext cx="11161486" cy="5602514"/>
              </a:xfrm>
              <a:blipFill rotWithShape="0">
                <a:blip r:embed="rId2"/>
                <a:stretch>
                  <a:fillRect t="-1197" b="-1306"/>
                </a:stretch>
              </a:blipFill>
            </p:spPr>
            <p:txBody>
              <a:bodyPr/>
              <a:lstStyle/>
              <a:p>
                <a:r>
                  <a:rPr lang="en-US">
                    <a:noFill/>
                  </a:rPr>
                  <a:t> </a:t>
                </a:r>
              </a:p>
            </p:txBody>
          </p:sp>
        </mc:Fallback>
      </mc:AlternateContent>
    </p:spTree>
    <p:extLst>
      <p:ext uri="{BB962C8B-B14F-4D97-AF65-F5344CB8AC3E}">
        <p14:creationId xmlns:p14="http://schemas.microsoft.com/office/powerpoint/2010/main" val="83687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5566</TotalTime>
  <Words>584</Words>
  <Application>Microsoft Office PowerPoint</Application>
  <PresentationFormat>Widescreen</PresentationFormat>
  <Paragraphs>184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Cambria Math</vt:lpstr>
      <vt:lpstr>Franklin Gothic Book</vt:lpstr>
      <vt:lpstr>Wingdings</vt:lpstr>
      <vt:lpstr>Crop</vt:lpstr>
      <vt:lpstr>Bell Work: Evaluate, if you can.  </vt:lpstr>
      <vt:lpstr>Bell Work: Simplify </vt:lpstr>
      <vt:lpstr>From last time…</vt:lpstr>
      <vt:lpstr>Pre-calc trig</vt:lpstr>
      <vt:lpstr>4.7 Inverse Trig Functions </vt:lpstr>
      <vt:lpstr>Inverse of Trig Functions  (explained with sine)</vt:lpstr>
      <vt:lpstr>Definitions of Inverse Sine Function</vt:lpstr>
      <vt:lpstr>Examples: If possible, find the exact value.  </vt:lpstr>
      <vt:lpstr>Examples: If possible, find the exact value.  </vt:lpstr>
      <vt:lpstr>Definitions of the Inverse Trig Functions </vt:lpstr>
      <vt:lpstr>Examples: If possible, find the exact value.  </vt:lpstr>
      <vt:lpstr>Examples: If possible, find the exact value.  </vt:lpstr>
      <vt:lpstr>Inverse Properties of Trig Functions </vt:lpstr>
      <vt:lpstr>Examples: If possible, find the exact value.  </vt:lpstr>
      <vt:lpstr>Calculus Preview Examples:  </vt:lpstr>
      <vt:lpstr>Solution</vt:lpstr>
      <vt:lpstr>Calculus Preview Examples:  </vt:lpstr>
      <vt:lpstr>Solution</vt:lpstr>
      <vt:lpstr>4.8 Applications and Models </vt:lpstr>
      <vt:lpstr>Example. </vt:lpstr>
      <vt:lpstr>Solution</vt:lpstr>
      <vt:lpstr>Additional Example </vt:lpstr>
      <vt:lpstr>Solution  </vt:lpstr>
      <vt:lpstr>Definition of Simple Harmonic Motion </vt:lpstr>
      <vt:lpstr>Example</vt:lpstr>
      <vt:lpstr>Solution</vt:lpstr>
      <vt:lpstr>Example</vt:lpstr>
      <vt:lpstr>Solution</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177</cp:revision>
  <cp:lastPrinted>2017-10-18T18:14:06Z</cp:lastPrinted>
  <dcterms:created xsi:type="dcterms:W3CDTF">2017-08-21T18:28:24Z</dcterms:created>
  <dcterms:modified xsi:type="dcterms:W3CDTF">2017-12-06T16:48:40Z</dcterms:modified>
</cp:coreProperties>
</file>