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34" r:id="rId2"/>
    <p:sldId id="435" r:id="rId3"/>
    <p:sldId id="436" r:id="rId4"/>
    <p:sldId id="256" r:id="rId5"/>
    <p:sldId id="425" r:id="rId6"/>
    <p:sldId id="426" r:id="rId7"/>
    <p:sldId id="428" r:id="rId8"/>
    <p:sldId id="429" r:id="rId9"/>
    <p:sldId id="430" r:id="rId10"/>
    <p:sldId id="431" r:id="rId11"/>
    <p:sldId id="432" r:id="rId12"/>
    <p:sldId id="433" r:id="rId13"/>
    <p:sldId id="437" r:id="rId14"/>
    <p:sldId id="438" r:id="rId15"/>
    <p:sldId id="397" r:id="rId1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44" d="100"/>
          <a:sy n="44" d="100"/>
        </p:scale>
        <p:origin x="56" y="12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Additional Example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978702"/>
                <a:ext cx="9601200" cy="4751882"/>
              </a:xfrm>
            </p:spPr>
            <p:txBody>
              <a:bodyPr>
                <a:normAutofit/>
              </a:bodyPr>
              <a:lstStyle/>
              <a:p>
                <a:pPr marL="0" indent="0">
                  <a:buNone/>
                </a:pPr>
                <a:r>
                  <a:rPr lang="en-US" sz="3000" dirty="0"/>
                  <a:t>A safety regulation states that the max angle of elevation for a rescue ladder is </a:t>
                </a:r>
                <a14:m>
                  <m:oMath xmlns:m="http://schemas.openxmlformats.org/officeDocument/2006/math">
                    <m:r>
                      <a:rPr lang="en-US" sz="3000" i="1">
                        <a:latin typeface="Cambria Math" panose="02040503050406030204" pitchFamily="18" charset="0"/>
                      </a:rPr>
                      <m:t>72°</m:t>
                    </m:r>
                  </m:oMath>
                </a14:m>
                <a:r>
                  <a:rPr lang="en-US" sz="3000" dirty="0"/>
                  <a:t>. A fire department’s longest ladder is 110 feet. There is a cat that needs to be rescued from a tree, and the cat is 105 feet off the ground. Are they able to successfully rescue the cat or do they need to find another ladder?</a:t>
                </a:r>
              </a:p>
              <a:p>
                <a:endParaRPr lang="en-US" sz="3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978702"/>
                <a:ext cx="9601200" cy="4751882"/>
              </a:xfrm>
              <a:blipFill rotWithShape="0">
                <a:blip r:embed="rId2"/>
                <a:stretch>
                  <a:fillRect l="-1460" t="-2182" r="-1206"/>
                </a:stretch>
              </a:blipFill>
            </p:spPr>
            <p:txBody>
              <a:bodyPr/>
              <a:lstStyle/>
              <a:p>
                <a:r>
                  <a:rPr lang="en-US">
                    <a:noFill/>
                  </a:rPr>
                  <a:t> </a:t>
                </a:r>
              </a:p>
            </p:txBody>
          </p:sp>
        </mc:Fallback>
      </mc:AlternateContent>
    </p:spTree>
    <p:extLst>
      <p:ext uri="{BB962C8B-B14F-4D97-AF65-F5344CB8AC3E}">
        <p14:creationId xmlns:p14="http://schemas.microsoft.com/office/powerpoint/2010/main" val="3673371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843789"/>
                <a:ext cx="9601200" cy="4841823"/>
              </a:xfrm>
            </p:spPr>
            <p:txBody>
              <a:bodyPr/>
              <a:lstStyle/>
              <a:p>
                <a:pPr marL="0" indent="0">
                  <a:buNone/>
                </a:pPr>
                <a:r>
                  <a:rPr lang="en-US" sz="3000" dirty="0" smtClean="0"/>
                  <a:t>Amplitude </a:t>
                </a:r>
                <a:r>
                  <a:rPr lang="en-US" sz="3000" dirty="0"/>
                  <a:t>= |12| = </a:t>
                </a:r>
                <a:r>
                  <a:rPr lang="en-US" sz="3000" b="1" dirty="0"/>
                  <a:t>12</a:t>
                </a:r>
                <a:endParaRPr lang="en-US" sz="3000" dirty="0"/>
              </a:p>
              <a:p>
                <a:pPr marL="0" indent="0">
                  <a:buNone/>
                </a:pPr>
                <a:r>
                  <a:rPr lang="en-US" sz="3000" dirty="0" smtClean="0"/>
                  <a:t>Period </a:t>
                </a:r>
                <a:r>
                  <a:rPr lang="en-US" sz="3000" dirty="0"/>
                  <a:t>= 6 seconds </a:t>
                </a:r>
                <a:r>
                  <a:rPr lang="en-US" sz="3000" dirty="0">
                    <a:sym typeface="Wingdings" panose="05000000000000000000" pitchFamily="2" charset="2"/>
                  </a:rPr>
                  <a:t></a:t>
                </a:r>
                <a:r>
                  <a:rPr lang="en-US" sz="3000" dirty="0"/>
                  <a:t> period </a:t>
                </a:r>
                <a14:m>
                  <m:oMath xmlns:m="http://schemas.openxmlformats.org/officeDocument/2006/math">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2</m:t>
                        </m:r>
                        <m:r>
                          <a:rPr lang="en-US" sz="3000" i="1">
                            <a:latin typeface="Cambria Math" panose="02040503050406030204" pitchFamily="18" charset="0"/>
                          </a:rPr>
                          <m:t>𝜋</m:t>
                        </m:r>
                      </m:num>
                      <m:den>
                        <m:r>
                          <a:rPr lang="en-US" sz="3000" i="1">
                            <a:latin typeface="Cambria Math" panose="02040503050406030204" pitchFamily="18" charset="0"/>
                          </a:rPr>
                          <m:t>𝜔</m:t>
                        </m:r>
                      </m:den>
                    </m:f>
                    <m:r>
                      <a:rPr lang="en-US" sz="3000" i="1">
                        <a:latin typeface="Cambria Math" panose="02040503050406030204" pitchFamily="18" charset="0"/>
                      </a:rPr>
                      <m:t>=6→</m:t>
                    </m:r>
                    <m:r>
                      <a:rPr lang="en-US" sz="3000" i="1">
                        <a:latin typeface="Cambria Math" panose="02040503050406030204" pitchFamily="18" charset="0"/>
                      </a:rPr>
                      <m:t>𝜔</m:t>
                    </m:r>
                    <m:r>
                      <a:rPr lang="en-US" sz="3000"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𝝅</m:t>
                        </m:r>
                      </m:num>
                      <m:den>
                        <m:r>
                          <a:rPr lang="en-US" sz="3000" b="1" i="1">
                            <a:latin typeface="Cambria Math" panose="02040503050406030204" pitchFamily="18" charset="0"/>
                          </a:rPr>
                          <m:t>𝟑</m:t>
                        </m:r>
                      </m:den>
                    </m:f>
                  </m:oMath>
                </a14:m>
                <a:endParaRPr lang="en-US" sz="3000" dirty="0"/>
              </a:p>
              <a:p>
                <a:pPr marL="0" indent="0">
                  <a:buNone/>
                </a:pPr>
                <a:r>
                  <a:rPr lang="en-US" sz="3000" dirty="0" smtClean="0"/>
                  <a:t>Frequency </a:t>
                </a:r>
                <a:r>
                  <a:rPr lang="en-US" sz="3000" dirty="0"/>
                  <a:t>=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𝜔</m:t>
                        </m:r>
                      </m:num>
                      <m:den>
                        <m:r>
                          <a:rPr lang="en-US" sz="3000" i="1">
                            <a:latin typeface="Cambria Math" panose="02040503050406030204" pitchFamily="18" charset="0"/>
                          </a:rPr>
                          <m:t>2</m:t>
                        </m:r>
                        <m:r>
                          <a:rPr lang="en-US" sz="3000" i="1">
                            <a:latin typeface="Cambria Math" panose="02040503050406030204" pitchFamily="18" charset="0"/>
                          </a:rPr>
                          <m:t>𝜋</m:t>
                        </m:r>
                      </m:den>
                    </m:f>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𝜋</m:t>
                        </m:r>
                        <m:r>
                          <a:rPr lang="en-US" sz="3000" i="1">
                            <a:latin typeface="Cambria Math" panose="02040503050406030204" pitchFamily="18" charset="0"/>
                          </a:rPr>
                          <m:t>/3</m:t>
                        </m:r>
                      </m:num>
                      <m:den>
                        <m:r>
                          <a:rPr lang="en-US" sz="3000" i="1">
                            <a:latin typeface="Cambria Math" panose="02040503050406030204" pitchFamily="18" charset="0"/>
                          </a:rPr>
                          <m:t>2</m:t>
                        </m:r>
                        <m:r>
                          <a:rPr lang="en-US" sz="3000" i="1">
                            <a:latin typeface="Cambria Math" panose="02040503050406030204" pitchFamily="18" charset="0"/>
                          </a:rPr>
                          <m:t>𝜋</m:t>
                        </m:r>
                      </m:den>
                    </m:f>
                    <m:r>
                      <a:rPr lang="en-US" sz="3000"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𝟔</m:t>
                        </m:r>
                      </m:den>
                    </m:f>
                  </m:oMath>
                </a14:m>
                <a:r>
                  <a:rPr lang="en-US" sz="3000" dirty="0"/>
                  <a:t> cycles per second</a:t>
                </a:r>
              </a:p>
              <a:p>
                <a:pPr marL="0" indent="0">
                  <a:buNone/>
                </a:pPr>
                <a:r>
                  <a:rPr lang="en-US" sz="3000" dirty="0"/>
                  <a:t> </a:t>
                </a:r>
              </a:p>
              <a:p>
                <a:pPr marL="0" indent="0">
                  <a:buNone/>
                </a:pPr>
                <a14:m>
                  <m:oMath xmlns:m="http://schemas.openxmlformats.org/officeDocument/2006/math">
                    <m:r>
                      <a:rPr lang="en-US" sz="3000" i="1">
                        <a:latin typeface="Cambria Math" panose="02040503050406030204" pitchFamily="18" charset="0"/>
                      </a:rPr>
                      <m:t>𝑑</m:t>
                    </m:r>
                    <m:r>
                      <a:rPr lang="en-US" sz="3000" i="1">
                        <a:latin typeface="Cambria Math" panose="02040503050406030204" pitchFamily="18" charset="0"/>
                      </a:rPr>
                      <m:t>=</m:t>
                    </m:r>
                    <m:func>
                      <m:funcPr>
                        <m:ctrlPr>
                          <a:rPr lang="en-US" sz="3000" i="1">
                            <a:latin typeface="Cambria Math" panose="02040503050406030204" pitchFamily="18" charset="0"/>
                          </a:rPr>
                        </m:ctrlPr>
                      </m:funcPr>
                      <m:fName>
                        <m:r>
                          <a:rPr lang="en-US" sz="3000" i="1">
                            <a:latin typeface="Cambria Math" panose="02040503050406030204" pitchFamily="18" charset="0"/>
                          </a:rPr>
                          <m:t>12</m:t>
                        </m:r>
                        <m:r>
                          <a:rPr lang="en-US" sz="3000" i="1">
                            <a:latin typeface="Cambria Math" panose="02040503050406030204" pitchFamily="18" charset="0"/>
                          </a:rPr>
                          <m:t>𝑠𝑖𝑛</m:t>
                        </m:r>
                      </m:fName>
                      <m:e>
                        <m:f>
                          <m:fPr>
                            <m:ctrlPr>
                              <a:rPr lang="en-US" sz="3000" i="1">
                                <a:latin typeface="Cambria Math" panose="02040503050406030204" pitchFamily="18" charset="0"/>
                              </a:rPr>
                            </m:ctrlPr>
                          </m:fPr>
                          <m:num>
                            <m:r>
                              <a:rPr lang="en-US" sz="3000" i="1">
                                <a:latin typeface="Cambria Math" panose="02040503050406030204" pitchFamily="18" charset="0"/>
                              </a:rPr>
                              <m:t>𝜋</m:t>
                            </m:r>
                          </m:num>
                          <m:den>
                            <m:r>
                              <a:rPr lang="en-US" sz="3000" i="1">
                                <a:latin typeface="Cambria Math" panose="02040503050406030204" pitchFamily="18" charset="0"/>
                              </a:rPr>
                              <m:t>3</m:t>
                            </m:r>
                          </m:den>
                        </m:f>
                        <m:r>
                          <a:rPr lang="en-US" sz="3000" i="1">
                            <a:latin typeface="Cambria Math" panose="02040503050406030204" pitchFamily="18" charset="0"/>
                          </a:rPr>
                          <m:t>𝑡</m:t>
                        </m:r>
                      </m:e>
                    </m:func>
                    <m:r>
                      <a:rPr lang="en-US" sz="3000" i="1">
                        <a:latin typeface="Cambria Math" panose="02040503050406030204" pitchFamily="18" charset="0"/>
                      </a:rPr>
                      <m:t>         →</m:t>
                    </m:r>
                    <m:r>
                      <a:rPr lang="en-US" sz="3000" i="1">
                        <a:latin typeface="Cambria Math" panose="02040503050406030204" pitchFamily="18" charset="0"/>
                      </a:rPr>
                      <m:t>𝑔𝑟𝑎𝑝h</m:t>
                    </m:r>
                    <m:r>
                      <a:rPr lang="en-US" sz="3000" i="1">
                        <a:latin typeface="Cambria Math" panose="02040503050406030204" pitchFamily="18" charset="0"/>
                      </a:rPr>
                      <m:t> </m:t>
                    </m:r>
                    <m:r>
                      <a:rPr lang="en-US" sz="3000" i="1">
                        <a:latin typeface="Cambria Math" panose="02040503050406030204" pitchFamily="18" charset="0"/>
                      </a:rPr>
                      <m:t>𝑎𝑛𝑑</m:t>
                    </m:r>
                    <m:r>
                      <a:rPr lang="en-US" sz="3000" i="1">
                        <a:latin typeface="Cambria Math" panose="02040503050406030204" pitchFamily="18" charset="0"/>
                      </a:rPr>
                      <m:t> </m:t>
                    </m:r>
                    <m:r>
                      <a:rPr lang="en-US" sz="3000" i="1">
                        <a:latin typeface="Cambria Math" panose="02040503050406030204" pitchFamily="18" charset="0"/>
                      </a:rPr>
                      <m:t>𝑎𝑛𝑎𝑙𝑦𝑧𝑒</m:t>
                    </m:r>
                  </m:oMath>
                </a14:m>
                <a:r>
                  <a:rPr lang="en-US" sz="3000" i="1" dirty="0"/>
                  <a:t> </a:t>
                </a:r>
                <a:endParaRPr lang="en-US" sz="3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843789"/>
                <a:ext cx="9601200" cy="4841823"/>
              </a:xfrm>
              <a:blipFill rotWithShape="0">
                <a:blip r:embed="rId2"/>
                <a:stretch>
                  <a:fillRect l="-1460" t="-2138"/>
                </a:stretch>
              </a:blipFill>
            </p:spPr>
            <p:txBody>
              <a:bodyPr/>
              <a:lstStyle/>
              <a:p>
                <a:r>
                  <a:rPr lang="en-US">
                    <a:noFill/>
                  </a:rPr>
                  <a:t> </a:t>
                </a:r>
              </a:p>
            </p:txBody>
          </p:sp>
        </mc:Fallback>
      </mc:AlternateContent>
    </p:spTree>
    <p:extLst>
      <p:ext uri="{BB962C8B-B14F-4D97-AF65-F5344CB8AC3E}">
        <p14:creationId xmlns:p14="http://schemas.microsoft.com/office/powerpoint/2010/main" val="732910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sz="3400" b="1" dirty="0"/>
                  <a:t>Given the equation for simple harmonic motion:</a:t>
                </a:r>
                <a:endParaRPr lang="en-US" sz="3400" dirty="0"/>
              </a:p>
              <a:p>
                <a:pPr marL="0" indent="0">
                  <a:buNone/>
                </a:pPr>
                <a:r>
                  <a:rPr lang="en-US" sz="3400" b="1" dirty="0"/>
                  <a:t> </a:t>
                </a:r>
                <a14:m>
                  <m:oMath xmlns:m="http://schemas.openxmlformats.org/officeDocument/2006/math">
                    <m:r>
                      <a:rPr lang="en-US" sz="3400" i="1">
                        <a:latin typeface="Cambria Math" panose="02040503050406030204" pitchFamily="18" charset="0"/>
                      </a:rPr>
                      <m:t>𝑑</m:t>
                    </m:r>
                    <m:r>
                      <a:rPr lang="en-US" sz="3400" i="1">
                        <a:latin typeface="Cambria Math" panose="02040503050406030204" pitchFamily="18" charset="0"/>
                      </a:rPr>
                      <m:t>=</m:t>
                    </m:r>
                    <m:func>
                      <m:funcPr>
                        <m:ctrlPr>
                          <a:rPr lang="en-US" sz="3400" i="1">
                            <a:latin typeface="Cambria Math" panose="02040503050406030204" pitchFamily="18" charset="0"/>
                          </a:rPr>
                        </m:ctrlPr>
                      </m:funcPr>
                      <m:fName>
                        <m:r>
                          <a:rPr lang="en-US" sz="3400" i="1">
                            <a:latin typeface="Cambria Math" panose="02040503050406030204" pitchFamily="18" charset="0"/>
                          </a:rPr>
                          <m:t>4</m:t>
                        </m:r>
                        <m:r>
                          <a:rPr lang="en-US" sz="3400" i="1">
                            <a:latin typeface="Cambria Math" panose="02040503050406030204" pitchFamily="18" charset="0"/>
                          </a:rPr>
                          <m:t>𝑠𝑖𝑛</m:t>
                        </m:r>
                      </m:fName>
                      <m:e>
                        <m:f>
                          <m:fPr>
                            <m:ctrlPr>
                              <a:rPr lang="en-US" sz="3400" i="1">
                                <a:latin typeface="Cambria Math" panose="02040503050406030204" pitchFamily="18" charset="0"/>
                              </a:rPr>
                            </m:ctrlPr>
                          </m:fPr>
                          <m:num>
                            <m:r>
                              <a:rPr lang="en-US" sz="3400" i="1">
                                <a:latin typeface="Cambria Math" panose="02040503050406030204" pitchFamily="18" charset="0"/>
                              </a:rPr>
                              <m:t>3</m:t>
                            </m:r>
                            <m:r>
                              <a:rPr lang="en-US" sz="3400" i="1">
                                <a:latin typeface="Cambria Math" panose="02040503050406030204" pitchFamily="18" charset="0"/>
                              </a:rPr>
                              <m:t>𝜋</m:t>
                            </m:r>
                          </m:num>
                          <m:den>
                            <m:r>
                              <a:rPr lang="en-US" sz="3400" i="1">
                                <a:latin typeface="Cambria Math" panose="02040503050406030204" pitchFamily="18" charset="0"/>
                              </a:rPr>
                              <m:t>2</m:t>
                            </m:r>
                          </m:den>
                        </m:f>
                        <m:r>
                          <a:rPr lang="en-US" sz="3400" i="1">
                            <a:latin typeface="Cambria Math" panose="02040503050406030204" pitchFamily="18" charset="0"/>
                          </a:rPr>
                          <m:t>𝑡</m:t>
                        </m:r>
                      </m:e>
                    </m:func>
                  </m:oMath>
                </a14:m>
                <a:endParaRPr lang="en-US" sz="3400" dirty="0"/>
              </a:p>
              <a:p>
                <a:pPr marL="0" indent="0">
                  <a:buNone/>
                </a:pPr>
                <a:r>
                  <a:rPr lang="en-US" sz="3400" dirty="0"/>
                  <a:t> </a:t>
                </a:r>
              </a:p>
              <a:p>
                <a:pPr marL="0" indent="0">
                  <a:buNone/>
                </a:pPr>
                <a:r>
                  <a:rPr lang="en-US" sz="3400" dirty="0"/>
                  <a:t>Find the maximum displacement, frequency, the value of d when t = 9, </a:t>
                </a:r>
              </a:p>
              <a:p>
                <a:pPr marL="0" indent="0">
                  <a:buNone/>
                </a:pPr>
                <a:r>
                  <a:rPr lang="en-US" sz="3400" dirty="0"/>
                  <a:t>and the least positive value of t for which d = 0</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4762" b="-3571"/>
                </a:stretch>
              </a:blipFill>
            </p:spPr>
            <p:txBody>
              <a:bodyPr/>
              <a:lstStyle/>
              <a:p>
                <a:r>
                  <a:rPr lang="en-US">
                    <a:noFill/>
                  </a:rPr>
                  <a:t> </a:t>
                </a:r>
              </a:p>
            </p:txBody>
          </p:sp>
        </mc:Fallback>
      </mc:AlternateContent>
    </p:spTree>
    <p:extLst>
      <p:ext uri="{BB962C8B-B14F-4D97-AF65-F5344CB8AC3E}">
        <p14:creationId xmlns:p14="http://schemas.microsoft.com/office/powerpoint/2010/main" val="1863863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866" y="191125"/>
            <a:ext cx="9601200" cy="1485900"/>
          </a:xfrm>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9449" y="869430"/>
                <a:ext cx="10687987" cy="5988570"/>
              </a:xfrm>
            </p:spPr>
            <p:txBody>
              <a:bodyPr>
                <a:normAutofit fontScale="85000" lnSpcReduction="20000"/>
              </a:bodyPr>
              <a:lstStyle/>
              <a:p>
                <a:pPr marL="0" indent="0">
                  <a:buNone/>
                </a:pPr>
                <a:r>
                  <a:rPr lang="en-US" sz="2400" u="sng" dirty="0"/>
                  <a:t>Maximum Displacement</a:t>
                </a:r>
                <a:endParaRPr lang="en-US" sz="2400" dirty="0"/>
              </a:p>
              <a:p>
                <a:pPr marL="0" indent="0">
                  <a:buNone/>
                </a:pPr>
                <a:r>
                  <a:rPr lang="en-US" sz="2400" b="1" dirty="0" smtClean="0"/>
                  <a:t>Given </a:t>
                </a:r>
                <a:r>
                  <a:rPr lang="en-US" sz="2400" b="1" dirty="0"/>
                  <a:t>by the amplitude which is </a:t>
                </a:r>
                <a:r>
                  <a:rPr lang="en-US" sz="2400" b="1" dirty="0" smtClean="0"/>
                  <a:t>4</a:t>
                </a:r>
                <a:r>
                  <a:rPr lang="en-US" sz="2400" dirty="0"/>
                  <a:t>		</a:t>
                </a:r>
                <a:r>
                  <a:rPr lang="en-US" sz="2400" b="1" dirty="0" smtClean="0"/>
                  <a:t>-or-		Graph</a:t>
                </a:r>
                <a:r>
                  <a:rPr lang="en-US" sz="2400" b="1" dirty="0"/>
                  <a:t>: find the max (from y = 0 </a:t>
                </a:r>
                <a:r>
                  <a:rPr lang="en-US" sz="2400" b="1" dirty="0" smtClean="0"/>
                  <a:t>									         </a:t>
                </a:r>
                <a:r>
                  <a:rPr lang="en-US" sz="2400" b="1" dirty="0"/>
                  <a:t>equilibrium</a:t>
                </a:r>
                <a:r>
                  <a:rPr lang="en-US" sz="2400" b="1" dirty="0" smtClean="0"/>
                  <a:t>)</a:t>
                </a:r>
              </a:p>
              <a:p>
                <a:pPr marL="0" indent="0">
                  <a:buNone/>
                </a:pPr>
                <a:r>
                  <a:rPr lang="en-US" sz="2400" u="sng" dirty="0" smtClean="0"/>
                  <a:t>Frequency</a:t>
                </a:r>
                <a:endParaRPr lang="en-US" sz="2400" dirty="0"/>
              </a:p>
              <a:p>
                <a:pPr marL="0" indent="0">
                  <a:buNone/>
                </a:pPr>
                <a14:m>
                  <m:oMath xmlns:m="http://schemas.openxmlformats.org/officeDocument/2006/math">
                    <m:f>
                      <m:fPr>
                        <m:ctrlPr>
                          <a:rPr lang="en-US" sz="2400" b="1" i="1">
                            <a:latin typeface="Cambria Math" panose="02040503050406030204" pitchFamily="18" charset="0"/>
                          </a:rPr>
                        </m:ctrlPr>
                      </m:fPr>
                      <m:num>
                        <m:r>
                          <a:rPr lang="en-US" sz="2400" b="1" i="1">
                            <a:latin typeface="Cambria Math" panose="02040503050406030204" pitchFamily="18" charset="0"/>
                          </a:rPr>
                          <m:t>𝝎</m:t>
                        </m:r>
                      </m:num>
                      <m:den>
                        <m:r>
                          <a:rPr lang="en-US" sz="2400" b="1" i="1">
                            <a:latin typeface="Cambria Math" panose="02040503050406030204" pitchFamily="18" charset="0"/>
                          </a:rPr>
                          <m:t>𝟐</m:t>
                        </m:r>
                        <m:r>
                          <a:rPr lang="en-US" sz="2400" b="1" i="1">
                            <a:latin typeface="Cambria Math" panose="02040503050406030204" pitchFamily="18" charset="0"/>
                          </a:rPr>
                          <m:t>𝝅</m:t>
                        </m:r>
                      </m:den>
                    </m:f>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𝟑</m:t>
                        </m:r>
                        <m:r>
                          <a:rPr lang="en-US" sz="2400" b="1" i="1">
                            <a:latin typeface="Cambria Math" panose="02040503050406030204" pitchFamily="18" charset="0"/>
                          </a:rPr>
                          <m:t>𝝅</m:t>
                        </m:r>
                        <m:r>
                          <a:rPr lang="en-US" sz="2400" b="1" i="1">
                            <a:latin typeface="Cambria Math" panose="02040503050406030204" pitchFamily="18" charset="0"/>
                          </a:rPr>
                          <m:t>/</m:t>
                        </m:r>
                        <m:r>
                          <a:rPr lang="en-US" sz="2400" b="1" i="1">
                            <a:latin typeface="Cambria Math" panose="02040503050406030204" pitchFamily="18" charset="0"/>
                          </a:rPr>
                          <m:t>𝟐</m:t>
                        </m:r>
                      </m:num>
                      <m:den>
                        <m:r>
                          <a:rPr lang="en-US" sz="2400" b="1" i="1">
                            <a:latin typeface="Cambria Math" panose="02040503050406030204" pitchFamily="18" charset="0"/>
                          </a:rPr>
                          <m:t>𝟐</m:t>
                        </m:r>
                        <m:r>
                          <a:rPr lang="en-US" sz="2400" b="1" i="1">
                            <a:latin typeface="Cambria Math" panose="02040503050406030204" pitchFamily="18" charset="0"/>
                          </a:rPr>
                          <m:t>𝝅</m:t>
                        </m:r>
                      </m:den>
                    </m:f>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𝟑</m:t>
                        </m:r>
                      </m:num>
                      <m:den>
                        <m:r>
                          <a:rPr lang="en-US" sz="2400" b="1" i="1">
                            <a:latin typeface="Cambria Math" panose="02040503050406030204" pitchFamily="18" charset="0"/>
                          </a:rPr>
                          <m:t>𝟒</m:t>
                        </m:r>
                      </m:den>
                    </m:f>
                  </m:oMath>
                </a14:m>
                <a:r>
                  <a:rPr lang="en-US" sz="2400" dirty="0" smtClean="0"/>
                  <a:t>				</a:t>
                </a:r>
                <a:r>
                  <a:rPr lang="en-US" sz="2400" b="1" dirty="0" smtClean="0"/>
                  <a:t>-or-</a:t>
                </a:r>
                <a:r>
                  <a:rPr lang="en-US" sz="2400" b="1" dirty="0"/>
                  <a:t>	</a:t>
                </a:r>
                <a:r>
                  <a:rPr lang="en-US" sz="2400" b="1" dirty="0" smtClean="0"/>
                  <a:t>	Graph</a:t>
                </a:r>
                <a:r>
                  <a:rPr lang="en-US" sz="2400" b="1" dirty="0"/>
                  <a:t>: time to complete one </a:t>
                </a:r>
                <a:r>
                  <a:rPr lang="en-US" sz="2400" b="1" dirty="0" smtClean="0"/>
                  <a:t>cycle</a:t>
                </a:r>
              </a:p>
              <a:p>
                <a:pPr marL="0" indent="0">
                  <a:buNone/>
                </a:pPr>
                <a:endParaRPr lang="en-US" sz="2400" b="1" dirty="0"/>
              </a:p>
              <a:p>
                <a:pPr marL="0" indent="0">
                  <a:buNone/>
                </a:pPr>
                <a:r>
                  <a:rPr lang="en-US" sz="2400" u="sng" dirty="0"/>
                  <a:t>Value of d when t = 9</a:t>
                </a:r>
                <a:endParaRPr lang="en-US" sz="2400" dirty="0"/>
              </a:p>
              <a:p>
                <a:pPr marL="0" indent="0">
                  <a:buNone/>
                </a:pP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func>
                      <m:funcPr>
                        <m:ctrlPr>
                          <a:rPr lang="en-US" sz="2400" b="1" i="1">
                            <a:latin typeface="Cambria Math" panose="02040503050406030204" pitchFamily="18" charset="0"/>
                          </a:rPr>
                        </m:ctrlPr>
                      </m:funcPr>
                      <m:fName>
                        <m:r>
                          <a:rPr lang="en-US" sz="2400" b="1" i="1">
                            <a:latin typeface="Cambria Math" panose="02040503050406030204" pitchFamily="18" charset="0"/>
                          </a:rPr>
                          <m:t>𝟒</m:t>
                        </m:r>
                        <m:r>
                          <a:rPr lang="en-US" sz="2400" b="1" i="1">
                            <a:latin typeface="Cambria Math" panose="02040503050406030204" pitchFamily="18" charset="0"/>
                          </a:rPr>
                          <m:t>𝒔𝒊𝒏</m:t>
                        </m:r>
                      </m:fName>
                      <m:e>
                        <m:f>
                          <m:fPr>
                            <m:ctrlPr>
                              <a:rPr lang="en-US" sz="2400" b="1" i="1">
                                <a:latin typeface="Cambria Math" panose="02040503050406030204" pitchFamily="18" charset="0"/>
                              </a:rPr>
                            </m:ctrlPr>
                          </m:fPr>
                          <m:num>
                            <m:r>
                              <a:rPr lang="en-US" sz="2400" b="1" i="1">
                                <a:latin typeface="Cambria Math" panose="02040503050406030204" pitchFamily="18" charset="0"/>
                              </a:rPr>
                              <m:t>𝟑</m:t>
                            </m:r>
                            <m:r>
                              <a:rPr lang="en-US" sz="2400" b="1" i="1">
                                <a:latin typeface="Cambria Math" panose="02040503050406030204" pitchFamily="18" charset="0"/>
                              </a:rPr>
                              <m:t>𝝅</m:t>
                            </m:r>
                          </m:num>
                          <m:den>
                            <m:r>
                              <a:rPr lang="en-US" sz="2400" b="1" i="1">
                                <a:latin typeface="Cambria Math" panose="02040503050406030204" pitchFamily="18" charset="0"/>
                              </a:rPr>
                              <m:t>𝟐</m:t>
                            </m:r>
                          </m:den>
                        </m:f>
                        <m:d>
                          <m:dPr>
                            <m:ctrlPr>
                              <a:rPr lang="en-US" sz="2400" b="1" i="1">
                                <a:latin typeface="Cambria Math" panose="02040503050406030204" pitchFamily="18" charset="0"/>
                              </a:rPr>
                            </m:ctrlPr>
                          </m:dPr>
                          <m:e>
                            <m:r>
                              <a:rPr lang="en-US" sz="2400" b="1" i="1">
                                <a:latin typeface="Cambria Math" panose="02040503050406030204" pitchFamily="18" charset="0"/>
                              </a:rPr>
                              <m:t>𝟗</m:t>
                            </m:r>
                          </m:e>
                        </m:d>
                        <m:r>
                          <a:rPr lang="en-US" sz="2400" b="1" i="1">
                            <a:latin typeface="Cambria Math" panose="02040503050406030204" pitchFamily="18" charset="0"/>
                          </a:rPr>
                          <m:t>→ </m:t>
                        </m:r>
                        <m:func>
                          <m:funcPr>
                            <m:ctrlPr>
                              <a:rPr lang="en-US" sz="2400" b="1" i="1">
                                <a:latin typeface="Cambria Math" panose="02040503050406030204" pitchFamily="18" charset="0"/>
                              </a:rPr>
                            </m:ctrlPr>
                          </m:funcPr>
                          <m:fName>
                            <m:r>
                              <a:rPr lang="en-US" sz="2400" b="1" i="1">
                                <a:latin typeface="Cambria Math" panose="02040503050406030204" pitchFamily="18" charset="0"/>
                              </a:rPr>
                              <m:t>𝟒</m:t>
                            </m:r>
                            <m:r>
                              <a:rPr lang="en-US" sz="2400" b="1" i="1">
                                <a:latin typeface="Cambria Math" panose="02040503050406030204" pitchFamily="18" charset="0"/>
                              </a:rPr>
                              <m:t>𝒔𝒊𝒏</m:t>
                            </m:r>
                          </m:fName>
                          <m:e>
                            <m:f>
                              <m:fPr>
                                <m:ctrlPr>
                                  <a:rPr lang="en-US" sz="2400" b="1" i="1">
                                    <a:latin typeface="Cambria Math" panose="02040503050406030204" pitchFamily="18" charset="0"/>
                                  </a:rPr>
                                </m:ctrlPr>
                              </m:fPr>
                              <m:num>
                                <m:r>
                                  <a:rPr lang="en-US" sz="2400" b="1" i="1">
                                    <a:latin typeface="Cambria Math" panose="02040503050406030204" pitchFamily="18" charset="0"/>
                                  </a:rPr>
                                  <m:t>𝟐𝟕</m:t>
                                </m:r>
                                <m:r>
                                  <a:rPr lang="en-US" sz="2400" b="1" i="1">
                                    <a:latin typeface="Cambria Math" panose="02040503050406030204" pitchFamily="18" charset="0"/>
                                  </a:rPr>
                                  <m:t>𝝅</m:t>
                                </m:r>
                              </m:num>
                              <m:den>
                                <m:r>
                                  <a:rPr lang="en-US" sz="2400" b="1" i="1">
                                    <a:latin typeface="Cambria Math" panose="02040503050406030204" pitchFamily="18" charset="0"/>
                                  </a:rPr>
                                  <m:t>𝟐</m:t>
                                </m:r>
                              </m:den>
                            </m:f>
                          </m:e>
                        </m:func>
                      </m:e>
                    </m:func>
                    <m:r>
                      <a:rPr lang="en-US" sz="2400" b="1" i="1">
                        <a:latin typeface="Cambria Math" panose="02040503050406030204" pitchFamily="18" charset="0"/>
                      </a:rPr>
                      <m:t>=</m:t>
                    </m:r>
                    <m:r>
                      <a:rPr lang="en-US" sz="2400" b="1" i="1">
                        <a:latin typeface="Cambria Math" panose="02040503050406030204" pitchFamily="18" charset="0"/>
                      </a:rPr>
                      <m:t>𝟒</m:t>
                    </m:r>
                    <m:d>
                      <m:dPr>
                        <m:ctrlPr>
                          <a:rPr lang="en-US" sz="2400" b="1" i="1">
                            <a:latin typeface="Cambria Math" panose="02040503050406030204" pitchFamily="18" charset="0"/>
                          </a:rPr>
                        </m:ctrlPr>
                      </m:dPr>
                      <m:e>
                        <m:r>
                          <a:rPr lang="en-US" sz="2400" b="1" i="1">
                            <a:latin typeface="Cambria Math" panose="02040503050406030204" pitchFamily="18" charset="0"/>
                          </a:rPr>
                          <m:t>𝟏</m:t>
                        </m:r>
                      </m:e>
                    </m:d>
                    <m:r>
                      <a:rPr lang="en-US" sz="2400" b="1" i="1">
                        <a:latin typeface="Cambria Math" panose="02040503050406030204" pitchFamily="18" charset="0"/>
                      </a:rPr>
                      <m:t>=</m:t>
                    </m:r>
                    <m:r>
                      <a:rPr lang="en-US" sz="2400" b="1" i="1">
                        <a:latin typeface="Cambria Math" panose="02040503050406030204" pitchFamily="18" charset="0"/>
                      </a:rPr>
                      <m:t>𝟒</m:t>
                    </m:r>
                  </m:oMath>
                </a14:m>
                <a:r>
                  <a:rPr lang="en-US" sz="2400" dirty="0" smtClean="0"/>
                  <a:t>	</a:t>
                </a:r>
                <a:r>
                  <a:rPr lang="en-US" sz="2400" b="1" dirty="0" smtClean="0"/>
                  <a:t>-or	</a:t>
                </a:r>
                <a:r>
                  <a:rPr lang="en-US" sz="2400" b="1" dirty="0"/>
                  <a:t>	Trace to t = </a:t>
                </a:r>
                <a:r>
                  <a:rPr lang="en-US" sz="2400" b="1" dirty="0" smtClean="0"/>
                  <a:t>9</a:t>
                </a:r>
              </a:p>
              <a:p>
                <a:pPr marL="0" indent="0">
                  <a:buNone/>
                </a:pPr>
                <a:endParaRPr lang="en-US" sz="2400" b="1" dirty="0"/>
              </a:p>
              <a:p>
                <a:pPr marL="0" indent="0">
                  <a:buNone/>
                </a:pPr>
                <a:r>
                  <a:rPr lang="en-US" sz="2400" u="sng" dirty="0"/>
                  <a:t>Least positive value of t for which d = 0</a:t>
                </a:r>
                <a:endParaRPr lang="en-US" sz="2400" dirty="0"/>
              </a:p>
              <a:p>
                <a:pPr marL="0" indent="0">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𝟎</m:t>
                      </m:r>
                      <m:r>
                        <a:rPr lang="en-US" sz="2400" b="1" i="1">
                          <a:latin typeface="Cambria Math" panose="02040503050406030204" pitchFamily="18" charset="0"/>
                        </a:rPr>
                        <m:t>=</m:t>
                      </m:r>
                      <m:func>
                        <m:funcPr>
                          <m:ctrlPr>
                            <a:rPr lang="en-US" sz="2400" b="1" i="1">
                              <a:latin typeface="Cambria Math" panose="02040503050406030204" pitchFamily="18" charset="0"/>
                            </a:rPr>
                          </m:ctrlPr>
                        </m:funcPr>
                        <m:fName>
                          <m:r>
                            <a:rPr lang="en-US" sz="2400" b="1" i="1">
                              <a:latin typeface="Cambria Math" panose="02040503050406030204" pitchFamily="18" charset="0"/>
                            </a:rPr>
                            <m:t>𝟒</m:t>
                          </m:r>
                          <m:r>
                            <a:rPr lang="en-US" sz="2400" b="1" i="1">
                              <a:latin typeface="Cambria Math" panose="02040503050406030204" pitchFamily="18" charset="0"/>
                            </a:rPr>
                            <m:t>𝒔𝒊𝒏</m:t>
                          </m:r>
                        </m:fName>
                        <m:e>
                          <m:f>
                            <m:fPr>
                              <m:ctrlPr>
                                <a:rPr lang="en-US" sz="2400" b="1" i="1">
                                  <a:latin typeface="Cambria Math" panose="02040503050406030204" pitchFamily="18" charset="0"/>
                                </a:rPr>
                              </m:ctrlPr>
                            </m:fPr>
                            <m:num>
                              <m:r>
                                <a:rPr lang="en-US" sz="2400" b="1" i="1">
                                  <a:latin typeface="Cambria Math" panose="02040503050406030204" pitchFamily="18" charset="0"/>
                                </a:rPr>
                                <m:t>𝟑</m:t>
                              </m:r>
                              <m:r>
                                <a:rPr lang="en-US" sz="2400" b="1" i="1">
                                  <a:latin typeface="Cambria Math" panose="02040503050406030204" pitchFamily="18" charset="0"/>
                                </a:rPr>
                                <m:t>𝝅</m:t>
                              </m:r>
                            </m:num>
                            <m:den>
                              <m:r>
                                <a:rPr lang="en-US" sz="2400" b="1" i="1">
                                  <a:latin typeface="Cambria Math" panose="02040503050406030204" pitchFamily="18" charset="0"/>
                                </a:rPr>
                                <m:t>𝟐</m:t>
                              </m:r>
                            </m:den>
                          </m:f>
                          <m:r>
                            <a:rPr lang="en-US" sz="2400" b="1" i="1">
                              <a:latin typeface="Cambria Math" panose="02040503050406030204" pitchFamily="18" charset="0"/>
                            </a:rPr>
                            <m:t>𝒕</m:t>
                          </m:r>
                        </m:e>
                      </m:func>
                      <m:r>
                        <a:rPr lang="en-US" sz="2400" b="1" i="1">
                          <a:latin typeface="Cambria Math" panose="02040503050406030204" pitchFamily="18" charset="0"/>
                        </a:rPr>
                        <m:t>→ </m:t>
                      </m:r>
                      <m:r>
                        <a:rPr lang="en-US" sz="2400" b="1" i="1">
                          <a:latin typeface="Cambria Math" panose="02040503050406030204" pitchFamily="18" charset="0"/>
                        </a:rPr>
                        <m:t>𝟎</m:t>
                      </m:r>
                      <m:r>
                        <a:rPr lang="en-US" sz="2400" b="1" i="1">
                          <a:latin typeface="Cambria Math" panose="02040503050406030204" pitchFamily="18" charset="0"/>
                        </a:rPr>
                        <m:t>=</m:t>
                      </m:r>
                      <m:func>
                        <m:funcPr>
                          <m:ctrlPr>
                            <a:rPr lang="en-US" sz="2400" b="1" i="1">
                              <a:latin typeface="Cambria Math" panose="02040503050406030204" pitchFamily="18" charset="0"/>
                            </a:rPr>
                          </m:ctrlPr>
                        </m:funcPr>
                        <m:fName>
                          <m:r>
                            <a:rPr lang="en-US" sz="2400" b="1" i="1">
                              <a:latin typeface="Cambria Math" panose="02040503050406030204" pitchFamily="18" charset="0"/>
                            </a:rPr>
                            <m:t>𝒔𝒊𝒏</m:t>
                          </m:r>
                        </m:fName>
                        <m:e>
                          <m:f>
                            <m:fPr>
                              <m:ctrlPr>
                                <a:rPr lang="en-US" sz="2400" b="1" i="1">
                                  <a:latin typeface="Cambria Math" panose="02040503050406030204" pitchFamily="18" charset="0"/>
                                </a:rPr>
                              </m:ctrlPr>
                            </m:fPr>
                            <m:num>
                              <m:r>
                                <a:rPr lang="en-US" sz="2400" b="1" i="1">
                                  <a:latin typeface="Cambria Math" panose="02040503050406030204" pitchFamily="18" charset="0"/>
                                </a:rPr>
                                <m:t>𝟑</m:t>
                              </m:r>
                              <m:r>
                                <a:rPr lang="en-US" sz="2400" b="1" i="1">
                                  <a:latin typeface="Cambria Math" panose="02040503050406030204" pitchFamily="18" charset="0"/>
                                </a:rPr>
                                <m:t>𝝅</m:t>
                              </m:r>
                            </m:num>
                            <m:den>
                              <m:r>
                                <a:rPr lang="en-US" sz="2400" b="1" i="1">
                                  <a:latin typeface="Cambria Math" panose="02040503050406030204" pitchFamily="18" charset="0"/>
                                </a:rPr>
                                <m:t>𝟐</m:t>
                              </m:r>
                            </m:den>
                          </m:f>
                          <m:r>
                            <a:rPr lang="en-US" sz="2400" b="1" i="1">
                              <a:latin typeface="Cambria Math" panose="02040503050406030204" pitchFamily="18" charset="0"/>
                            </a:rPr>
                            <m:t>𝒕</m:t>
                          </m:r>
                        </m:e>
                      </m:func>
                    </m:oMath>
                  </m:oMathPara>
                </a14:m>
                <a:endParaRPr lang="en-US" sz="2400" dirty="0"/>
              </a:p>
              <a:p>
                <a:endParaRPr lang="en-US" sz="2400" dirty="0"/>
              </a:p>
              <a:p>
                <a:pPr marL="0" indent="0">
                  <a:buNone/>
                </a:pPr>
                <a:r>
                  <a:rPr lang="en-US" sz="2400" dirty="0" smtClean="0"/>
                  <a:t>sin </a:t>
                </a:r>
                <a:r>
                  <a:rPr lang="en-US" sz="2400" dirty="0"/>
                  <a:t>is 0 at 0, </a:t>
                </a:r>
                <a14:m>
                  <m:oMath xmlns:m="http://schemas.openxmlformats.org/officeDocument/2006/math">
                    <m:r>
                      <a:rPr lang="en-US" sz="2400" i="1">
                        <a:latin typeface="Cambria Math" panose="02040503050406030204" pitchFamily="18" charset="0"/>
                      </a:rPr>
                      <m:t>𝜋</m:t>
                    </m:r>
                    <m:r>
                      <a:rPr lang="en-US" sz="2400" i="1">
                        <a:latin typeface="Cambria Math" panose="02040503050406030204" pitchFamily="18" charset="0"/>
                      </a:rPr>
                      <m:t>, 2</m:t>
                    </m:r>
                    <m:r>
                      <a:rPr lang="en-US" sz="2400" i="1">
                        <a:latin typeface="Cambria Math" panose="02040503050406030204" pitchFamily="18" charset="0"/>
                      </a:rPr>
                      <m:t>𝜋</m:t>
                    </m:r>
                    <m:r>
                      <a:rPr lang="en-US" sz="2400" i="1">
                        <a:latin typeface="Cambria Math" panose="02040503050406030204" pitchFamily="18" charset="0"/>
                      </a:rPr>
                      <m:t>, …</m:t>
                    </m:r>
                  </m:oMath>
                </a14:m>
                <a:r>
                  <a:rPr lang="en-US" sz="2400" dirty="0"/>
                  <a:t>	so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3</m:t>
                        </m:r>
                        <m:r>
                          <a:rPr lang="en-US" sz="2400" i="1">
                            <a:latin typeface="Cambria Math" panose="02040503050406030204" pitchFamily="18" charset="0"/>
                          </a:rPr>
                          <m:t>𝜋</m:t>
                        </m:r>
                      </m:num>
                      <m:den>
                        <m:r>
                          <a:rPr lang="en-US" sz="2400" i="1">
                            <a:latin typeface="Cambria Math" panose="02040503050406030204" pitchFamily="18" charset="0"/>
                          </a:rPr>
                          <m:t>2</m:t>
                        </m:r>
                      </m:den>
                    </m:f>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0, </a:t>
                </a:r>
                <a14:m>
                  <m:oMath xmlns:m="http://schemas.openxmlformats.org/officeDocument/2006/math">
                    <m:r>
                      <a:rPr lang="en-US" sz="2400" i="1">
                        <a:latin typeface="Cambria Math" panose="02040503050406030204" pitchFamily="18" charset="0"/>
                      </a:rPr>
                      <m:t>𝜋</m:t>
                    </m:r>
                    <m:r>
                      <a:rPr lang="en-US" sz="2400" i="1">
                        <a:latin typeface="Cambria Math" panose="02040503050406030204" pitchFamily="18" charset="0"/>
                      </a:rPr>
                      <m:t>, 2</m:t>
                    </m:r>
                    <m:r>
                      <a:rPr lang="en-US" sz="2400" i="1">
                        <a:latin typeface="Cambria Math" panose="02040503050406030204" pitchFamily="18" charset="0"/>
                      </a:rPr>
                      <m:t>𝜋</m:t>
                    </m:r>
                    <m:r>
                      <a:rPr lang="en-US" sz="2400" i="1">
                        <a:latin typeface="Cambria Math" panose="02040503050406030204" pitchFamily="18" charset="0"/>
                      </a:rPr>
                      <m:t>, …</m:t>
                    </m:r>
                  </m:oMath>
                </a14:m>
                <a:r>
                  <a:rPr lang="en-US" sz="2400" dirty="0"/>
                  <a:t> solve for t…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0,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3</m:t>
                        </m:r>
                      </m:den>
                    </m:f>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4</m:t>
                        </m:r>
                      </m:num>
                      <m:den>
                        <m:r>
                          <a:rPr lang="en-US" sz="2400" i="1">
                            <a:latin typeface="Cambria Math" panose="02040503050406030204" pitchFamily="18" charset="0"/>
                          </a:rPr>
                          <m:t>3</m:t>
                        </m:r>
                      </m:den>
                    </m:f>
                    <m:r>
                      <a:rPr lang="en-US" sz="2400" i="1">
                        <a:latin typeface="Cambria Math" panose="02040503050406030204" pitchFamily="18" charset="0"/>
                      </a:rPr>
                      <m:t>, …</m:t>
                    </m:r>
                  </m:oMath>
                </a14:m>
                <a:endParaRPr lang="en-US" sz="2400" dirty="0" smtClean="0"/>
              </a:p>
              <a:p>
                <a:pPr marL="0" indent="0">
                  <a:buNone/>
                </a:pPr>
                <a:endParaRPr lang="en-US" sz="2400" dirty="0"/>
              </a:p>
              <a:p>
                <a:pPr marL="0" indent="0">
                  <a:buNone/>
                </a:pPr>
                <a:r>
                  <a:rPr lang="en-US" sz="2400" dirty="0" smtClean="0"/>
                  <a:t>Therefore </a:t>
                </a:r>
                <a:r>
                  <a:rPr lang="en-US" sz="2400" dirty="0"/>
                  <a:t>the least is 0. </a:t>
                </a:r>
                <a:r>
                  <a:rPr lang="en-US" sz="2400" dirty="0" smtClean="0"/>
                  <a:t>	-or-	Use </a:t>
                </a:r>
                <a:r>
                  <a:rPr lang="en-US" sz="2400" dirty="0"/>
                  <a:t>the Root button</a:t>
                </a:r>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9449" y="869430"/>
                <a:ext cx="10687987" cy="5988570"/>
              </a:xfrm>
              <a:blipFill rotWithShape="0">
                <a:blip r:embed="rId2"/>
                <a:stretch>
                  <a:fillRect l="-627" t="-1833" b="-1222"/>
                </a:stretch>
              </a:blipFill>
            </p:spPr>
            <p:txBody>
              <a:bodyPr/>
              <a:lstStyle/>
              <a:p>
                <a:r>
                  <a:rPr lang="en-US">
                    <a:noFill/>
                  </a:rPr>
                  <a:t> </a:t>
                </a:r>
              </a:p>
            </p:txBody>
          </p:sp>
        </mc:Fallback>
      </mc:AlternateContent>
    </p:spTree>
    <p:extLst>
      <p:ext uri="{BB962C8B-B14F-4D97-AF65-F5344CB8AC3E}">
        <p14:creationId xmlns:p14="http://schemas.microsoft.com/office/powerpoint/2010/main" val="187097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61736"/>
            <a:ext cx="9601200" cy="1485900"/>
          </a:xfrm>
        </p:spPr>
        <p:txBody>
          <a:bodyPr/>
          <a:lstStyle/>
          <a:p>
            <a:r>
              <a:rPr lang="en-US" dirty="0" smtClean="0"/>
              <a:t>Things to Study for 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8286" y="1204686"/>
                <a:ext cx="11292114" cy="5500914"/>
              </a:xfrm>
            </p:spPr>
            <p:txBody>
              <a:bodyPr>
                <a:noAutofit/>
              </a:bodyPr>
              <a:lstStyle/>
              <a:p>
                <a:pPr marL="0" indent="0">
                  <a:buNone/>
                </a:pPr>
                <a:r>
                  <a:rPr lang="en-US" sz="3000" b="1" u="sng" dirty="0"/>
                  <a:t>***Level 2***</a:t>
                </a:r>
                <a:endParaRPr lang="en-US" sz="3000" dirty="0"/>
              </a:p>
              <a:p>
                <a:pPr marL="0" indent="0">
                  <a:buNone/>
                </a:pPr>
                <a:r>
                  <a:rPr lang="en-US" sz="3000" dirty="0"/>
                  <a:t>Identify the 6 Trig Functions			</a:t>
                </a:r>
                <a:r>
                  <a:rPr lang="en-US" sz="3000" dirty="0" smtClean="0"/>
                  <a:t>			</a:t>
                </a:r>
                <a:r>
                  <a:rPr lang="en-US" sz="3000" b="1" i="1" dirty="0" smtClean="0"/>
                  <a:t>2 </a:t>
                </a:r>
                <a:r>
                  <a:rPr lang="en-US" sz="3000" b="1" i="1" dirty="0"/>
                  <a:t>problems</a:t>
                </a:r>
                <a:r>
                  <a:rPr lang="en-US" sz="3000" dirty="0"/>
                  <a:t/>
                </a:r>
                <a:br>
                  <a:rPr lang="en-US" sz="3000" dirty="0"/>
                </a:br>
                <a:r>
                  <a:rPr lang="en-US" sz="3000" dirty="0"/>
                  <a:t>	* Use Unit Circle</a:t>
                </a:r>
              </a:p>
              <a:p>
                <a:pPr marL="0" indent="0">
                  <a:buNone/>
                </a:pPr>
                <a:r>
                  <a:rPr lang="en-US" sz="3000" dirty="0" smtClean="0"/>
                  <a:t>Evaluate </a:t>
                </a:r>
                <a:r>
                  <a:rPr lang="en-US" sz="3000" dirty="0"/>
                  <a:t>and Indicate Number of Full Rotations		</a:t>
                </a:r>
                <a:r>
                  <a:rPr lang="en-US" sz="3000" b="1" i="1" dirty="0" smtClean="0"/>
                  <a:t>3 </a:t>
                </a:r>
                <a:r>
                  <a:rPr lang="en-US" sz="3000" b="1" i="1" dirty="0"/>
                  <a:t>problems</a:t>
                </a:r>
                <a:r>
                  <a:rPr lang="en-US" sz="3000" dirty="0"/>
                  <a:t/>
                </a:r>
                <a:br>
                  <a:rPr lang="en-US" sz="3000" dirty="0"/>
                </a:br>
                <a:r>
                  <a:rPr lang="en-US" sz="3000" dirty="0"/>
                  <a:t>	*Divide out 2</a:t>
                </a:r>
                <a14:m>
                  <m:oMath xmlns:m="http://schemas.openxmlformats.org/officeDocument/2006/math">
                    <m:r>
                      <a:rPr lang="en-US" sz="3000" i="1">
                        <a:latin typeface="Cambria Math" panose="02040503050406030204" pitchFamily="18" charset="0"/>
                      </a:rPr>
                      <m:t>𝜋</m:t>
                    </m:r>
                  </m:oMath>
                </a14:m>
                <a:r>
                  <a:rPr lang="en-US" sz="3000" dirty="0"/>
                  <a:t> equivalent </a:t>
                </a:r>
              </a:p>
              <a:p>
                <a:pPr marL="0" indent="0">
                  <a:buNone/>
                </a:pPr>
                <a:r>
                  <a:rPr lang="en-US" sz="3000" dirty="0" smtClean="0"/>
                  <a:t>Use </a:t>
                </a:r>
                <a:r>
                  <a:rPr lang="en-US" sz="3000" dirty="0"/>
                  <a:t>Pythagorean Theorem 						</a:t>
                </a:r>
                <a:r>
                  <a:rPr lang="en-US" sz="3000" b="1" i="1" dirty="0" smtClean="0"/>
                  <a:t>1 </a:t>
                </a:r>
                <a:r>
                  <a:rPr lang="en-US" sz="3000" b="1" i="1" dirty="0"/>
                  <a:t>problem</a:t>
                </a:r>
                <a:endParaRPr lang="en-US" sz="3000" dirty="0"/>
              </a:p>
              <a:p>
                <a:pPr marL="0" indent="0">
                  <a:buNone/>
                </a:pPr>
                <a:r>
                  <a:rPr lang="en-US" sz="3000" dirty="0" smtClean="0"/>
                  <a:t>Find </a:t>
                </a:r>
                <a:r>
                  <a:rPr lang="en-US" sz="3000" dirty="0"/>
                  <a:t>the Inverse 					</a:t>
                </a:r>
                <a:r>
                  <a:rPr lang="en-US" sz="3000" dirty="0" smtClean="0"/>
                  <a:t>	</a:t>
                </a:r>
                <a:r>
                  <a:rPr lang="en-US" sz="3000" dirty="0"/>
                  <a:t>		</a:t>
                </a:r>
                <a:r>
                  <a:rPr lang="en-US" sz="3000" b="1" i="1" dirty="0" smtClean="0"/>
                  <a:t>2 </a:t>
                </a:r>
                <a:r>
                  <a:rPr lang="en-US" sz="3000" b="1" i="1" dirty="0"/>
                  <a:t>problems</a:t>
                </a:r>
                <a:endParaRPr lang="en-US" sz="3000" dirty="0"/>
              </a:p>
              <a:p>
                <a:pPr marL="0" indent="0">
                  <a:buNone/>
                </a:pPr>
                <a:r>
                  <a:rPr lang="en-US" sz="3000" dirty="0" smtClean="0"/>
                  <a:t>Right </a:t>
                </a:r>
                <a:r>
                  <a:rPr lang="en-US" sz="3000" dirty="0"/>
                  <a:t>Triangle Trig 						</a:t>
                </a:r>
                <a:r>
                  <a:rPr lang="en-US" sz="3000" dirty="0" smtClean="0"/>
                  <a:t>	</a:t>
                </a:r>
                <a:r>
                  <a:rPr lang="en-US" sz="3000" b="1" i="1" dirty="0" smtClean="0"/>
                  <a:t>1 problem</a:t>
                </a:r>
                <a:r>
                  <a:rPr lang="en-US" sz="3000" b="1" i="1" dirty="0"/>
                  <a:t>	</a:t>
                </a:r>
                <a:r>
                  <a:rPr lang="en-US" sz="3000" b="1" i="1" dirty="0" smtClean="0"/>
                  <a:t/>
                </a:r>
                <a:br>
                  <a:rPr lang="en-US" sz="3000" b="1" i="1" dirty="0" smtClean="0"/>
                </a:br>
                <a:r>
                  <a:rPr lang="en-US" sz="3000" b="1" i="1" dirty="0" smtClean="0"/>
                  <a:t>	</a:t>
                </a:r>
                <a:r>
                  <a:rPr lang="en-US" sz="3000" dirty="0" smtClean="0"/>
                  <a:t>*</a:t>
                </a:r>
                <a:r>
                  <a:rPr lang="en-US" sz="3000" dirty="0"/>
                  <a:t>SOH--CAH--</a:t>
                </a:r>
                <a:r>
                  <a:rPr lang="en-US" sz="3000" dirty="0" smtClean="0"/>
                  <a:t>TOA</a:t>
                </a: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8286" y="1204686"/>
                <a:ext cx="11292114" cy="5500914"/>
              </a:xfrm>
              <a:blipFill rotWithShape="0">
                <a:blip r:embed="rId2"/>
                <a:stretch>
                  <a:fillRect l="-1296" t="-1885" r="-216"/>
                </a:stretch>
              </a:blipFill>
            </p:spPr>
            <p:txBody>
              <a:bodyPr/>
              <a:lstStyle/>
              <a:p>
                <a:r>
                  <a:rPr lang="en-US">
                    <a:noFill/>
                  </a:rPr>
                  <a:t> </a:t>
                </a:r>
              </a:p>
            </p:txBody>
          </p:sp>
        </mc:Fallback>
      </mc:AlternateContent>
    </p:spTree>
    <p:extLst>
      <p:ext uri="{BB962C8B-B14F-4D97-AF65-F5344CB8AC3E}">
        <p14:creationId xmlns:p14="http://schemas.microsoft.com/office/powerpoint/2010/main" val="167158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61736"/>
            <a:ext cx="9601200" cy="1485900"/>
          </a:xfrm>
        </p:spPr>
        <p:txBody>
          <a:bodyPr/>
          <a:lstStyle/>
          <a:p>
            <a:r>
              <a:rPr lang="en-US" dirty="0" smtClean="0"/>
              <a:t>Things to Study for Test</a:t>
            </a:r>
            <a:endParaRPr lang="en-US" dirty="0"/>
          </a:p>
        </p:txBody>
      </p:sp>
      <p:sp>
        <p:nvSpPr>
          <p:cNvPr id="3" name="Content Placeholder 2"/>
          <p:cNvSpPr>
            <a:spLocks noGrp="1"/>
          </p:cNvSpPr>
          <p:nvPr>
            <p:ph idx="1"/>
          </p:nvPr>
        </p:nvSpPr>
        <p:spPr>
          <a:xfrm>
            <a:off x="972457" y="1204686"/>
            <a:ext cx="11045372" cy="5653314"/>
          </a:xfrm>
        </p:spPr>
        <p:txBody>
          <a:bodyPr>
            <a:normAutofit/>
          </a:bodyPr>
          <a:lstStyle/>
          <a:p>
            <a:pPr marL="0" indent="0">
              <a:buNone/>
            </a:pPr>
            <a:r>
              <a:rPr lang="en-US" sz="2800" b="1" u="sng" dirty="0"/>
              <a:t>***Level 3***</a:t>
            </a:r>
            <a:endParaRPr lang="en-US" sz="2800" dirty="0"/>
          </a:p>
          <a:p>
            <a:pPr marL="0" indent="0">
              <a:buNone/>
            </a:pPr>
            <a:r>
              <a:rPr lang="en-US" sz="2800" dirty="0"/>
              <a:t>Given a trig function find the other trig </a:t>
            </a:r>
            <a:r>
              <a:rPr lang="en-US" sz="2800" dirty="0" smtClean="0"/>
              <a:t>functions</a:t>
            </a:r>
            <a:r>
              <a:rPr lang="en-US" sz="2800" dirty="0"/>
              <a:t>		</a:t>
            </a:r>
            <a:r>
              <a:rPr lang="en-US" sz="2800" b="1" i="1" dirty="0" smtClean="0"/>
              <a:t> </a:t>
            </a:r>
            <a:r>
              <a:rPr lang="en-US" sz="2800" b="1" i="1" dirty="0"/>
              <a:t>2 problems</a:t>
            </a:r>
            <a:br>
              <a:rPr lang="en-US" sz="2800" b="1" i="1" dirty="0"/>
            </a:br>
            <a:r>
              <a:rPr lang="en-US" sz="2400" i="1" dirty="0" smtClean="0"/>
              <a:t>*</a:t>
            </a:r>
            <a:r>
              <a:rPr lang="en-US" sz="2400" i="1" dirty="0"/>
              <a:t>Remember to Divide by the Radius (especially if a number other than 1)</a:t>
            </a:r>
            <a:endParaRPr lang="en-US" sz="2400" dirty="0"/>
          </a:p>
          <a:p>
            <a:pPr marL="0" indent="0">
              <a:buNone/>
            </a:pPr>
            <a:r>
              <a:rPr lang="en-US" sz="2800" dirty="0" smtClean="0"/>
              <a:t>Simple </a:t>
            </a:r>
            <a:r>
              <a:rPr lang="en-US" sz="2800" dirty="0"/>
              <a:t>Harmonic Motion					</a:t>
            </a:r>
            <a:r>
              <a:rPr lang="en-US" sz="2800" b="1" i="1" dirty="0" smtClean="0"/>
              <a:t>1 </a:t>
            </a:r>
            <a:r>
              <a:rPr lang="en-US" sz="2800" b="1" i="1" dirty="0"/>
              <a:t>problem</a:t>
            </a:r>
            <a:br>
              <a:rPr lang="en-US" sz="2800" b="1" i="1" dirty="0"/>
            </a:br>
            <a:r>
              <a:rPr lang="en-US" sz="2400" i="1" dirty="0" smtClean="0"/>
              <a:t>*</a:t>
            </a:r>
            <a:r>
              <a:rPr lang="en-US" sz="2400" i="1" dirty="0"/>
              <a:t>Max Displacement, Frequency, d when t = a #, least positive value of t</a:t>
            </a:r>
            <a:endParaRPr lang="en-US" sz="2400" dirty="0"/>
          </a:p>
          <a:p>
            <a:pPr marL="0" indent="0">
              <a:buNone/>
            </a:pPr>
            <a:r>
              <a:rPr lang="en-US" sz="2800" dirty="0"/>
              <a:t>Use Trig Identities to Transform </a:t>
            </a:r>
            <a:r>
              <a:rPr lang="en-US" sz="2800" dirty="0" smtClean="0"/>
              <a:t>Equations	</a:t>
            </a:r>
            <a:r>
              <a:rPr lang="en-US" sz="2800" smtClean="0"/>
              <a:t>		</a:t>
            </a:r>
            <a:r>
              <a:rPr lang="en-US" sz="2800" b="1" i="1"/>
              <a:t> </a:t>
            </a:r>
            <a:r>
              <a:rPr lang="en-US" sz="2800" b="1" i="1"/>
              <a:t>2 </a:t>
            </a:r>
            <a:r>
              <a:rPr lang="en-US" sz="2800" b="1" i="1" smtClean="0"/>
              <a:t>problems</a:t>
            </a:r>
          </a:p>
          <a:p>
            <a:pPr marL="0" indent="0">
              <a:buNone/>
            </a:pPr>
            <a:r>
              <a:rPr lang="en-US" sz="2800" dirty="0" smtClean="0"/>
              <a:t>	</a:t>
            </a:r>
            <a:endParaRPr lang="en-US" sz="2800" b="1" dirty="0" smtClean="0"/>
          </a:p>
          <a:p>
            <a:pPr marL="0" indent="0">
              <a:buNone/>
            </a:pPr>
            <a:r>
              <a:rPr lang="en-US" sz="2800" b="1" dirty="0"/>
              <a:t> </a:t>
            </a:r>
            <a:r>
              <a:rPr lang="en-US" sz="2800" b="1" u="sng" dirty="0" smtClean="0"/>
              <a:t>***</a:t>
            </a:r>
            <a:r>
              <a:rPr lang="en-US" sz="2800" b="1" u="sng" dirty="0"/>
              <a:t>Level 4***</a:t>
            </a:r>
            <a:endParaRPr lang="en-US" sz="2800" dirty="0"/>
          </a:p>
          <a:p>
            <a:pPr marL="0" indent="0">
              <a:buNone/>
            </a:pPr>
            <a:r>
              <a:rPr lang="en-US" sz="2800" dirty="0"/>
              <a:t>Apply Trig Properties to a Story Problem			</a:t>
            </a:r>
            <a:r>
              <a:rPr lang="en-US" sz="2800" b="1" i="1" dirty="0" smtClean="0"/>
              <a:t>2 </a:t>
            </a:r>
            <a:r>
              <a:rPr lang="en-US" sz="2800" b="1" i="1" dirty="0"/>
              <a:t>problems</a:t>
            </a:r>
            <a:endParaRPr lang="en-US" sz="2800" dirty="0"/>
          </a:p>
          <a:p>
            <a:pPr marL="0" indent="0">
              <a:buNone/>
            </a:pPr>
            <a:endParaRPr lang="en-US" dirty="0"/>
          </a:p>
        </p:txBody>
      </p:sp>
    </p:spTree>
    <p:extLst>
      <p:ext uri="{BB962C8B-B14F-4D97-AF65-F5344CB8AC3E}">
        <p14:creationId xmlns:p14="http://schemas.microsoft.com/office/powerpoint/2010/main" val="172003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a:xfrm>
            <a:off x="1371599" y="2285999"/>
            <a:ext cx="10200807" cy="4384623"/>
          </a:xfrm>
        </p:spPr>
        <p:txBody>
          <a:bodyPr>
            <a:normAutofit/>
          </a:bodyPr>
          <a:lstStyle/>
          <a:p>
            <a:pPr marL="0" indent="0">
              <a:buNone/>
            </a:pPr>
            <a:r>
              <a:rPr lang="en-US" sz="3000" dirty="0" smtClean="0"/>
              <a:t>Page </a:t>
            </a:r>
            <a:r>
              <a:rPr lang="en-US" sz="3000" dirty="0"/>
              <a:t>357 #5, 17, 19, 21, 24, 33, </a:t>
            </a:r>
            <a:endParaRPr lang="en-US" sz="3000" dirty="0" smtClean="0"/>
          </a:p>
          <a:p>
            <a:pPr marL="0" indent="0">
              <a:buNone/>
            </a:pPr>
            <a:r>
              <a:rPr lang="en-US" sz="3000" dirty="0"/>
              <a:t>	</a:t>
            </a:r>
            <a:r>
              <a:rPr lang="en-US" sz="3000" dirty="0" smtClean="0"/>
              <a:t>	51</a:t>
            </a:r>
            <a:r>
              <a:rPr lang="en-US" sz="3000" dirty="0"/>
              <a:t>, 54-56, 62-63</a:t>
            </a:r>
          </a:p>
          <a:p>
            <a:pPr marL="0" indent="0">
              <a:buNone/>
            </a:pPr>
            <a:r>
              <a:rPr lang="en-US" sz="3200" dirty="0"/>
              <a:t>		</a:t>
            </a:r>
          </a:p>
          <a:p>
            <a:pPr marL="0" indent="0">
              <a:buNone/>
            </a:pPr>
            <a:r>
              <a:rPr lang="en-US" sz="3000" dirty="0" smtClean="0"/>
              <a:t>Review for Test</a:t>
            </a:r>
          </a:p>
          <a:p>
            <a:pPr marL="0" indent="0">
              <a:buNone/>
            </a:pPr>
            <a:r>
              <a:rPr lang="en-US" sz="3000" dirty="0" smtClean="0"/>
              <a:t>Page 364 #25–28, 41, 42, 57, 58, 62, </a:t>
            </a:r>
            <a:br>
              <a:rPr lang="en-US" sz="3000" dirty="0" smtClean="0"/>
            </a:br>
            <a:r>
              <a:rPr lang="en-US" sz="3000" dirty="0" smtClean="0"/>
              <a:t>		111–114, 131–134, 139–140</a:t>
            </a:r>
          </a:p>
          <a:p>
            <a:pPr marL="0" indent="0">
              <a:buNone/>
            </a:pPr>
            <a:r>
              <a:rPr lang="en-US" sz="3000" dirty="0" smtClean="0"/>
              <a:t>Page 367 #7, 8, 10, 11, 20 </a:t>
            </a:r>
          </a:p>
          <a:p>
            <a:pPr marL="0" indent="0">
              <a:buNone/>
            </a:pPr>
            <a:endParaRPr lang="en-US" sz="3000" dirty="0" smtClean="0"/>
          </a:p>
        </p:txBody>
      </p:sp>
    </p:spTree>
    <p:extLst>
      <p:ext uri="{BB962C8B-B14F-4D97-AF65-F5344CB8AC3E}">
        <p14:creationId xmlns:p14="http://schemas.microsoft.com/office/powerpoint/2010/main" val="795478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Solution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304144"/>
                <a:ext cx="9601200" cy="5426440"/>
              </a:xfrm>
            </p:spPr>
            <p:txBody>
              <a:bodyPr>
                <a:normAutofit fontScale="92500"/>
              </a:bodyPr>
              <a:lstStyle/>
              <a:p>
                <a:pPr marL="0" indent="0">
                  <a:buNone/>
                </a:pPr>
                <a:r>
                  <a:rPr lang="en-US" sz="3000" dirty="0"/>
                  <a:t>A safety regulation states that the max angle of elevation for a rescue ladder is </a:t>
                </a:r>
                <a14:m>
                  <m:oMath xmlns:m="http://schemas.openxmlformats.org/officeDocument/2006/math">
                    <m:r>
                      <a:rPr lang="en-US" sz="3000" i="1">
                        <a:latin typeface="Cambria Math" panose="02040503050406030204" pitchFamily="18" charset="0"/>
                      </a:rPr>
                      <m:t>72°</m:t>
                    </m:r>
                  </m:oMath>
                </a14:m>
                <a:r>
                  <a:rPr lang="en-US" sz="3000" dirty="0"/>
                  <a:t>. A fire department’s longest ladder is 110 feet. There is a cat that needs to be rescued from a tree, and the cat is 105 feet off the ground. Are they able to successfully rescue the cat or do they need to find another ladder?</a:t>
                </a:r>
              </a:p>
              <a:p>
                <a:endParaRPr lang="en-US" sz="3000" dirty="0"/>
              </a:p>
              <a:p>
                <a:pPr marL="0" indent="0">
                  <a:buNone/>
                </a:pPr>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𝑥</m:t>
                      </m:r>
                      <m:r>
                        <a:rPr lang="en-US" sz="3000" i="1">
                          <a:latin typeface="Cambria Math" panose="02040503050406030204" pitchFamily="18" charset="0"/>
                        </a:rPr>
                        <m:t> = 110∙</m:t>
                      </m:r>
                      <m:r>
                        <a:rPr lang="en-US" sz="3000" i="1">
                          <a:latin typeface="Cambria Math" panose="02040503050406030204" pitchFamily="18" charset="0"/>
                        </a:rPr>
                        <m:t>𝑠𝑖𝑛</m:t>
                      </m:r>
                      <m:r>
                        <a:rPr lang="en-US" sz="3000" i="1">
                          <a:latin typeface="Cambria Math" panose="02040503050406030204" pitchFamily="18" charset="0"/>
                        </a:rPr>
                        <m:t> 72</m:t>
                      </m:r>
                    </m:oMath>
                  </m:oMathPara>
                </a14:m>
                <a:endParaRPr lang="en-US" sz="3000" dirty="0"/>
              </a:p>
              <a:p>
                <a:pPr marL="0" indent="0">
                  <a:buNone/>
                </a:pPr>
                <a:r>
                  <a:rPr lang="en-US" sz="3000" i="1" dirty="0"/>
                  <a:t> </a:t>
                </a:r>
                <a:endParaRPr lang="en-US" sz="3000" dirty="0"/>
              </a:p>
              <a:p>
                <a:pPr marL="0" indent="0">
                  <a:buNone/>
                </a:pPr>
                <a14:m>
                  <m:oMath xmlns:m="http://schemas.openxmlformats.org/officeDocument/2006/math">
                    <m:r>
                      <a:rPr lang="en-US" sz="3000" i="1">
                        <a:latin typeface="Cambria Math" panose="02040503050406030204" pitchFamily="18" charset="0"/>
                      </a:rPr>
                      <m:t>𝑥</m:t>
                    </m:r>
                    <m:r>
                      <a:rPr lang="en-US" sz="3000" i="1">
                        <a:latin typeface="Cambria Math" panose="02040503050406030204" pitchFamily="18" charset="0"/>
                      </a:rPr>
                      <m:t> = 104.6</m:t>
                    </m:r>
                  </m:oMath>
                </a14:m>
                <a:r>
                  <a:rPr lang="en-US" sz="3000" i="1" dirty="0"/>
                  <a:t>	</a:t>
                </a:r>
                <a:r>
                  <a:rPr lang="en-US" sz="3000" b="1" i="1" dirty="0"/>
                  <a:t>So the max height it can reach is not high enough to get to the cat, so unless maybe a tall firefighter can reach the cat from the top of the ladder they’ll need to find a slightly longer ladder. </a:t>
                </a:r>
                <a:endParaRPr lang="en-US" sz="3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304144"/>
                <a:ext cx="9601200" cy="5426440"/>
              </a:xfrm>
              <a:blipFill rotWithShape="0">
                <a:blip r:embed="rId2"/>
                <a:stretch>
                  <a:fillRect l="-1270" t="-1685" r="-1524" b="-2472"/>
                </a:stretch>
              </a:blipFill>
            </p:spPr>
            <p:txBody>
              <a:bodyPr/>
              <a:lstStyle/>
              <a:p>
                <a:r>
                  <a:rPr lang="en-US">
                    <a:noFill/>
                  </a:rPr>
                  <a:t> </a:t>
                </a:r>
              </a:p>
            </p:txBody>
          </p:sp>
        </mc:Fallback>
      </mc:AlternateContent>
    </p:spTree>
    <p:extLst>
      <p:ext uri="{BB962C8B-B14F-4D97-AF65-F5344CB8AC3E}">
        <p14:creationId xmlns:p14="http://schemas.microsoft.com/office/powerpoint/2010/main" val="68616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Last Time… </a:t>
            </a:r>
            <a:endParaRPr lang="en-US" dirty="0"/>
          </a:p>
        </p:txBody>
      </p:sp>
      <p:sp>
        <p:nvSpPr>
          <p:cNvPr id="3" name="Content Placeholder 2"/>
          <p:cNvSpPr>
            <a:spLocks noGrp="1"/>
          </p:cNvSpPr>
          <p:nvPr>
            <p:ph idx="1"/>
          </p:nvPr>
        </p:nvSpPr>
        <p:spPr>
          <a:xfrm>
            <a:off x="1371599" y="2285999"/>
            <a:ext cx="10200807" cy="4384623"/>
          </a:xfrm>
        </p:spPr>
        <p:txBody>
          <a:bodyPr>
            <a:normAutofit/>
          </a:bodyPr>
          <a:lstStyle/>
          <a:p>
            <a:pPr marL="0" indent="0">
              <a:buNone/>
            </a:pPr>
            <a:r>
              <a:rPr lang="en-US" sz="3000" dirty="0"/>
              <a:t>Page 347 #1-4, 5-9 (odd), 23-27 (odd), </a:t>
            </a:r>
            <a:br>
              <a:rPr lang="en-US" sz="3000" dirty="0"/>
            </a:br>
            <a:r>
              <a:rPr lang="en-US" sz="3000" dirty="0"/>
              <a:t>                   43, 49-51, 55, 105, </a:t>
            </a:r>
            <a:r>
              <a:rPr lang="en-US" sz="3000" dirty="0" smtClean="0"/>
              <a:t>111</a:t>
            </a:r>
          </a:p>
          <a:p>
            <a:pPr marL="0" indent="0">
              <a:buNone/>
            </a:pPr>
            <a:endParaRPr lang="en-US" sz="3000" dirty="0" smtClean="0"/>
          </a:p>
          <a:p>
            <a:pPr marL="0" indent="0">
              <a:buNone/>
            </a:pPr>
            <a:r>
              <a:rPr lang="en-US" sz="3000" dirty="0" smtClean="0"/>
              <a:t>Get a Head Start… </a:t>
            </a:r>
          </a:p>
          <a:p>
            <a:pPr marL="0" indent="0">
              <a:buNone/>
            </a:pPr>
            <a:r>
              <a:rPr lang="en-US" sz="3000" dirty="0" smtClean="0"/>
              <a:t>Page </a:t>
            </a:r>
            <a:r>
              <a:rPr lang="en-US" sz="3000" dirty="0"/>
              <a:t>357 #5, 17, 19, 21, 24, 33, </a:t>
            </a:r>
            <a:endParaRPr lang="en-US" sz="3000" dirty="0" smtClean="0"/>
          </a:p>
          <a:p>
            <a:pPr marL="0" indent="0">
              <a:buNone/>
            </a:pPr>
            <a:r>
              <a:rPr lang="en-US" sz="3000" dirty="0"/>
              <a:t>	</a:t>
            </a:r>
            <a:r>
              <a:rPr lang="en-US" sz="3000" dirty="0" smtClean="0"/>
              <a:t>	51</a:t>
            </a:r>
            <a:r>
              <a:rPr lang="en-US" sz="3000" dirty="0"/>
              <a:t>, 54-56, 62-63</a:t>
            </a:r>
          </a:p>
          <a:p>
            <a:pPr marL="0" indent="0">
              <a:buNone/>
            </a:pPr>
            <a:r>
              <a:rPr lang="en-US" sz="3200" dirty="0"/>
              <a:t>		</a:t>
            </a:r>
          </a:p>
          <a:p>
            <a:pPr marL="0" indent="0">
              <a:buNone/>
            </a:pPr>
            <a:endParaRPr lang="en-US" sz="3000" dirty="0" smtClean="0"/>
          </a:p>
        </p:txBody>
      </p:sp>
    </p:spTree>
    <p:extLst>
      <p:ext uri="{BB962C8B-B14F-4D97-AF65-F5344CB8AC3E}">
        <p14:creationId xmlns:p14="http://schemas.microsoft.com/office/powerpoint/2010/main" val="1478159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37</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4.8 Applications and Models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3200" b="1" dirty="0"/>
              <a:t>Objective: To Solve Real Life Problems Involving Right Triangles and Harmonic Motion </a:t>
            </a:r>
            <a:endParaRPr lang="en-US" sz="3200" dirty="0"/>
          </a:p>
          <a:p>
            <a:endParaRPr lang="en-US" dirty="0"/>
          </a:p>
        </p:txBody>
      </p:sp>
    </p:spTree>
    <p:extLst>
      <p:ext uri="{BB962C8B-B14F-4D97-AF65-F5344CB8AC3E}">
        <p14:creationId xmlns:p14="http://schemas.microsoft.com/office/powerpoint/2010/main" val="196497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43987"/>
                <a:ext cx="5388964" cy="4931764"/>
              </a:xfrm>
            </p:spPr>
            <p:txBody>
              <a:bodyPr>
                <a:normAutofit/>
              </a:bodyPr>
              <a:lstStyle/>
              <a:p>
                <a:pPr marL="0" indent="0">
                  <a:buNone/>
                </a:pPr>
                <a:r>
                  <a:rPr lang="en-US" sz="3200" dirty="0"/>
                  <a:t>You are standing about 600 feet from the state capital. The angle of elevation to the top of the dome (base of the podium of the sower) is </a:t>
                </a:r>
                <a14:m>
                  <m:oMath xmlns:m="http://schemas.openxmlformats.org/officeDocument/2006/math">
                    <m:r>
                      <a:rPr lang="en-US" sz="3200" i="1">
                        <a:latin typeface="Cambria Math" panose="02040503050406030204" pitchFamily="18" charset="0"/>
                      </a:rPr>
                      <m:t>33.55°</m:t>
                    </m:r>
                  </m:oMath>
                </a14:m>
                <a:r>
                  <a:rPr lang="en-US" sz="3200" dirty="0"/>
                  <a:t>. How tall is the sower (with podium included) if the angle of elevation to the top of the sower’s head is </a:t>
                </a:r>
                <a14:m>
                  <m:oMath xmlns:m="http://schemas.openxmlformats.org/officeDocument/2006/math">
                    <m:r>
                      <a:rPr lang="en-US" sz="3200" i="1">
                        <a:latin typeface="Cambria Math" panose="02040503050406030204" pitchFamily="18" charset="0"/>
                      </a:rPr>
                      <m:t>35.63°</m:t>
                    </m:r>
                  </m:oMath>
                </a14:m>
                <a:r>
                  <a:rPr lang="en-US" sz="3200"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43987"/>
                <a:ext cx="5388964" cy="4931764"/>
              </a:xfrm>
              <a:blipFill rotWithShape="0">
                <a:blip r:embed="rId2"/>
                <a:stretch>
                  <a:fillRect l="-2828" t="-2101" r="-4638"/>
                </a:stretch>
              </a:blipFill>
            </p:spPr>
            <p:txBody>
              <a:bodyPr/>
              <a:lstStyle/>
              <a:p>
                <a:r>
                  <a:rPr lang="en-US">
                    <a:noFill/>
                  </a:rPr>
                  <a:t> </a:t>
                </a:r>
              </a:p>
            </p:txBody>
          </p:sp>
        </mc:Fallback>
      </mc:AlternateContent>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9218951" y="3462728"/>
            <a:ext cx="2785980" cy="3346695"/>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6923090" y="1428750"/>
            <a:ext cx="2133335" cy="2264280"/>
          </a:xfrm>
          <a:prstGeom prst="rect">
            <a:avLst/>
          </a:prstGeom>
        </p:spPr>
      </p:pic>
    </p:spTree>
    <p:extLst>
      <p:ext uri="{BB962C8B-B14F-4D97-AF65-F5344CB8AC3E}">
        <p14:creationId xmlns:p14="http://schemas.microsoft.com/office/powerpoint/2010/main" val="493832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25000" lnSpcReduction="20000"/>
              </a:bodyPr>
              <a:lstStyle/>
              <a:p>
                <a:pPr marL="0" indent="0">
                  <a:buNone/>
                </a:pPr>
                <a14:m>
                  <m:oMathPara xmlns:m="http://schemas.openxmlformats.org/officeDocument/2006/math">
                    <m:oMathParaPr>
                      <m:jc m:val="left"/>
                    </m:oMathParaPr>
                    <m:oMath xmlns:m="http://schemas.openxmlformats.org/officeDocument/2006/math">
                      <m:sSub>
                        <m:sSubPr>
                          <m:ctrlPr>
                            <a:rPr lang="en-US" sz="13600" i="1">
                              <a:latin typeface="Cambria Math" panose="02040503050406030204" pitchFamily="18" charset="0"/>
                            </a:rPr>
                          </m:ctrlPr>
                        </m:sSubPr>
                        <m:e>
                          <m:r>
                            <a:rPr lang="en-US" sz="13600" i="1">
                              <a:latin typeface="Cambria Math" panose="02040503050406030204" pitchFamily="18" charset="0"/>
                            </a:rPr>
                            <m:t>h</m:t>
                          </m:r>
                        </m:e>
                        <m:sub>
                          <m:r>
                            <a:rPr lang="en-US" sz="13600" i="1">
                              <a:latin typeface="Cambria Math" panose="02040503050406030204" pitchFamily="18" charset="0"/>
                            </a:rPr>
                            <m:t>𝑐𝑎𝑝𝑖𝑡𝑎𝑙</m:t>
                          </m:r>
                        </m:sub>
                      </m:sSub>
                      <m:r>
                        <a:rPr lang="en-US" sz="13600" i="1">
                          <a:latin typeface="Cambria Math" panose="02040503050406030204" pitchFamily="18" charset="0"/>
                        </a:rPr>
                        <m:t> = 600∙</m:t>
                      </m:r>
                      <m:r>
                        <a:rPr lang="en-US" sz="13600" i="1">
                          <a:latin typeface="Cambria Math" panose="02040503050406030204" pitchFamily="18" charset="0"/>
                        </a:rPr>
                        <m:t>𝑡𝑎𝑛</m:t>
                      </m:r>
                      <m:r>
                        <a:rPr lang="en-US" sz="13600" i="1">
                          <a:latin typeface="Cambria Math" panose="02040503050406030204" pitchFamily="18" charset="0"/>
                        </a:rPr>
                        <m:t> 33.55=397.88 </m:t>
                      </m:r>
                      <m:r>
                        <a:rPr lang="en-US" sz="13600" i="1">
                          <a:latin typeface="Cambria Math" panose="02040503050406030204" pitchFamily="18" charset="0"/>
                        </a:rPr>
                        <m:t>𝑓𝑒𝑒𝑡</m:t>
                      </m:r>
                    </m:oMath>
                  </m:oMathPara>
                </a14:m>
                <a:endParaRPr lang="en-US" sz="13600" dirty="0"/>
              </a:p>
              <a:p>
                <a:pPr marL="0" indent="0">
                  <a:buNone/>
                </a:pPr>
                <a:endParaRPr lang="en-US" sz="13600" dirty="0" smtClean="0"/>
              </a:p>
              <a:p>
                <a:pPr marL="0" indent="0">
                  <a:buNone/>
                </a:pPr>
                <a:endParaRPr lang="en-US" sz="13600" dirty="0"/>
              </a:p>
              <a:p>
                <a:pPr marL="0" indent="0">
                  <a:buNone/>
                </a:pPr>
                <a14:m>
                  <m:oMathPara xmlns:m="http://schemas.openxmlformats.org/officeDocument/2006/math">
                    <m:oMathParaPr>
                      <m:jc m:val="left"/>
                    </m:oMathParaPr>
                    <m:oMath xmlns:m="http://schemas.openxmlformats.org/officeDocument/2006/math">
                      <m:sSub>
                        <m:sSubPr>
                          <m:ctrlPr>
                            <a:rPr lang="en-US" sz="13600" i="1">
                              <a:latin typeface="Cambria Math" panose="02040503050406030204" pitchFamily="18" charset="0"/>
                            </a:rPr>
                          </m:ctrlPr>
                        </m:sSubPr>
                        <m:e>
                          <m:r>
                            <a:rPr lang="en-US" sz="13600" i="1">
                              <a:latin typeface="Cambria Math" panose="02040503050406030204" pitchFamily="18" charset="0"/>
                            </a:rPr>
                            <m:t>h</m:t>
                          </m:r>
                        </m:e>
                        <m:sub>
                          <m:r>
                            <a:rPr lang="en-US" sz="13600" i="1">
                              <a:latin typeface="Cambria Math" panose="02040503050406030204" pitchFamily="18" charset="0"/>
                            </a:rPr>
                            <m:t>𝑐𝑎𝑝𝑖𝑡𝑎𝑙</m:t>
                          </m:r>
                          <m:r>
                            <a:rPr lang="en-US" sz="13600" i="1">
                              <a:latin typeface="Cambria Math" panose="02040503050406030204" pitchFamily="18" charset="0"/>
                            </a:rPr>
                            <m:t>+</m:t>
                          </m:r>
                          <m:r>
                            <a:rPr lang="en-US" sz="13600" i="1">
                              <a:latin typeface="Cambria Math" panose="02040503050406030204" pitchFamily="18" charset="0"/>
                            </a:rPr>
                            <m:t>𝑠𝑜𝑤𝑒𝑟</m:t>
                          </m:r>
                        </m:sub>
                      </m:sSub>
                      <m:r>
                        <a:rPr lang="en-US" sz="13600" i="1">
                          <a:latin typeface="Cambria Math" panose="02040503050406030204" pitchFamily="18" charset="0"/>
                        </a:rPr>
                        <m:t> = 600∙</m:t>
                      </m:r>
                      <m:r>
                        <a:rPr lang="en-US" sz="13600" i="1">
                          <a:latin typeface="Cambria Math" panose="02040503050406030204" pitchFamily="18" charset="0"/>
                        </a:rPr>
                        <m:t>𝑡𝑎𝑛</m:t>
                      </m:r>
                      <m:r>
                        <a:rPr lang="en-US" sz="13600" i="1">
                          <a:latin typeface="Cambria Math" panose="02040503050406030204" pitchFamily="18" charset="0"/>
                        </a:rPr>
                        <m:t> 35.63=430.03 </m:t>
                      </m:r>
                      <m:r>
                        <a:rPr lang="en-US" sz="13600" i="1">
                          <a:latin typeface="Cambria Math" panose="02040503050406030204" pitchFamily="18" charset="0"/>
                        </a:rPr>
                        <m:t>𝑓𝑒𝑒𝑡</m:t>
                      </m:r>
                    </m:oMath>
                  </m:oMathPara>
                </a14:m>
                <a:endParaRPr lang="en-US" sz="13600" dirty="0" smtClean="0"/>
              </a:p>
              <a:p>
                <a:pPr marL="0" indent="0">
                  <a:buNone/>
                </a:pPr>
                <a:endParaRPr lang="en-US" sz="13600" dirty="0"/>
              </a:p>
              <a:p>
                <a:pPr marL="0" indent="0">
                  <a:buNone/>
                </a:pPr>
                <a:endParaRPr lang="en-US" sz="13600" b="1" i="1" dirty="0" smtClean="0"/>
              </a:p>
              <a:p>
                <a:pPr marL="0" indent="0">
                  <a:buNone/>
                </a:pPr>
                <a14:m>
                  <m:oMathPara xmlns:m="http://schemas.openxmlformats.org/officeDocument/2006/math">
                    <m:oMathParaPr>
                      <m:jc m:val="left"/>
                    </m:oMathParaPr>
                    <m:oMath xmlns:m="http://schemas.openxmlformats.org/officeDocument/2006/math">
                      <m:sSub>
                        <m:sSubPr>
                          <m:ctrlPr>
                            <a:rPr lang="en-US" sz="13600" b="1" i="1">
                              <a:latin typeface="Cambria Math" panose="02040503050406030204" pitchFamily="18" charset="0"/>
                            </a:rPr>
                          </m:ctrlPr>
                        </m:sSubPr>
                        <m:e>
                          <m:r>
                            <a:rPr lang="en-US" sz="13600" b="1" i="1">
                              <a:latin typeface="Cambria Math" panose="02040503050406030204" pitchFamily="18" charset="0"/>
                            </a:rPr>
                            <m:t>𝒉</m:t>
                          </m:r>
                        </m:e>
                        <m:sub>
                          <m:r>
                            <a:rPr lang="en-US" sz="13600" b="1" i="1">
                              <a:latin typeface="Cambria Math" panose="02040503050406030204" pitchFamily="18" charset="0"/>
                            </a:rPr>
                            <m:t>𝒔𝒐𝒘𝒆𝒓</m:t>
                          </m:r>
                        </m:sub>
                      </m:sSub>
                      <m:r>
                        <a:rPr lang="en-US" sz="13600" b="1" i="1">
                          <a:latin typeface="Cambria Math" panose="02040503050406030204" pitchFamily="18" charset="0"/>
                        </a:rPr>
                        <m:t> = </m:t>
                      </m:r>
                      <m:r>
                        <a:rPr lang="en-US" sz="13600" b="1" i="1">
                          <a:latin typeface="Cambria Math" panose="02040503050406030204" pitchFamily="18" charset="0"/>
                        </a:rPr>
                        <m:t>𝟒𝟑𝟎</m:t>
                      </m:r>
                      <m:r>
                        <a:rPr lang="en-US" sz="13600" b="1" i="1">
                          <a:latin typeface="Cambria Math" panose="02040503050406030204" pitchFamily="18" charset="0"/>
                        </a:rPr>
                        <m:t>.</m:t>
                      </m:r>
                      <m:r>
                        <a:rPr lang="en-US" sz="13600" b="1" i="1">
                          <a:latin typeface="Cambria Math" panose="02040503050406030204" pitchFamily="18" charset="0"/>
                        </a:rPr>
                        <m:t>𝟎𝟑</m:t>
                      </m:r>
                      <m:r>
                        <a:rPr lang="en-US" sz="13600" b="1" i="1">
                          <a:latin typeface="Cambria Math" panose="02040503050406030204" pitchFamily="18" charset="0"/>
                        </a:rPr>
                        <m:t>−</m:t>
                      </m:r>
                      <m:r>
                        <a:rPr lang="en-US" sz="13600" b="1" i="1">
                          <a:latin typeface="Cambria Math" panose="02040503050406030204" pitchFamily="18" charset="0"/>
                        </a:rPr>
                        <m:t>𝟑𝟗𝟕</m:t>
                      </m:r>
                      <m:r>
                        <a:rPr lang="en-US" sz="13600" b="1" i="1">
                          <a:latin typeface="Cambria Math" panose="02040503050406030204" pitchFamily="18" charset="0"/>
                        </a:rPr>
                        <m:t>.</m:t>
                      </m:r>
                      <m:r>
                        <a:rPr lang="en-US" sz="13600" b="1" i="1">
                          <a:latin typeface="Cambria Math" panose="02040503050406030204" pitchFamily="18" charset="0"/>
                        </a:rPr>
                        <m:t>𝟖𝟖</m:t>
                      </m:r>
                      <m:r>
                        <a:rPr lang="en-US" sz="13600" b="1" i="1">
                          <a:latin typeface="Cambria Math" panose="02040503050406030204" pitchFamily="18" charset="0"/>
                        </a:rPr>
                        <m:t>=</m:t>
                      </m:r>
                      <m:r>
                        <a:rPr lang="en-US" sz="13600" b="1" i="1">
                          <a:latin typeface="Cambria Math" panose="02040503050406030204" pitchFamily="18" charset="0"/>
                        </a:rPr>
                        <m:t>𝟑𝟐</m:t>
                      </m:r>
                      <m:r>
                        <a:rPr lang="en-US" sz="13600" b="1" i="1">
                          <a:latin typeface="Cambria Math" panose="02040503050406030204" pitchFamily="18" charset="0"/>
                        </a:rPr>
                        <m:t>.</m:t>
                      </m:r>
                      <m:r>
                        <a:rPr lang="en-US" sz="13600" b="1" i="1">
                          <a:latin typeface="Cambria Math" panose="02040503050406030204" pitchFamily="18" charset="0"/>
                        </a:rPr>
                        <m:t>𝟏𝟓</m:t>
                      </m:r>
                      <m:r>
                        <a:rPr lang="en-US" sz="13600" b="1" i="1">
                          <a:latin typeface="Cambria Math" panose="02040503050406030204" pitchFamily="18" charset="0"/>
                        </a:rPr>
                        <m:t> </m:t>
                      </m:r>
                      <m:r>
                        <a:rPr lang="en-US" sz="13600" b="1" i="1">
                          <a:latin typeface="Cambria Math" panose="02040503050406030204" pitchFamily="18" charset="0"/>
                        </a:rPr>
                        <m:t>𝒇𝒆𝒆𝒕</m:t>
                      </m:r>
                    </m:oMath>
                  </m:oMathPara>
                </a14:m>
                <a:endParaRPr lang="en-US" sz="136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770702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6076"/>
            <a:ext cx="9601200" cy="1485900"/>
          </a:xfrm>
        </p:spPr>
        <p:txBody>
          <a:bodyPr/>
          <a:lstStyle/>
          <a:p>
            <a:r>
              <a:rPr lang="en-US" b="1" dirty="0"/>
              <a:t>Definition of Simple Harmonic Motion</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44184"/>
                <a:ext cx="10820400" cy="5336498"/>
              </a:xfrm>
            </p:spPr>
            <p:txBody>
              <a:bodyPr>
                <a:normAutofit fontScale="92500"/>
              </a:bodyPr>
              <a:lstStyle/>
              <a:p>
                <a:pPr marL="0" indent="0">
                  <a:buNone/>
                </a:pPr>
                <a:r>
                  <a:rPr lang="en-US" sz="3000" dirty="0"/>
                  <a:t>A point that moves on a coordinate line is said to be simple harmonic motion if its distance, d, from the origin at the time, t, is given by either: </a:t>
                </a:r>
              </a:p>
              <a:p>
                <a:pPr marL="0" indent="0">
                  <a:buNone/>
                </a:pPr>
                <a:endParaRPr lang="en-US" sz="3000" dirty="0"/>
              </a:p>
              <a:p>
                <a:pPr marL="0" indent="0">
                  <a:buNone/>
                </a:pPr>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𝑑</m:t>
                      </m:r>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asin</m:t>
                          </m:r>
                        </m:fName>
                        <m:e>
                          <m:r>
                            <a:rPr lang="en-US" sz="3000" i="1">
                              <a:latin typeface="Cambria Math" panose="02040503050406030204" pitchFamily="18" charset="0"/>
                            </a:rPr>
                            <m:t>𝜔</m:t>
                          </m:r>
                          <m:r>
                            <a:rPr lang="en-US" sz="3000" i="1">
                              <a:latin typeface="Cambria Math" panose="02040503050406030204" pitchFamily="18" charset="0"/>
                            </a:rPr>
                            <m:t>𝑡</m:t>
                          </m:r>
                        </m:e>
                      </m:func>
                      <m:r>
                        <a:rPr lang="en-US" sz="3000" i="1">
                          <a:latin typeface="Cambria Math" panose="02040503050406030204" pitchFamily="18" charset="0"/>
                        </a:rPr>
                        <m:t>       </m:t>
                      </m:r>
                      <m:r>
                        <a:rPr lang="en-US" sz="3000" i="1">
                          <a:latin typeface="Cambria Math" panose="02040503050406030204" pitchFamily="18" charset="0"/>
                        </a:rPr>
                        <m:t>𝑜𝑟</m:t>
                      </m:r>
                      <m:r>
                        <a:rPr lang="en-US" sz="3000" i="1">
                          <a:latin typeface="Cambria Math" panose="02040503050406030204" pitchFamily="18" charset="0"/>
                        </a:rPr>
                        <m:t>       </m:t>
                      </m:r>
                      <m:r>
                        <a:rPr lang="en-US" sz="3000" i="1">
                          <a:latin typeface="Cambria Math" panose="02040503050406030204" pitchFamily="18" charset="0"/>
                        </a:rPr>
                        <m:t>𝑑</m:t>
                      </m:r>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acos</m:t>
                          </m:r>
                        </m:fName>
                        <m:e>
                          <m:r>
                            <a:rPr lang="en-US" sz="3000" i="1">
                              <a:latin typeface="Cambria Math" panose="02040503050406030204" pitchFamily="18" charset="0"/>
                            </a:rPr>
                            <m:t>𝜔</m:t>
                          </m:r>
                          <m:r>
                            <a:rPr lang="en-US" sz="3000" i="1">
                              <a:latin typeface="Cambria Math" panose="02040503050406030204" pitchFamily="18" charset="0"/>
                            </a:rPr>
                            <m:t>𝑡</m:t>
                          </m:r>
                        </m:e>
                      </m:func>
                      <m:r>
                        <a:rPr lang="en-US" sz="3000" i="1">
                          <a:latin typeface="Cambria Math" panose="02040503050406030204" pitchFamily="18" charset="0"/>
                        </a:rPr>
                        <m:t>        </m:t>
                      </m:r>
                    </m:oMath>
                  </m:oMathPara>
                </a14:m>
                <a:endParaRPr lang="en-US" sz="3000" dirty="0"/>
              </a:p>
              <a:p>
                <a:pPr marL="0" indent="0">
                  <a:buNone/>
                </a:pPr>
                <a:r>
                  <a:rPr lang="en-US" sz="3000" dirty="0"/>
                  <a:t>Where a and </a:t>
                </a:r>
                <a14:m>
                  <m:oMath xmlns:m="http://schemas.openxmlformats.org/officeDocument/2006/math">
                    <m:r>
                      <a:rPr lang="en-US" sz="3000" i="1">
                        <a:latin typeface="Cambria Math" panose="02040503050406030204" pitchFamily="18" charset="0"/>
                      </a:rPr>
                      <m:t>𝜔</m:t>
                    </m:r>
                  </m:oMath>
                </a14:m>
                <a:r>
                  <a:rPr lang="en-US" sz="3000" dirty="0"/>
                  <a:t> are real numbers such that </a:t>
                </a:r>
                <a14:m>
                  <m:oMath xmlns:m="http://schemas.openxmlformats.org/officeDocument/2006/math">
                    <m:r>
                      <a:rPr lang="en-US" sz="3000" i="1">
                        <a:latin typeface="Cambria Math" panose="02040503050406030204" pitchFamily="18" charset="0"/>
                      </a:rPr>
                      <m:t>𝜔</m:t>
                    </m:r>
                    <m:r>
                      <a:rPr lang="en-US" sz="3000" i="1">
                        <a:latin typeface="Cambria Math" panose="02040503050406030204" pitchFamily="18" charset="0"/>
                      </a:rPr>
                      <m:t>&gt;0</m:t>
                    </m:r>
                  </m:oMath>
                </a14:m>
                <a:r>
                  <a:rPr lang="en-US" sz="3000" dirty="0"/>
                  <a:t>. The motion has amplitude of |a|, period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2</m:t>
                        </m:r>
                        <m:r>
                          <a:rPr lang="en-US" sz="3000" i="1">
                            <a:latin typeface="Cambria Math" panose="02040503050406030204" pitchFamily="18" charset="0"/>
                          </a:rPr>
                          <m:t>𝜋</m:t>
                        </m:r>
                      </m:num>
                      <m:den>
                        <m:r>
                          <a:rPr lang="en-US" sz="3000" i="1">
                            <a:latin typeface="Cambria Math" panose="02040503050406030204" pitchFamily="18" charset="0"/>
                          </a:rPr>
                          <m:t>𝜔</m:t>
                        </m:r>
                      </m:den>
                    </m:f>
                  </m:oMath>
                </a14:m>
                <a:r>
                  <a:rPr lang="en-US" sz="3000" dirty="0"/>
                  <a:t>, and frequency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𝜔</m:t>
                        </m:r>
                      </m:num>
                      <m:den>
                        <m:r>
                          <a:rPr lang="en-US" sz="3000" i="1">
                            <a:latin typeface="Cambria Math" panose="02040503050406030204" pitchFamily="18" charset="0"/>
                          </a:rPr>
                          <m:t>2</m:t>
                        </m:r>
                        <m:r>
                          <a:rPr lang="en-US" sz="3000" i="1">
                            <a:latin typeface="Cambria Math" panose="02040503050406030204" pitchFamily="18" charset="0"/>
                          </a:rPr>
                          <m:t>𝜋</m:t>
                        </m:r>
                      </m:den>
                    </m:f>
                  </m:oMath>
                </a14:m>
                <a:endParaRPr lang="en-US" sz="3000" dirty="0"/>
              </a:p>
              <a:p>
                <a:pPr marL="0" indent="0">
                  <a:buNone/>
                </a:pPr>
                <a:r>
                  <a:rPr lang="en-US" sz="3000" b="1" dirty="0"/>
                  <a:t> </a:t>
                </a:r>
                <a:endParaRPr lang="en-US" sz="3000" dirty="0"/>
              </a:p>
              <a:p>
                <a:pPr marL="0" indent="0">
                  <a:buNone/>
                </a:pPr>
                <a:r>
                  <a:rPr lang="en-US" sz="3000" dirty="0"/>
                  <a:t>Amplitude = maximum displacement from equilibrium</a:t>
                </a:r>
              </a:p>
              <a:p>
                <a:pPr marL="0" indent="0">
                  <a:buNone/>
                </a:pPr>
                <a:r>
                  <a:rPr lang="en-US" sz="3000" dirty="0"/>
                  <a:t>Period = time for one complete cycle</a:t>
                </a:r>
              </a:p>
              <a:p>
                <a:pPr marL="0" indent="0">
                  <a:buNone/>
                </a:pPr>
                <a:r>
                  <a:rPr lang="en-US" sz="3000" dirty="0"/>
                  <a:t>Frequency = number of cycles per </a:t>
                </a:r>
                <a:r>
                  <a:rPr lang="en-US" sz="3000" dirty="0" smtClean="0"/>
                  <a:t>second		     </a:t>
                </a:r>
                <a:r>
                  <a:rPr lang="en-US" sz="2600" dirty="0" smtClean="0"/>
                  <a:t>[page </a:t>
                </a:r>
                <a:r>
                  <a:rPr lang="en-US" sz="2600" dirty="0"/>
                  <a:t>354 for visual]</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44184"/>
                <a:ext cx="10820400" cy="5336498"/>
              </a:xfrm>
              <a:blipFill rotWithShape="0">
                <a:blip r:embed="rId2"/>
                <a:stretch>
                  <a:fillRect l="-1127" t="-1598" r="-1915" b="-1027"/>
                </a:stretch>
              </a:blipFill>
            </p:spPr>
            <p:txBody>
              <a:bodyPr/>
              <a:lstStyle/>
              <a:p>
                <a:r>
                  <a:rPr lang="en-US">
                    <a:noFill/>
                  </a:rPr>
                  <a:t> </a:t>
                </a:r>
              </a:p>
            </p:txBody>
          </p:sp>
        </mc:Fallback>
      </mc:AlternateContent>
    </p:spTree>
    <p:extLst>
      <p:ext uri="{BB962C8B-B14F-4D97-AF65-F5344CB8AC3E}">
        <p14:creationId xmlns:p14="http://schemas.microsoft.com/office/powerpoint/2010/main" val="3245840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a:xfrm>
            <a:off x="1371600" y="1424066"/>
            <a:ext cx="9601200" cy="5126636"/>
          </a:xfrm>
        </p:spPr>
        <p:txBody>
          <a:bodyPr>
            <a:normAutofit/>
          </a:bodyPr>
          <a:lstStyle/>
          <a:p>
            <a:pPr marL="0" indent="0">
              <a:buNone/>
            </a:pPr>
            <a:r>
              <a:rPr lang="en-US" sz="3000" dirty="0"/>
              <a:t>A ball is bouncing up and down on a spring. Suppose that 12 inches is the max distance the ball moves vertically (up or down) from its equilibrium (rest) position. Suppose the time it takes for the ball to move from its max displacement (above zero) to its min displacement (below zero) is 6 seconds. </a:t>
            </a:r>
          </a:p>
          <a:p>
            <a:pPr marL="0" indent="0">
              <a:buNone/>
            </a:pPr>
            <a:r>
              <a:rPr lang="en-US" sz="3000" dirty="0"/>
              <a:t> </a:t>
            </a:r>
          </a:p>
          <a:p>
            <a:pPr marL="0" indent="0">
              <a:buNone/>
            </a:pPr>
            <a:r>
              <a:rPr lang="en-US" sz="3000" dirty="0"/>
              <a:t>Assuming perfect elasticity, no friction, and no air resistance, the ball would continue to move in a uniform motion. Find the amplitude, period, and frequency.</a:t>
            </a:r>
          </a:p>
          <a:p>
            <a:pPr marL="0" indent="0">
              <a:buNone/>
            </a:pPr>
            <a:endParaRPr lang="en-US" dirty="0"/>
          </a:p>
        </p:txBody>
      </p:sp>
    </p:spTree>
    <p:extLst>
      <p:ext uri="{BB962C8B-B14F-4D97-AF65-F5344CB8AC3E}">
        <p14:creationId xmlns:p14="http://schemas.microsoft.com/office/powerpoint/2010/main" val="115801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5591</TotalTime>
  <Words>450</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Cambria Math</vt:lpstr>
      <vt:lpstr>Franklin Gothic Book</vt:lpstr>
      <vt:lpstr>Wingdings</vt:lpstr>
      <vt:lpstr>Crop</vt:lpstr>
      <vt:lpstr>Bell Work: Additional Example </vt:lpstr>
      <vt:lpstr>Bell Work: Solution  </vt:lpstr>
      <vt:lpstr>From Last Time… </vt:lpstr>
      <vt:lpstr>Pre-calc trig</vt:lpstr>
      <vt:lpstr>4.8 Applications and Models </vt:lpstr>
      <vt:lpstr>Example. </vt:lpstr>
      <vt:lpstr>Solution</vt:lpstr>
      <vt:lpstr>Definition of Simple Harmonic Motion </vt:lpstr>
      <vt:lpstr>Example</vt:lpstr>
      <vt:lpstr>Solution</vt:lpstr>
      <vt:lpstr>Example</vt:lpstr>
      <vt:lpstr>Solution</vt:lpstr>
      <vt:lpstr>Things to Study for Test</vt:lpstr>
      <vt:lpstr>Things to Study for Test</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181</cp:revision>
  <cp:lastPrinted>2017-10-18T18:14:06Z</cp:lastPrinted>
  <dcterms:created xsi:type="dcterms:W3CDTF">2017-08-21T18:28:24Z</dcterms:created>
  <dcterms:modified xsi:type="dcterms:W3CDTF">2017-12-11T16:09:46Z</dcterms:modified>
</cp:coreProperties>
</file>