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3"/>
  </p:handoutMasterIdLst>
  <p:sldIdLst>
    <p:sldId id="263" r:id="rId2"/>
    <p:sldId id="273" r:id="rId3"/>
    <p:sldId id="266" r:id="rId4"/>
    <p:sldId id="264" r:id="rId5"/>
    <p:sldId id="265" r:id="rId6"/>
    <p:sldId id="267" r:id="rId7"/>
    <p:sldId id="270" r:id="rId8"/>
    <p:sldId id="271" r:id="rId9"/>
    <p:sldId id="272" r:id="rId10"/>
    <p:sldId id="268" r:id="rId11"/>
    <p:sldId id="269" r:id="rId12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2309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4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.) </m:t>
                      </m:r>
                      <m:r>
                        <m:rPr>
                          <m:sty m:val="p"/>
                        </m:rPr>
                        <a:rPr lang="en-US" sz="4000" i="1" dirty="0" err="1">
                          <a:latin typeface="Cambria Math" panose="02040503050406030204" pitchFamily="18" charset="0"/>
                        </a:rPr>
                        <m:t>csc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en-US" sz="4000" i="1" dirty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𝑐𝑠𝑐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23091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307 #37 – 46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83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4000" dirty="0" smtClean="0"/>
                  <a:t>Simplify:</a:t>
                </a:r>
              </a:p>
              <a:p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i="1" dirty="0" err="1">
                          <a:latin typeface="Cambria Math" panose="02040503050406030204" pitchFamily="18" charset="0"/>
                        </a:rPr>
                        <m:t>csc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en-US" sz="4000" i="1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22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371" y="1837872"/>
            <a:ext cx="11052629" cy="3581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Preview Second Semester of Pre-</a:t>
            </a:r>
            <a:r>
              <a:rPr lang="en-US" sz="4000" dirty="0" err="1" smtClean="0"/>
              <a:t>Calc</a:t>
            </a:r>
            <a:r>
              <a:rPr lang="en-US" sz="4000" dirty="0" smtClean="0"/>
              <a:t> and Trig</a:t>
            </a:r>
          </a:p>
          <a:p>
            <a:r>
              <a:rPr lang="en-US" sz="4000" dirty="0" smtClean="0"/>
              <a:t>Quick Review of First Semester Pre-</a:t>
            </a:r>
            <a:r>
              <a:rPr lang="en-US" sz="4000" dirty="0" err="1" smtClean="0"/>
              <a:t>Calc</a:t>
            </a:r>
            <a:r>
              <a:rPr lang="en-US" sz="4000" dirty="0" smtClean="0"/>
              <a:t> and Trig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36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10820400" cy="1485900"/>
          </a:xfrm>
        </p:spPr>
        <p:txBody>
          <a:bodyPr/>
          <a:lstStyle/>
          <a:p>
            <a:r>
              <a:rPr lang="en-US" dirty="0" smtClean="0"/>
              <a:t>Second Semester Break Down (3</a:t>
            </a:r>
            <a:r>
              <a:rPr lang="en-US" baseline="30000" dirty="0" smtClean="0"/>
              <a:t>rd</a:t>
            </a:r>
            <a:r>
              <a:rPr lang="en-US" dirty="0" smtClean="0"/>
              <a:t> Quarter)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96686"/>
            <a:ext cx="10820400" cy="60524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r>
              <a:rPr lang="en-US" sz="5400" dirty="0" smtClean="0"/>
              <a:t>Week </a:t>
            </a:r>
            <a:r>
              <a:rPr lang="en-US" sz="5400" dirty="0"/>
              <a:t>of Jan 9: Review </a:t>
            </a:r>
            <a:r>
              <a:rPr lang="en-US" sz="5400" dirty="0" smtClean="0"/>
              <a:t>1</a:t>
            </a:r>
            <a:r>
              <a:rPr lang="en-US" sz="5400" baseline="30000" dirty="0" smtClean="0"/>
              <a:t>st</a:t>
            </a:r>
            <a:r>
              <a:rPr lang="en-US" sz="5400" dirty="0" smtClean="0"/>
              <a:t> semester &amp; Start Trig Identities</a:t>
            </a:r>
            <a:endParaRPr lang="en-US" sz="5400" dirty="0"/>
          </a:p>
          <a:p>
            <a:pPr marL="0" indent="0">
              <a:buNone/>
            </a:pPr>
            <a:r>
              <a:rPr lang="en-US" sz="5400" dirty="0"/>
              <a:t>Week of Jan </a:t>
            </a:r>
            <a:r>
              <a:rPr lang="en-US" sz="5400" dirty="0" smtClean="0"/>
              <a:t>15</a:t>
            </a:r>
            <a:r>
              <a:rPr lang="en-US" sz="5400" dirty="0"/>
              <a:t>: </a:t>
            </a:r>
            <a:r>
              <a:rPr lang="en-US" sz="5400" dirty="0" smtClean="0"/>
              <a:t>Trig Identities</a:t>
            </a:r>
            <a:endParaRPr lang="en-US" sz="5400" dirty="0"/>
          </a:p>
          <a:p>
            <a:pPr marL="0" indent="0">
              <a:buNone/>
            </a:pPr>
            <a:r>
              <a:rPr lang="en-US" sz="5400" dirty="0"/>
              <a:t>Week of Jan 22: </a:t>
            </a:r>
            <a:r>
              <a:rPr lang="en-US" sz="5400" dirty="0" smtClean="0"/>
              <a:t>Trig Identities</a:t>
            </a:r>
            <a:endParaRPr lang="en-US" sz="5400" dirty="0"/>
          </a:p>
          <a:p>
            <a:pPr marL="0" indent="0">
              <a:buNone/>
            </a:pPr>
            <a:r>
              <a:rPr lang="en-US" sz="5400" dirty="0"/>
              <a:t>Week of Jan 29: </a:t>
            </a:r>
            <a:r>
              <a:rPr lang="en-US" sz="5400" dirty="0" smtClean="0"/>
              <a:t>Review Trig Identities</a:t>
            </a:r>
            <a:endParaRPr lang="en-US" sz="5400" dirty="0"/>
          </a:p>
          <a:p>
            <a:pPr marL="0" indent="0">
              <a:buNone/>
            </a:pPr>
            <a:r>
              <a:rPr lang="en-US" sz="5400" b="1" dirty="0"/>
              <a:t>Week of Feb 5: </a:t>
            </a:r>
            <a:r>
              <a:rPr lang="en-US" sz="5400" b="1" dirty="0" smtClean="0"/>
              <a:t>Analytic Trig Test and Law of Sine/Cosine</a:t>
            </a:r>
            <a:endParaRPr lang="en-US" sz="5400" b="1" dirty="0"/>
          </a:p>
          <a:p>
            <a:pPr marL="0" indent="0">
              <a:buNone/>
            </a:pPr>
            <a:r>
              <a:rPr lang="en-US" sz="5400" dirty="0"/>
              <a:t>Week of Feb 12: </a:t>
            </a:r>
            <a:r>
              <a:rPr lang="en-US" sz="5400" dirty="0" smtClean="0"/>
              <a:t>Law of Sine/Cosine and Vectors </a:t>
            </a:r>
          </a:p>
          <a:p>
            <a:pPr marL="0" indent="0">
              <a:buNone/>
            </a:pPr>
            <a:r>
              <a:rPr lang="en-US" sz="5400" b="1" dirty="0" smtClean="0"/>
              <a:t>Week </a:t>
            </a:r>
            <a:r>
              <a:rPr lang="en-US" sz="5400" b="1" dirty="0"/>
              <a:t>of Feb 19: </a:t>
            </a:r>
            <a:r>
              <a:rPr lang="en-US" sz="5400" b="1" dirty="0" smtClean="0"/>
              <a:t>More Trig Identities Test</a:t>
            </a:r>
            <a:r>
              <a:rPr lang="en-US" sz="5400" b="1" dirty="0"/>
              <a:t> </a:t>
            </a:r>
          </a:p>
          <a:p>
            <a:pPr marL="0" indent="0">
              <a:buNone/>
            </a:pPr>
            <a:r>
              <a:rPr lang="en-US" sz="5400" dirty="0"/>
              <a:t>Week of Feb 26: </a:t>
            </a:r>
            <a:r>
              <a:rPr lang="en-US" sz="5400" dirty="0" smtClean="0"/>
              <a:t>Systems of Equations</a:t>
            </a:r>
            <a:endParaRPr lang="en-US" sz="5400" dirty="0"/>
          </a:p>
          <a:p>
            <a:pPr marL="0" indent="0">
              <a:buNone/>
            </a:pPr>
            <a:r>
              <a:rPr lang="en-US" sz="5400" b="1" dirty="0"/>
              <a:t>Week of Mar 5: </a:t>
            </a:r>
            <a:r>
              <a:rPr lang="en-US" sz="5400" b="1" dirty="0" smtClean="0"/>
              <a:t>Systems of Equations Test</a:t>
            </a:r>
            <a:endParaRPr lang="en-US" sz="5400" b="1" dirty="0"/>
          </a:p>
          <a:p>
            <a:pPr marL="0" indent="0">
              <a:buNone/>
            </a:pPr>
            <a:r>
              <a:rPr lang="en-US" sz="5400" dirty="0"/>
              <a:t>---End 3rd Quarter---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10820400" cy="1485900"/>
          </a:xfrm>
        </p:spPr>
        <p:txBody>
          <a:bodyPr/>
          <a:lstStyle/>
          <a:p>
            <a:r>
              <a:rPr lang="en-US" dirty="0" smtClean="0"/>
              <a:t>Second Semester Break Down (4</a:t>
            </a:r>
            <a:r>
              <a:rPr lang="en-US" baseline="30000" dirty="0" smtClean="0"/>
              <a:t>th</a:t>
            </a:r>
            <a:r>
              <a:rPr lang="en-US" dirty="0" smtClean="0"/>
              <a:t> Quarter)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96686"/>
            <a:ext cx="10820400" cy="60524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r>
              <a:rPr lang="en-US" sz="5400" dirty="0"/>
              <a:t>Week of Mar 12: Spring Break</a:t>
            </a:r>
          </a:p>
          <a:p>
            <a:pPr marL="0" indent="0">
              <a:buNone/>
            </a:pPr>
            <a:r>
              <a:rPr lang="en-US" sz="5400" dirty="0"/>
              <a:t>Week of Mar 19: Start an ACT Unit</a:t>
            </a:r>
            <a:r>
              <a:rPr lang="en-US" sz="5400" dirty="0" smtClean="0"/>
              <a:t>: Pre; Elem; </a:t>
            </a:r>
            <a:r>
              <a:rPr lang="en-US" sz="5400" dirty="0" err="1" smtClean="0"/>
              <a:t>Interm</a:t>
            </a:r>
            <a:r>
              <a:rPr lang="en-US" sz="5400" dirty="0" smtClean="0"/>
              <a:t>. Algebra &amp; </a:t>
            </a:r>
            <a:r>
              <a:rPr lang="en-US" sz="5400" dirty="0"/>
              <a:t>Geometry</a:t>
            </a:r>
          </a:p>
          <a:p>
            <a:pPr marL="0" indent="0">
              <a:buNone/>
            </a:pPr>
            <a:r>
              <a:rPr lang="en-US" sz="5400" b="1" dirty="0" smtClean="0"/>
              <a:t>Week </a:t>
            </a:r>
            <a:r>
              <a:rPr lang="en-US" sz="5400" b="1" dirty="0"/>
              <a:t>of Mar 26: ACT Unit: </a:t>
            </a:r>
            <a:r>
              <a:rPr lang="en-US" sz="5400" b="1" dirty="0" smtClean="0"/>
              <a:t>ACT &amp; Strategies</a:t>
            </a:r>
            <a:r>
              <a:rPr lang="en-US" sz="5400" b="1" dirty="0"/>
              <a:t>, </a:t>
            </a:r>
            <a:r>
              <a:rPr lang="en-US" sz="5400" b="1" dirty="0" smtClean="0"/>
              <a:t>Practice </a:t>
            </a:r>
            <a:r>
              <a:rPr lang="en-US" sz="5400" b="1" dirty="0"/>
              <a:t>E</a:t>
            </a:r>
            <a:r>
              <a:rPr lang="en-US" sz="5400" b="1" dirty="0" smtClean="0"/>
              <a:t>xam</a:t>
            </a:r>
            <a:endParaRPr lang="en-US" sz="5400" b="1" dirty="0"/>
          </a:p>
          <a:p>
            <a:pPr marL="0" indent="0">
              <a:buNone/>
            </a:pPr>
            <a:r>
              <a:rPr lang="en-US" sz="5400" dirty="0"/>
              <a:t>Week of Apr 2: Start </a:t>
            </a:r>
            <a:r>
              <a:rPr lang="en-US" sz="5400" dirty="0" smtClean="0"/>
              <a:t>Matrices Unit </a:t>
            </a:r>
            <a:r>
              <a:rPr lang="en-US" sz="5400" dirty="0"/>
              <a:t>(ACT TEST ON 4/3)</a:t>
            </a:r>
          </a:p>
          <a:p>
            <a:pPr marL="0" indent="0">
              <a:buNone/>
            </a:pPr>
            <a:r>
              <a:rPr lang="en-US" sz="5400" b="1" dirty="0"/>
              <a:t>Week of Apr 9: </a:t>
            </a:r>
            <a:r>
              <a:rPr lang="en-US" sz="5400" b="1" dirty="0" smtClean="0"/>
              <a:t>Matrices Test</a:t>
            </a:r>
            <a:endParaRPr lang="en-US" sz="5400" b="1" dirty="0"/>
          </a:p>
          <a:p>
            <a:pPr marL="0" indent="0">
              <a:buNone/>
            </a:pPr>
            <a:r>
              <a:rPr lang="en-US" sz="5400" dirty="0"/>
              <a:t>Week of Apr 16: </a:t>
            </a:r>
            <a:r>
              <a:rPr lang="en-US" sz="5400" dirty="0" smtClean="0"/>
              <a:t>Intro to Calculus with Limits</a:t>
            </a:r>
            <a:endParaRPr lang="en-US" sz="5400" dirty="0"/>
          </a:p>
          <a:p>
            <a:pPr marL="0" indent="0">
              <a:buNone/>
            </a:pPr>
            <a:r>
              <a:rPr lang="en-US" sz="5400" dirty="0"/>
              <a:t>Week of Apr 23: </a:t>
            </a:r>
            <a:r>
              <a:rPr lang="en-US" sz="5400" dirty="0" err="1" smtClean="0"/>
              <a:t>Calc</a:t>
            </a:r>
            <a:r>
              <a:rPr lang="en-US" sz="5400" dirty="0" smtClean="0"/>
              <a:t> Limits and Area</a:t>
            </a:r>
            <a:endParaRPr lang="en-US" sz="5400" dirty="0"/>
          </a:p>
          <a:p>
            <a:pPr marL="0" indent="0">
              <a:buNone/>
            </a:pPr>
            <a:r>
              <a:rPr lang="en-US" sz="5400" b="1" dirty="0"/>
              <a:t>Week of Apr 30: </a:t>
            </a:r>
            <a:r>
              <a:rPr lang="en-US" sz="5400" b="1" dirty="0" smtClean="0"/>
              <a:t>Intro to </a:t>
            </a:r>
            <a:r>
              <a:rPr lang="en-US" sz="5400" b="1" dirty="0" err="1" smtClean="0"/>
              <a:t>Calc</a:t>
            </a:r>
            <a:r>
              <a:rPr lang="en-US" sz="5400" b="1" dirty="0" smtClean="0"/>
              <a:t> Test and Start Sequences and Series</a:t>
            </a:r>
            <a:endParaRPr lang="en-US" sz="5400" b="1" dirty="0"/>
          </a:p>
          <a:p>
            <a:pPr marL="0" indent="0">
              <a:buNone/>
            </a:pPr>
            <a:r>
              <a:rPr lang="en-US" sz="5400" b="1" dirty="0"/>
              <a:t>Week of May 7: </a:t>
            </a:r>
            <a:r>
              <a:rPr lang="en-US" sz="5400" b="1" dirty="0" smtClean="0"/>
              <a:t>Sequence and Series Test (SENIOR </a:t>
            </a:r>
            <a:r>
              <a:rPr lang="en-US" sz="5400" b="1" dirty="0"/>
              <a:t>FINALS)</a:t>
            </a:r>
          </a:p>
          <a:p>
            <a:pPr marL="0" indent="0">
              <a:buNone/>
            </a:pPr>
            <a:r>
              <a:rPr lang="en-US" sz="5400" dirty="0"/>
              <a:t>Week of May 14: Review for Finals</a:t>
            </a:r>
          </a:p>
          <a:p>
            <a:pPr marL="0" indent="0">
              <a:buNone/>
            </a:pPr>
            <a:r>
              <a:rPr lang="en-US" sz="5400" b="1" dirty="0"/>
              <a:t>Week of May 21: Take Finals</a:t>
            </a:r>
          </a:p>
          <a:p>
            <a:pPr marL="0" indent="0">
              <a:buNone/>
            </a:pPr>
            <a:r>
              <a:rPr lang="en-US" sz="5400" dirty="0"/>
              <a:t>---End 4th Quarter---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 Identities (Section 4.3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Reciprocal Identities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47324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𝒔𝒆𝒄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4000" b="1" dirty="0"/>
                  <a:t>	</a:t>
                </a:r>
                <a:r>
                  <a:rPr lang="en-US" sz="4000" b="1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𝐬𝐞𝐜</m:t>
                        </m:r>
                      </m:fNam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4000" b="1" dirty="0"/>
                  <a:t>			</a:t>
                </a:r>
                <a:endParaRPr lang="en-US" sz="4000" b="1" i="1" dirty="0" smtClean="0"/>
              </a:p>
              <a:p>
                <a:endParaRPr lang="en-US" sz="4000" b="1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𝒄𝒔𝒄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4000" b="1" dirty="0"/>
                  <a:t>	</a:t>
                </a:r>
                <a:r>
                  <a:rPr lang="en-US" sz="4000" b="1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𝐜𝐬𝐜</m:t>
                        </m:r>
                      </m:fNam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4000" b="1" dirty="0"/>
                  <a:t>	</a:t>
                </a:r>
                <a:endParaRPr lang="en-US" sz="4000" b="1" dirty="0" smtClean="0"/>
              </a:p>
              <a:p>
                <a:pPr marL="0" indent="0">
                  <a:buNone/>
                </a:pPr>
                <a:endParaRPr lang="en-US" sz="4000" b="1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𝒄𝒐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4000" b="1" dirty="0" smtClean="0"/>
                  <a:t>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𝐜𝐨𝐭</m:t>
                        </m:r>
                      </m:fName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𝒕𝒂𝒏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000" b="1" dirty="0"/>
                  <a:t/>
                </a:r>
                <a:br>
                  <a:rPr lang="en-US" sz="3000" b="1" dirty="0"/>
                </a:br>
                <a:r>
                  <a:rPr lang="en-US" sz="3000" b="1" dirty="0"/>
                  <a:t/>
                </a:r>
                <a:br>
                  <a:rPr lang="en-US" sz="3000" b="1" dirty="0"/>
                </a:br>
                <a:r>
                  <a:rPr lang="en-US" sz="3000" b="1" dirty="0"/>
                  <a:t>				</a:t>
                </a:r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473245"/>
              </a:xfrm>
              <a:blipFill rotWithShape="0">
                <a:blip r:embed="rId2"/>
                <a:stretch>
                  <a:fillRect t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3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Quotient Identities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num>
                          <m:den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400" b="1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𝐜𝐨𝐭</m:t>
                        </m:r>
                      </m:fName>
                      <m:e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num>
                          <m:den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den>
                        </m:f>
                      </m:e>
                    </m:func>
                  </m:oMath>
                </a14:m>
                <a:endParaRPr lang="en-US" sz="3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1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Pythagorean Identities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𝒔𝒊𝒏</m:t>
                        </m:r>
                      </m:e>
                      <m:sup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7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𝒄𝒐</m:t>
                    </m:r>
                    <m:sSup>
                      <m:sSupPr>
                        <m:ctrlPr>
                          <a:rPr lang="en-US" sz="3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7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700" b="1" dirty="0"/>
                  <a:t>	</a:t>
                </a:r>
                <a:r>
                  <a:rPr lang="en-US" sz="3200" b="1" dirty="0"/>
                  <a:t>		</a:t>
                </a:r>
                <a:endParaRPr lang="en-US" sz="3200" b="1" dirty="0" smtClean="0"/>
              </a:p>
              <a:p>
                <a:pPr marL="0" indent="0">
                  <a:buNone/>
                </a:pPr>
                <a:endParaRPr lang="en-US" sz="3200" b="1" i="1" dirty="0"/>
              </a:p>
              <a:p>
                <a:pPr marL="0" indent="0">
                  <a:buNone/>
                </a:pPr>
                <a:endParaRPr lang="en-US" sz="3200" b="1" i="1" dirty="0" smtClean="0"/>
              </a:p>
              <a:p>
                <a:pPr marL="0" indent="0">
                  <a:buNone/>
                </a:pPr>
                <a:endParaRPr lang="en-US" sz="3200" b="1" i="1" dirty="0"/>
              </a:p>
              <a:p>
                <a:pPr marL="0" indent="0">
                  <a:buNone/>
                </a:pPr>
                <a:r>
                  <a:rPr lang="en-US" sz="3200" b="1" i="1" dirty="0" smtClean="0"/>
                  <a:t>Therefore,					</a:t>
                </a:r>
                <a14:m>
                  <m:oMath xmlns:m="http://schemas.openxmlformats.org/officeDocument/2006/math">
                    <m:r>
                      <a:rPr lang="en-US" sz="37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𝒕𝒂</m:t>
                    </m:r>
                    <m:sSup>
                      <m:sSupPr>
                        <m:ctrlPr>
                          <a:rPr lang="en-US" sz="3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7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𝒔𝒆𝒄</m:t>
                        </m:r>
                      </m:e>
                      <m:sup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7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3700" dirty="0"/>
              </a:p>
              <a:p>
                <a:pPr marL="0" indent="0">
                  <a:buNone/>
                </a:pPr>
                <a:r>
                  <a:rPr lang="en-US" sz="3200" b="1" dirty="0"/>
                  <a:t> 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But how?</a:t>
                </a:r>
                <a:r>
                  <a:rPr lang="en-US" sz="3200" b="1" dirty="0"/>
                  <a:t>					</a:t>
                </a:r>
                <a14:m>
                  <m:oMath xmlns:m="http://schemas.openxmlformats.org/officeDocument/2006/math">
                    <m:r>
                      <a:rPr lang="en-US" sz="37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𝒄𝒐</m:t>
                    </m:r>
                    <m:sSup>
                      <m:sSupPr>
                        <m:ctrlPr>
                          <a:rPr lang="en-US" sz="3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7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700" b="1" i="1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3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𝒔𝒄</m:t>
                        </m:r>
                      </m:e>
                      <m:sup>
                        <m:r>
                          <a:rPr lang="en-US" sz="37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7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37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1020" b="-3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8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6095</TotalTime>
  <Words>284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Cambria Math</vt:lpstr>
      <vt:lpstr>Franklin Gothic Book</vt:lpstr>
      <vt:lpstr>Crop</vt:lpstr>
      <vt:lpstr>Pre-Calc &amp; Trig</vt:lpstr>
      <vt:lpstr>Bell Work</vt:lpstr>
      <vt:lpstr>Objective</vt:lpstr>
      <vt:lpstr>Second Semester Break Down (3rd Quarter)</vt:lpstr>
      <vt:lpstr>Second Semester Break Down (4th Quarter)</vt:lpstr>
      <vt:lpstr>Trig Identities (Section 4.3 Notes)</vt:lpstr>
      <vt:lpstr>Reciprocal Identities </vt:lpstr>
      <vt:lpstr>Quotient Identities </vt:lpstr>
      <vt:lpstr>Pythagorean Identities </vt:lpstr>
      <vt:lpstr>Simplify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152</cp:revision>
  <cp:lastPrinted>2017-11-01T17:18:10Z</cp:lastPrinted>
  <dcterms:created xsi:type="dcterms:W3CDTF">2017-08-31T14:11:29Z</dcterms:created>
  <dcterms:modified xsi:type="dcterms:W3CDTF">2018-01-09T16:37:17Z</dcterms:modified>
</cp:coreProperties>
</file>