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9"/>
  </p:handoutMasterIdLst>
  <p:sldIdLst>
    <p:sldId id="263" r:id="rId2"/>
    <p:sldId id="273" r:id="rId3"/>
    <p:sldId id="269" r:id="rId4"/>
    <p:sldId id="266" r:id="rId5"/>
    <p:sldId id="270" r:id="rId6"/>
    <p:sldId id="271" r:id="rId7"/>
    <p:sldId id="272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74" r:id="rId18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4" d="100"/>
          <a:sy n="44" d="100"/>
        </p:scale>
        <p:origin x="36" y="1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9560"/>
            <a:ext cx="9601200" cy="14859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41120"/>
                <a:ext cx="9601200" cy="45262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𝐜𝐨𝐬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𝐬𝐞𝐜</m:t>
                        </m:r>
                      </m:fName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rad>
                          </m:num>
                          <m:den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func>
                    <m:r>
                      <a:rPr lang="en-US" sz="3200" b="1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𝐜𝐬𝐜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ad>
                          <m:radPr>
                            <m:degHide m:val="on"/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rad>
                      </m:num>
                      <m:den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sz="32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/>
                  <a:t>	</a:t>
                </a: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func>
                      <m:r>
                        <a:rPr lang="en-US" sz="32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rad>
                        </m:num>
                        <m:den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3200" b="1">
                          <a:latin typeface="Cambria Math" panose="02040503050406030204" pitchFamily="18" charset="0"/>
                        </a:rPr>
                        <m:t>            </m:t>
                      </m:r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𝐜𝐨𝐭</m:t>
                          </m:r>
                        </m:fName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func>
                      <m:r>
                        <a:rPr lang="en-US" sz="32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rad>
                        </m:num>
                        <m:den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41120"/>
                <a:ext cx="9601200" cy="452628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51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:r>
                  <a:rPr lang="en-US" dirty="0" smtClean="0"/>
                  <a:t>Prove: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co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137160"/>
                <a:ext cx="9601200" cy="148590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dirty="0" smtClean="0"/>
                  <a:t>Prove: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co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137160"/>
                <a:ext cx="9601200" cy="1485900"/>
              </a:xfrm>
              <a:blipFill rotWithShape="0"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2286000"/>
                <a:ext cx="11308080" cy="43738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3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4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43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4300">
                        <a:latin typeface="Cambria Math" panose="02040503050406030204" pitchFamily="18" charset="0"/>
                      </a:rPr>
                      <m:t>co</m:t>
                    </m:r>
                    <m:sSup>
                      <m:sSupPr>
                        <m:ctrlPr>
                          <a:rPr lang="en-US" sz="4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43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sz="43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4300" dirty="0"/>
                  <a:t>		</a:t>
                </a:r>
                <a:r>
                  <a:rPr lang="en-US" sz="4300" dirty="0" smtClean="0">
                    <a:sym typeface="Wingdings" panose="05000000000000000000" pitchFamily="2" charset="2"/>
                  </a:rPr>
                  <a:t></a:t>
                </a:r>
                <a:r>
                  <a:rPr lang="en-US" sz="4300" dirty="0" smtClean="0"/>
                  <a:t> </a:t>
                </a:r>
                <a:r>
                  <a:rPr lang="en-US" sz="4300" dirty="0"/>
                  <a:t>Factor out sin </a:t>
                </a:r>
                <a:r>
                  <a:rPr lang="en-US" sz="4300" dirty="0" smtClean="0"/>
                  <a:t>x</a:t>
                </a:r>
                <a:endParaRPr lang="en-US" sz="43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4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43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4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430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4300">
                        <a:latin typeface="Cambria Math" panose="02040503050406030204" pitchFamily="18" charset="0"/>
                      </a:rPr>
                      <m:t>co</m:t>
                    </m:r>
                    <m:sSup>
                      <m:sSupPr>
                        <m:ctrlPr>
                          <a:rPr lang="en-US" sz="4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43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sz="43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300" dirty="0"/>
                  <a:t>		</a:t>
                </a:r>
                <a:r>
                  <a:rPr lang="en-US" sz="4300" dirty="0" smtClean="0">
                    <a:sym typeface="Wingdings" panose="05000000000000000000" pitchFamily="2" charset="2"/>
                  </a:rPr>
                  <a:t></a:t>
                </a:r>
                <a:r>
                  <a:rPr lang="en-US" sz="4300" dirty="0" smtClean="0"/>
                  <a:t> </a:t>
                </a:r>
                <a:r>
                  <a:rPr lang="en-US" sz="4300" dirty="0"/>
                  <a:t>Factor out -1 </a:t>
                </a:r>
                <a:r>
                  <a:rPr lang="en-US" sz="4300" dirty="0" smtClean="0"/>
                  <a:t/>
                </a:r>
                <a:br>
                  <a:rPr lang="en-US" sz="4300" dirty="0" smtClean="0"/>
                </a:br>
                <a:r>
                  <a:rPr lang="en-US" sz="4300" dirty="0" smtClean="0"/>
                  <a:t>                                           (</a:t>
                </a:r>
                <a:r>
                  <a:rPr lang="en-US" sz="4300" dirty="0"/>
                  <a:t>combine with 1</a:t>
                </a:r>
                <a:r>
                  <a:rPr lang="en-US" sz="4300" baseline="30000" dirty="0"/>
                  <a:t>st</a:t>
                </a:r>
                <a:r>
                  <a:rPr lang="en-US" sz="4300" dirty="0"/>
                  <a:t> step</a:t>
                </a:r>
                <a:r>
                  <a:rPr lang="en-US" sz="4300" dirty="0" smtClean="0"/>
                  <a:t>)</a:t>
                </a:r>
                <a:endParaRPr lang="en-US" sz="43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3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4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43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4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4300">
                            <a:latin typeface="Cambria Math" panose="02040503050406030204" pitchFamily="18" charset="0"/>
                          </a:rPr>
                          <m:t>sin</m:t>
                        </m:r>
                      </m:e>
                      <m:sup>
                        <m:r>
                          <a:rPr lang="en-US" sz="43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300" dirty="0"/>
                  <a:t>			</a:t>
                </a:r>
                <a:r>
                  <a:rPr lang="en-US" sz="4300" dirty="0">
                    <a:sym typeface="Wingdings" panose="05000000000000000000" pitchFamily="2" charset="2"/>
                  </a:rPr>
                  <a:t></a:t>
                </a:r>
                <a:r>
                  <a:rPr lang="en-US" sz="4300" dirty="0"/>
                  <a:t> Pythagorean </a:t>
                </a:r>
                <a:r>
                  <a:rPr lang="en-US" sz="4300" dirty="0" smtClean="0"/>
                  <a:t>    </a:t>
                </a:r>
                <a:br>
                  <a:rPr lang="en-US" sz="4300" dirty="0" smtClean="0"/>
                </a:br>
                <a:r>
                  <a:rPr lang="en-US" sz="4300" dirty="0" smtClean="0"/>
                  <a:t>                                             Identity</a:t>
                </a:r>
                <a:endParaRPr lang="en-US" sz="43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3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3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300" b="1" i="1">
                            <a:latin typeface="Cambria Math" panose="02040503050406030204" pitchFamily="18" charset="0"/>
                          </a:rPr>
                          <m:t>𝒔𝒊𝒏</m:t>
                        </m:r>
                      </m:e>
                      <m:sup>
                        <m:r>
                          <a:rPr lang="en-US" sz="43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43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4300" dirty="0"/>
                  <a:t>					</a:t>
                </a:r>
                <a:r>
                  <a:rPr lang="en-US" sz="4300" dirty="0">
                    <a:sym typeface="Wingdings" panose="05000000000000000000" pitchFamily="2" charset="2"/>
                  </a:rPr>
                  <a:t></a:t>
                </a:r>
                <a:r>
                  <a:rPr lang="en-US" sz="4300" dirty="0"/>
                  <a:t> Simplify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286000"/>
                <a:ext cx="11308080" cy="4373880"/>
              </a:xfrm>
              <a:blipFill rotWithShape="0">
                <a:blip r:embed="rId3"/>
                <a:stretch>
                  <a:fillRect t="-3621" r="-2102" b="-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Simplify: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Simplify: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2480" y="1554480"/>
                <a:ext cx="11399520" cy="509016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7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7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r>
                      <a:rPr lang="en-US" sz="37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7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70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func>
                      <m:funcPr>
                        <m:ctrlPr>
                          <a:rPr lang="en-US" sz="37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7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r>
                      <a:rPr lang="en-US" sz="37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7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7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r>
                      <a:rPr lang="en-US" sz="37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𝑐𝑜</m:t>
                        </m:r>
                        <m:sSup>
                          <m:sSupPr>
                            <m:ctrlPr>
                              <a:rPr lang="en-US" sz="3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7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func>
                          <m:funcPr>
                            <m:ctrlPr>
                              <a:rPr lang="en-US" sz="37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7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7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en-US" sz="37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7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</m:oMath>
                </a14:m>
                <a:r>
                  <a:rPr lang="en-US" sz="3400" dirty="0"/>
                  <a:t>	</a:t>
                </a:r>
                <a:r>
                  <a:rPr lang="en-US" sz="3400" dirty="0" smtClean="0"/>
                  <a:t>  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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Quotient Property</a:t>
                </a:r>
                <a:r>
                  <a:rPr lang="en-US" sz="3400" dirty="0"/>
                  <a:t/>
                </a:r>
                <a:br>
                  <a:rPr lang="en-US" sz="3400" dirty="0"/>
                </a:br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7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sz="3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𝑐𝑜</m:t>
                        </m:r>
                        <m:sSup>
                          <m:sSupPr>
                            <m:ctrlPr>
                              <a:rPr lang="en-US" sz="3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7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func>
                          <m:funcPr>
                            <m:ctrlPr>
                              <a:rPr lang="en-US" sz="37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7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7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700" dirty="0"/>
                  <a:t>	</a:t>
                </a:r>
                <a:r>
                  <a:rPr lang="en-US" sz="3400" dirty="0"/>
                  <a:t>		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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Common Denom. &amp; Add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400" dirty="0"/>
                  <a:t>					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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Pythagorean Identity </a:t>
                </a:r>
              </a:p>
              <a:p>
                <a:pPr marL="0" indent="0">
                  <a:buNone/>
                </a:pPr>
                <a:r>
                  <a:rPr lang="en-US" sz="34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𝒄𝒔𝒄</m:t>
                        </m:r>
                      </m:fName>
                      <m: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3400" b="1" dirty="0"/>
                  <a:t>	</a:t>
                </a:r>
                <a:r>
                  <a:rPr lang="en-US" sz="3400" dirty="0"/>
                  <a:t>			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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Reciprocal Identity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2480" y="1554480"/>
                <a:ext cx="11399520" cy="5090160"/>
              </a:xfrm>
              <a:blipFill rotWithShape="0">
                <a:blip r:embed="rId3"/>
                <a:stretch>
                  <a:fillRect r="-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03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en-US" dirty="0"/>
                  <a:t>Perform the addition and simplify</a:t>
                </a:r>
                <a:r>
                  <a:rPr lang="en-US" dirty="0" smtClean="0"/>
                  <a:t>: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t="-11934" b="-47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5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97280" y="274320"/>
                <a:ext cx="3627120" cy="14859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7280" y="274320"/>
                <a:ext cx="3627120" cy="14859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132320" y="481639"/>
                <a:ext cx="6096000" cy="591469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3400" b="1" i="1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r>
                  <a:rPr lang="en-US" sz="3400" i="1" u="sng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Pythagorean </a:t>
                </a:r>
                <a:r>
                  <a:rPr lang="en-US" sz="3400" i="1" u="sng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Identity</a:t>
                </a:r>
                <a:endParaRPr lang="en-US" sz="3400" i="1" u="sn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n-US" sz="3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sz="3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n-US" sz="3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3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)(</m:t>
                            </m:r>
                            <m:func>
                              <m:funcPr>
                                <m:ctrlPr>
                                  <a:rPr lang="en-US" sz="3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3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			</a:t>
                </a:r>
              </a:p>
              <a:p>
                <a:r>
                  <a:rPr lang="en-US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3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3400" i="1" u="sng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Divide by </a:t>
                </a:r>
                <a:r>
                  <a:rPr lang="en-US" sz="3400" i="1" u="sng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Common Factor</a:t>
                </a:r>
                <a:endParaRPr lang="en-US" sz="3400" i="1" u="sn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3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3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3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					</a:t>
                </a:r>
                <a:r>
                  <a:rPr lang="en-US" sz="3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3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3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3400" b="1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sz="34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3400" i="1" u="sng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Reciprocal Identity</a:t>
                </a:r>
                <a:endParaRPr lang="en-US" sz="3400" i="1" u="sn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𝐜𝐬𝐜</m:t>
                    </m:r>
                    <m:r>
                      <a:rPr lang="en-US" sz="38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3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𝐭</m:t>
                    </m:r>
                  </m:oMath>
                </a14:m>
                <a:r>
                  <a:rPr lang="en-US" sz="3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			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0" y="481639"/>
                <a:ext cx="6096000" cy="5914696"/>
              </a:xfrm>
              <a:prstGeom prst="rect">
                <a:avLst/>
              </a:prstGeom>
              <a:blipFill rotWithShape="0">
                <a:blip r:embed="rId3"/>
                <a:stretch>
                  <a:fillRect l="-2800" t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01040" y="2026202"/>
                <a:ext cx="5745480" cy="3829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400" i="1" u="sng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Common Denominator</a:t>
                </a:r>
                <a:endParaRPr lang="en-US" sz="3400" i="1" u="sng" dirty="0" smtClean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</m:func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sz="3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(1+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en-US" sz="3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  <a:p>
                <a:r>
                  <a:rPr lang="en-US" sz="3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3400" dirty="0" smtClean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sz="3400" dirty="0" smtClean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3400" i="1" u="sng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Distribute and Combine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si</m:t>
                            </m:r>
                            <m:sSup>
                              <m:sSup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a:rPr lang="en-US" sz="3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sz="3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co</m:t>
                            </m:r>
                            <m:sSup>
                              <m:sSup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s</m:t>
                                </m:r>
                              </m:e>
                              <m:sup>
                                <m:r>
                                  <a:rPr lang="en-US" sz="3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sz="3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sz="3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)(</m:t>
                            </m:r>
                            <m:func>
                              <m:func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3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sz="3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			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" y="2026202"/>
                <a:ext cx="5745480" cy="3829831"/>
              </a:xfrm>
              <a:prstGeom prst="rect">
                <a:avLst/>
              </a:prstGeom>
              <a:blipFill rotWithShape="0">
                <a:blip r:embed="rId4"/>
                <a:stretch>
                  <a:fillRect l="-2969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 rot="18024558">
            <a:off x="4225440" y="3282354"/>
            <a:ext cx="3694909" cy="288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11277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Day 1: </a:t>
            </a:r>
            <a:r>
              <a:rPr lang="en-US" sz="4000" dirty="0" err="1"/>
              <a:t>Pg</a:t>
            </a:r>
            <a:r>
              <a:rPr lang="en-US" sz="4000" dirty="0"/>
              <a:t> 377 </a:t>
            </a:r>
            <a:r>
              <a:rPr lang="en-US" sz="4000" dirty="0" smtClean="0"/>
              <a:t>#5, 6</a:t>
            </a:r>
            <a:r>
              <a:rPr lang="en-US" sz="4000" dirty="0"/>
              <a:t>, </a:t>
            </a:r>
            <a:r>
              <a:rPr lang="en-US" sz="4000" dirty="0" smtClean="0"/>
              <a:t>13, 14</a:t>
            </a:r>
            <a:r>
              <a:rPr lang="en-US" sz="4000" dirty="0"/>
              <a:t>, </a:t>
            </a:r>
            <a:r>
              <a:rPr lang="en-US" sz="4000" dirty="0" smtClean="0"/>
              <a:t>25–31 </a:t>
            </a:r>
            <a:r>
              <a:rPr lang="en-US" sz="4000" dirty="0"/>
              <a:t>(odd</a:t>
            </a:r>
            <a:r>
              <a:rPr lang="en-US" sz="4000" dirty="0" smtClean="0"/>
              <a:t>), 79, 123</a:t>
            </a: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Day </a:t>
            </a:r>
            <a:r>
              <a:rPr lang="en-US" sz="4000" dirty="0"/>
              <a:t>2: </a:t>
            </a:r>
            <a:r>
              <a:rPr lang="en-US" sz="4000" dirty="0" err="1"/>
              <a:t>Pg</a:t>
            </a:r>
            <a:r>
              <a:rPr lang="en-US" sz="4000" dirty="0"/>
              <a:t> 377 </a:t>
            </a:r>
            <a:r>
              <a:rPr lang="en-US" sz="4000" dirty="0" smtClean="0"/>
              <a:t>#41–49 (odd</a:t>
            </a:r>
            <a:r>
              <a:rPr lang="en-US" sz="4000" smtClean="0"/>
              <a:t>), 125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576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4000" dirty="0" smtClean="0"/>
                  <a:t>Prove:</a:t>
                </a:r>
              </a:p>
              <a:p>
                <a:endParaRPr lang="en-US" sz="4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40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40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4000" b="0" i="0" dirty="0" smtClean="0">
                    <a:latin typeface="+mj-lt"/>
                  </a:rPr>
                  <a:t>tan⁡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+(</m:t>
                    </m:r>
                    <m:func>
                      <m:func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dirty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sSup>
                          <m:sSup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22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6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307 #37 – 46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283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 Fundamental </a:t>
            </a:r>
            <a:r>
              <a:rPr lang="en-US" smtClean="0"/>
              <a:t>Trig Identities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371" y="1837872"/>
            <a:ext cx="11052629" cy="3581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Objective: </a:t>
            </a:r>
            <a:r>
              <a:rPr lang="en-US" sz="4000" b="1" dirty="0" smtClean="0"/>
              <a:t>Use </a:t>
            </a:r>
            <a:r>
              <a:rPr lang="en-US" sz="4000" b="1" dirty="0"/>
              <a:t>fundamental trig identities to evaluate, simplify, and rewrite trig expressions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36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Reciprocal Identities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447324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𝒔𝒆𝒄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4000" b="1" dirty="0"/>
                  <a:t>	</a:t>
                </a:r>
                <a:r>
                  <a:rPr lang="en-US" sz="4000" b="1" dirty="0" smtClean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𝐬𝐞𝐜</m:t>
                        </m:r>
                      </m:fName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𝒄𝒐𝒔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4000" b="1" dirty="0"/>
                  <a:t>			</a:t>
                </a:r>
                <a:endParaRPr lang="en-US" sz="4000" b="1" i="1" dirty="0" smtClean="0"/>
              </a:p>
              <a:p>
                <a:endParaRPr lang="en-US" sz="4000" b="1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𝒄𝒔𝒄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4000" b="1" dirty="0"/>
                  <a:t>	</a:t>
                </a:r>
                <a:r>
                  <a:rPr lang="en-US" sz="4000" b="1" dirty="0" smtClean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𝐜𝐬𝐜</m:t>
                        </m:r>
                      </m:fName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4000" b="1" dirty="0"/>
                  <a:t>	</a:t>
                </a:r>
                <a:endParaRPr lang="en-US" sz="4000" b="1" dirty="0" smtClean="0"/>
              </a:p>
              <a:p>
                <a:pPr marL="0" indent="0">
                  <a:buNone/>
                </a:pPr>
                <a:endParaRPr lang="en-US" sz="4000" b="1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𝐭𝐚𝐧</m:t>
                        </m:r>
                      </m:fName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𝒄𝒐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4000" b="1" dirty="0" smtClean="0"/>
                  <a:t>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𝐜𝐨𝐭</m:t>
                        </m:r>
                      </m:fName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𝒕𝒂𝒏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000" b="1" dirty="0"/>
                  <a:t/>
                </a:r>
                <a:br>
                  <a:rPr lang="en-US" sz="3000" b="1" dirty="0"/>
                </a:br>
                <a:r>
                  <a:rPr lang="en-US" sz="3000" b="1" dirty="0"/>
                  <a:t/>
                </a:r>
                <a:br>
                  <a:rPr lang="en-US" sz="3000" b="1" dirty="0"/>
                </a:br>
                <a:r>
                  <a:rPr lang="en-US" sz="3000" b="1" dirty="0"/>
                  <a:t>				</a:t>
                </a:r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4473245"/>
              </a:xfrm>
              <a:blipFill rotWithShape="0">
                <a:blip r:embed="rId2"/>
                <a:stretch>
                  <a:fillRect t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3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Quotient Identities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𝐭𝐚𝐧</m:t>
                        </m:r>
                      </m:fName>
                      <m: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num>
                          <m:den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𝒄𝒐𝒔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400" b="1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𝐜𝐨𝐭</m:t>
                        </m:r>
                      </m:fName>
                      <m: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𝒄𝒐𝒔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num>
                          <m:den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den>
                        </m:f>
                      </m:e>
                    </m:func>
                  </m:oMath>
                </a14:m>
                <a:endParaRPr lang="en-US" sz="3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1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Pythagorean Identities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𝒔𝒊𝒏</m:t>
                        </m:r>
                      </m:e>
                      <m:sup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7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37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700" b="1" i="1">
                        <a:latin typeface="Cambria Math" panose="02040503050406030204" pitchFamily="18" charset="0"/>
                      </a:rPr>
                      <m:t>𝒄𝒐</m:t>
                    </m:r>
                    <m:sSup>
                      <m:sSupPr>
                        <m:ctrlPr>
                          <a:rPr lang="en-US" sz="3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7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37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7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700" b="1" dirty="0"/>
                  <a:t>	</a:t>
                </a:r>
                <a:r>
                  <a:rPr lang="en-US" sz="3200" b="1" dirty="0"/>
                  <a:t>		</a:t>
                </a:r>
                <a:endParaRPr lang="en-US" sz="3200" b="1" dirty="0" smtClean="0"/>
              </a:p>
              <a:p>
                <a:pPr marL="0" indent="0">
                  <a:buNone/>
                </a:pPr>
                <a:endParaRPr lang="en-US" sz="3200" b="1" i="1" dirty="0"/>
              </a:p>
              <a:p>
                <a:pPr marL="0" indent="0">
                  <a:buNone/>
                </a:pPr>
                <a:endParaRPr lang="en-US" sz="3200" b="1" i="1" dirty="0" smtClean="0"/>
              </a:p>
              <a:p>
                <a:pPr marL="0" indent="0">
                  <a:buNone/>
                </a:pPr>
                <a:endParaRPr lang="en-US" sz="3200" b="1" i="1" dirty="0"/>
              </a:p>
              <a:p>
                <a:pPr marL="0" indent="0">
                  <a:buNone/>
                </a:pPr>
                <a:r>
                  <a:rPr lang="en-US" sz="3200" b="1" i="1" dirty="0" smtClean="0"/>
                  <a:t>Therefore,					</a:t>
                </a:r>
                <a14:m>
                  <m:oMath xmlns:m="http://schemas.openxmlformats.org/officeDocument/2006/math">
                    <m:r>
                      <a:rPr lang="en-US" sz="37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7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700" b="1" i="1">
                        <a:latin typeface="Cambria Math" panose="02040503050406030204" pitchFamily="18" charset="0"/>
                      </a:rPr>
                      <m:t>𝒕𝒂</m:t>
                    </m:r>
                    <m:sSup>
                      <m:sSupPr>
                        <m:ctrlPr>
                          <a:rPr lang="en-US" sz="3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7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37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𝒔𝒆𝒄</m:t>
                        </m:r>
                      </m:e>
                      <m:sup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7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3700" dirty="0"/>
              </a:p>
              <a:p>
                <a:pPr marL="0" indent="0">
                  <a:buNone/>
                </a:pPr>
                <a:r>
                  <a:rPr lang="en-US" sz="3200" b="1" dirty="0"/>
                  <a:t> 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 smtClean="0"/>
                  <a:t>But how?</a:t>
                </a:r>
                <a:r>
                  <a:rPr lang="en-US" sz="3200" b="1" dirty="0"/>
                  <a:t>					</a:t>
                </a:r>
                <a14:m>
                  <m:oMath xmlns:m="http://schemas.openxmlformats.org/officeDocument/2006/math">
                    <m:r>
                      <a:rPr lang="en-US" sz="37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7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700" b="1" i="1">
                        <a:latin typeface="Cambria Math" panose="02040503050406030204" pitchFamily="18" charset="0"/>
                      </a:rPr>
                      <m:t>𝒄𝒐</m:t>
                    </m:r>
                    <m:sSup>
                      <m:sSupPr>
                        <m:ctrlPr>
                          <a:rPr lang="en-US" sz="3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7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37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700" b="1" i="1"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sz="3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𝒔𝒄</m:t>
                        </m:r>
                      </m:e>
                      <m:sup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7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37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1020" b="-3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8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10530840" cy="14859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Example </a:t>
                </a:r>
                <a:r>
                  <a:rPr lang="en-US" b="1" dirty="0" smtClean="0"/>
                  <a:t>1</a:t>
                </a:r>
                <a:r>
                  <a:rPr lang="en-US" dirty="0" smtClean="0"/>
                  <a:t>: Use </a:t>
                </a:r>
                <a:r>
                  <a:rPr lang="en-US" dirty="0"/>
                  <a:t>the values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en-US" dirty="0"/>
                  <a:t> to find the values of all six trigonometric functions.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10530840" cy="1485900"/>
              </a:xfrm>
              <a:blipFill rotWithShape="0">
                <a:blip r:embed="rId2"/>
                <a:stretch>
                  <a:fillRect l="-2025" t="-3704" b="-49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910840"/>
            <a:ext cx="10530840" cy="37490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106680"/>
                <a:ext cx="10530840" cy="1203960"/>
              </a:xfrm>
            </p:spPr>
            <p:txBody>
              <a:bodyPr>
                <a:noAutofit/>
              </a:bodyPr>
              <a:lstStyle/>
              <a:p>
                <a:r>
                  <a:rPr lang="en-US" sz="3000" b="1" dirty="0"/>
                  <a:t>Example </a:t>
                </a:r>
                <a:r>
                  <a:rPr lang="en-US" sz="3000" b="1" dirty="0" smtClean="0"/>
                  <a:t>1</a:t>
                </a:r>
                <a:r>
                  <a:rPr lang="en-US" sz="3000" dirty="0" smtClean="0"/>
                  <a:t>: Use </a:t>
                </a:r>
                <a:r>
                  <a:rPr lang="en-US" sz="3000" dirty="0"/>
                  <a:t>the values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en-US" sz="3000" dirty="0"/>
                  <a:t> to find the values of all six trigonometric functions. </a:t>
                </a:r>
                <a:br>
                  <a:rPr lang="en-US" sz="3000" dirty="0"/>
                </a:br>
                <a:endParaRPr lang="en-US" sz="3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106680"/>
                <a:ext cx="10530840" cy="1203960"/>
              </a:xfrm>
              <a:blipFill rotWithShape="0">
                <a:blip r:embed="rId2"/>
                <a:stretch>
                  <a:fillRect l="-1331" t="-2538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10640"/>
                <a:ext cx="10713720" cy="53492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3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00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latin typeface="Cambria Math" panose="02040503050406030204" pitchFamily="18" charset="0"/>
                                  </a:rPr>
                                  <m:t>sec</m:t>
                                </m:r>
                              </m:fNam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func>
                          </m:den>
                        </m:f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−3/2</m:t>
                            </m:r>
                          </m:den>
                        </m:f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0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i="1" dirty="0" smtClean="0"/>
                  <a:t>	           Note</a:t>
                </a:r>
                <a:r>
                  <a:rPr lang="en-US" i="1" dirty="0"/>
                  <a:t>: since secant is &lt; 0 and </a:t>
                </a:r>
                <a:r>
                  <a:rPr lang="en-US" i="1" dirty="0" smtClean="0"/>
                  <a:t/>
                </a:r>
                <a:br>
                  <a:rPr lang="en-US" i="1" dirty="0" smtClean="0"/>
                </a:br>
                <a:r>
                  <a:rPr lang="en-US" i="1" dirty="0" smtClean="0"/>
                  <a:t>							    tangent </a:t>
                </a:r>
                <a:r>
                  <a:rPr lang="en-US" i="1" dirty="0"/>
                  <a:t>is &gt; 0 we know the value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si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𝑐𝑜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=1−</m:t>
                        </m:r>
                      </m:e>
                    </m:func>
                  </m:oMath>
                </a14:m>
                <a:r>
                  <a:rPr lang="en-US" sz="3000" dirty="0"/>
                  <a:t>(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/>
                  <a:t>		    in </a:t>
                </a:r>
                <a:r>
                  <a:rPr lang="en-US" i="1" dirty="0"/>
                  <a:t>Quadrant III. Therefore sine is </a:t>
                </a:r>
                <a:r>
                  <a:rPr lang="en-US" i="1" dirty="0" smtClean="0"/>
                  <a:t>							    also </a:t>
                </a:r>
                <a:r>
                  <a:rPr lang="en-US" i="1" dirty="0"/>
                  <a:t>negative.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3000" dirty="0"/>
                  <a:t>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si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=1−</m:t>
                        </m:r>
                      </m:e>
                    </m:func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3000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func>
                      <m:r>
                        <a:rPr lang="en-US" sz="3000" b="1" i="1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𝒄𝒔𝒄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/3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ad>
                            <m:radPr>
                              <m:degHide m:val="on"/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rad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sz="3000" b="1" i="1" dirty="0" smtClean="0"/>
                  <a:t/>
                </a:r>
                <a:br>
                  <a:rPr lang="en-US" sz="3000" b="1" i="1" dirty="0" smtClean="0"/>
                </a:br>
                <a:r>
                  <a:rPr lang="en-US" sz="3000" b="1" i="1" dirty="0" smtClean="0"/>
                  <a:t/>
                </a:r>
                <a:br>
                  <a:rPr lang="en-US" sz="3000" b="1" i="1" dirty="0" smtClean="0"/>
                </a:br>
                <a:r>
                  <a:rPr lang="en-US" b="1" i="1" dirty="0" smtClean="0"/>
                  <a:t/>
                </a:r>
                <a:br>
                  <a:rPr lang="en-US" b="1" i="1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rad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𝒄𝒐𝒕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rad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10640"/>
                <a:ext cx="10713720" cy="5349240"/>
              </a:xfrm>
              <a:blipFill rotWithShape="0">
                <a:blip r:embed="rId3"/>
                <a:stretch>
                  <a:fillRect r="-228" b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7627</TotalTime>
  <Words>114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 Math</vt:lpstr>
      <vt:lpstr>Franklin Gothic Book</vt:lpstr>
      <vt:lpstr>Times New Roman</vt:lpstr>
      <vt:lpstr>Wingdings</vt:lpstr>
      <vt:lpstr>Crop</vt:lpstr>
      <vt:lpstr>Pre-Calc &amp; Trig</vt:lpstr>
      <vt:lpstr>Bell Work</vt:lpstr>
      <vt:lpstr>From Last Time</vt:lpstr>
      <vt:lpstr>5.1 Fundamental Trig Identities</vt:lpstr>
      <vt:lpstr>Reciprocal Identities </vt:lpstr>
      <vt:lpstr>Quotient Identities </vt:lpstr>
      <vt:lpstr>Pythagorean Identities </vt:lpstr>
      <vt:lpstr>Example 1: Use the values of sec⁡〖u=-3/2〗 and tan⁡〖u&gt;0〗 to find the values of all six trigonometric functions.  </vt:lpstr>
      <vt:lpstr>Example 1: Use the values of sec⁡〖u=-3/2〗 and tan⁡〖u&gt;0〗 to find the values of all six trigonometric functions.  </vt:lpstr>
      <vt:lpstr>Solution</vt:lpstr>
      <vt:lpstr>Prove: sin⁡x  cos^2 x-sin⁡〖x=〗-sin^3 x </vt:lpstr>
      <vt:lpstr>Prove: sin⁡x  cos^2 x-sin⁡〖x=〗-sin^3 x </vt:lpstr>
      <vt:lpstr>Simplify: sin⁡w+cot⁡w  cos⁡w=csc⁡w </vt:lpstr>
      <vt:lpstr>Simplify: sin⁡w+cot⁡w  cos⁡w=csc⁡w </vt:lpstr>
      <vt:lpstr>Perform the addition and simplify:   sin⁡t/(1+cos⁡t )+cos⁡t/sin⁡t  </vt:lpstr>
      <vt:lpstr>sin⁡t/(1+cos⁡t )+cos⁡t/sin⁡t  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162</cp:revision>
  <cp:lastPrinted>2017-11-01T17:18:10Z</cp:lastPrinted>
  <dcterms:created xsi:type="dcterms:W3CDTF">2017-08-31T14:11:29Z</dcterms:created>
  <dcterms:modified xsi:type="dcterms:W3CDTF">2018-01-17T14:56:17Z</dcterms:modified>
</cp:coreProperties>
</file>