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6"/>
  </p:handoutMasterIdLst>
  <p:sldIdLst>
    <p:sldId id="263" r:id="rId2"/>
    <p:sldId id="273" r:id="rId3"/>
    <p:sldId id="274" r:id="rId4"/>
    <p:sldId id="266" r:id="rId5"/>
    <p:sldId id="282" r:id="rId6"/>
    <p:sldId id="283" r:id="rId7"/>
    <p:sldId id="284" r:id="rId8"/>
    <p:sldId id="285" r:id="rId9"/>
    <p:sldId id="287" r:id="rId10"/>
    <p:sldId id="288" r:id="rId11"/>
    <p:sldId id="289" r:id="rId12"/>
    <p:sldId id="290" r:id="rId13"/>
    <p:sldId id="291" r:id="rId14"/>
    <p:sldId id="292" r:id="rId15"/>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42" d="100"/>
          <a:sy n="42" d="100"/>
        </p:scale>
        <p:origin x="64" y="13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FAC4242D-6570-4D26-878C-5DE8AD62D39F}" type="datetimeFigureOut">
              <a:rPr lang="en-US" smtClean="0"/>
              <a:t>1/17/2018</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58128AE3-49DD-490B-9D73-9CA464A9B31A}" type="slidenum">
              <a:rPr lang="en-US" smtClean="0"/>
              <a:t>‹#›</a:t>
            </a:fld>
            <a:endParaRPr lang="en-US"/>
          </a:p>
        </p:txBody>
      </p:sp>
    </p:spTree>
    <p:extLst>
      <p:ext uri="{BB962C8B-B14F-4D97-AF65-F5344CB8AC3E}">
        <p14:creationId xmlns:p14="http://schemas.microsoft.com/office/powerpoint/2010/main" val="40103291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1/17/2018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1/17/2018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1/17/2018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&amp; Trig</a:t>
            </a:r>
            <a:endParaRPr lang="en-US" dirty="0"/>
          </a:p>
        </p:txBody>
      </p:sp>
      <p:sp>
        <p:nvSpPr>
          <p:cNvPr id="3" name="Subtitle 2"/>
          <p:cNvSpPr>
            <a:spLocks noGrp="1"/>
          </p:cNvSpPr>
          <p:nvPr>
            <p:ph type="subTitle" idx="1"/>
          </p:nvPr>
        </p:nvSpPr>
        <p:spPr/>
        <p:txBody>
          <a:bodyPr/>
          <a:lstStyle/>
          <a:p>
            <a:r>
              <a:rPr lang="en-US" dirty="0" smtClean="0"/>
              <a:t>Day </a:t>
            </a:r>
            <a:r>
              <a:rPr lang="en-US" dirty="0" smtClean="0"/>
              <a:t>44</a:t>
            </a:r>
            <a:endParaRPr lang="en-US" dirty="0"/>
          </a:p>
        </p:txBody>
      </p:sp>
    </p:spTree>
    <p:extLst>
      <p:ext uri="{BB962C8B-B14F-4D97-AF65-F5344CB8AC3E}">
        <p14:creationId xmlns:p14="http://schemas.microsoft.com/office/powerpoint/2010/main" val="3063505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a:t>Verify: </a:t>
                </a:r>
                <a14:m>
                  <m:oMath xmlns:m="http://schemas.openxmlformats.org/officeDocument/2006/math">
                    <m:func>
                      <m:funcPr>
                        <m:ctrlPr>
                          <a:rPr lang="en-US" i="1"/>
                        </m:ctrlPr>
                      </m:funcPr>
                      <m:fName>
                        <m:r>
                          <m:rPr>
                            <m:sty m:val="p"/>
                          </m:rPr>
                          <a:rPr lang="en-US"/>
                          <m:t>cos</m:t>
                        </m:r>
                      </m:fName>
                      <m:e>
                        <m:r>
                          <a:rPr lang="en-US" i="1"/>
                          <m:t>𝑥</m:t>
                        </m:r>
                        <m:r>
                          <a:rPr lang="en-US" i="1"/>
                          <m:t>−</m:t>
                        </m:r>
                        <m:func>
                          <m:funcPr>
                            <m:ctrlPr>
                              <a:rPr lang="en-US" i="1"/>
                            </m:ctrlPr>
                          </m:funcPr>
                          <m:fName>
                            <m:r>
                              <m:rPr>
                                <m:sty m:val="p"/>
                              </m:rPr>
                              <a:rPr lang="en-US"/>
                              <m:t>cos</m:t>
                            </m:r>
                          </m:fName>
                          <m:e>
                            <m:r>
                              <a:rPr lang="en-US" i="1"/>
                              <m:t>𝑥</m:t>
                            </m:r>
                            <m:r>
                              <a:rPr lang="en-US" i="1"/>
                              <m:t> </m:t>
                            </m:r>
                            <m:r>
                              <m:rPr>
                                <m:sty m:val="p"/>
                              </m:rPr>
                              <a:rPr lang="en-US"/>
                              <m:t>si</m:t>
                            </m:r>
                            <m:sSup>
                              <m:sSupPr>
                                <m:ctrlPr>
                                  <a:rPr lang="en-US" i="1"/>
                                </m:ctrlPr>
                              </m:sSupPr>
                              <m:e>
                                <m:r>
                                  <m:rPr>
                                    <m:sty m:val="p"/>
                                  </m:rPr>
                                  <a:rPr lang="en-US"/>
                                  <m:t>n</m:t>
                                </m:r>
                              </m:e>
                              <m:sup>
                                <m:r>
                                  <a:rPr lang="en-US"/>
                                  <m:t>2</m:t>
                                </m:r>
                              </m:sup>
                            </m:sSup>
                            <m:r>
                              <a:rPr lang="en-US" i="1"/>
                              <m:t>𝑥</m:t>
                            </m:r>
                            <m:r>
                              <a:rPr lang="en-US"/>
                              <m:t>=</m:t>
                            </m:r>
                            <m:sSup>
                              <m:sSupPr>
                                <m:ctrlPr>
                                  <a:rPr lang="en-US" i="1"/>
                                </m:ctrlPr>
                              </m:sSupPr>
                              <m:e>
                                <m:r>
                                  <m:rPr>
                                    <m:sty m:val="p"/>
                                  </m:rPr>
                                  <a:rPr lang="en-US"/>
                                  <m:t>cos</m:t>
                                </m:r>
                              </m:e>
                              <m:sup>
                                <m:r>
                                  <a:rPr lang="en-US"/>
                                  <m:t>3</m:t>
                                </m:r>
                              </m:sup>
                            </m:sSup>
                            <m:r>
                              <a:rPr lang="en-US" i="1"/>
                              <m:t>𝑥</m:t>
                            </m:r>
                          </m:e>
                        </m:func>
                      </m:e>
                    </m:func>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540" t="-12757"/>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47350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a:t>Verify: </a:t>
                </a:r>
                <a14:m>
                  <m:oMath xmlns:m="http://schemas.openxmlformats.org/officeDocument/2006/math">
                    <m:func>
                      <m:funcPr>
                        <m:ctrlPr>
                          <a:rPr lang="en-US" i="1"/>
                        </m:ctrlPr>
                      </m:funcPr>
                      <m:fName>
                        <m:r>
                          <m:rPr>
                            <m:sty m:val="p"/>
                          </m:rPr>
                          <a:rPr lang="en-US"/>
                          <m:t>cos</m:t>
                        </m:r>
                      </m:fName>
                      <m:e>
                        <m:r>
                          <a:rPr lang="en-US" i="1"/>
                          <m:t>𝑥</m:t>
                        </m:r>
                        <m:r>
                          <a:rPr lang="en-US" i="1"/>
                          <m:t>−</m:t>
                        </m:r>
                        <m:func>
                          <m:funcPr>
                            <m:ctrlPr>
                              <a:rPr lang="en-US" i="1"/>
                            </m:ctrlPr>
                          </m:funcPr>
                          <m:fName>
                            <m:r>
                              <m:rPr>
                                <m:sty m:val="p"/>
                              </m:rPr>
                              <a:rPr lang="en-US"/>
                              <m:t>cos</m:t>
                            </m:r>
                          </m:fName>
                          <m:e>
                            <m:r>
                              <a:rPr lang="en-US" i="1"/>
                              <m:t>𝑥</m:t>
                            </m:r>
                            <m:r>
                              <a:rPr lang="en-US" i="1"/>
                              <m:t> </m:t>
                            </m:r>
                            <m:r>
                              <m:rPr>
                                <m:sty m:val="p"/>
                              </m:rPr>
                              <a:rPr lang="en-US"/>
                              <m:t>si</m:t>
                            </m:r>
                            <m:sSup>
                              <m:sSupPr>
                                <m:ctrlPr>
                                  <a:rPr lang="en-US" i="1"/>
                                </m:ctrlPr>
                              </m:sSupPr>
                              <m:e>
                                <m:r>
                                  <m:rPr>
                                    <m:sty m:val="p"/>
                                  </m:rPr>
                                  <a:rPr lang="en-US"/>
                                  <m:t>n</m:t>
                                </m:r>
                              </m:e>
                              <m:sup>
                                <m:r>
                                  <a:rPr lang="en-US"/>
                                  <m:t>2</m:t>
                                </m:r>
                              </m:sup>
                            </m:sSup>
                            <m:r>
                              <a:rPr lang="en-US" i="1"/>
                              <m:t>𝑥</m:t>
                            </m:r>
                            <m:r>
                              <a:rPr lang="en-US"/>
                              <m:t>=</m:t>
                            </m:r>
                            <m:sSup>
                              <m:sSupPr>
                                <m:ctrlPr>
                                  <a:rPr lang="en-US" i="1"/>
                                </m:ctrlPr>
                              </m:sSupPr>
                              <m:e>
                                <m:r>
                                  <m:rPr>
                                    <m:sty m:val="p"/>
                                  </m:rPr>
                                  <a:rPr lang="en-US"/>
                                  <m:t>cos</m:t>
                                </m:r>
                              </m:e>
                              <m:sup>
                                <m:r>
                                  <a:rPr lang="en-US"/>
                                  <m:t>3</m:t>
                                </m:r>
                              </m:sup>
                            </m:sSup>
                            <m:r>
                              <a:rPr lang="en-US" i="1"/>
                              <m:t>𝑥</m:t>
                            </m:r>
                          </m:e>
                        </m:func>
                      </m:e>
                    </m:func>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540" t="-127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gn="ctr">
                  <a:buNone/>
                </a:pPr>
                <a14:m>
                  <m:oMathPara xmlns:m="http://schemas.openxmlformats.org/officeDocument/2006/math">
                    <m:oMathParaPr>
                      <m:jc m:val="centerGroup"/>
                    </m:oMathParaPr>
                    <m:oMath xmlns:m="http://schemas.openxmlformats.org/officeDocument/2006/math">
                      <m:func>
                        <m:funcPr>
                          <m:ctrlPr>
                            <a:rPr lang="en-US" sz="3400" i="1"/>
                          </m:ctrlPr>
                        </m:funcPr>
                        <m:fName>
                          <m:r>
                            <m:rPr>
                              <m:sty m:val="p"/>
                            </m:rPr>
                            <a:rPr lang="en-US" sz="3400"/>
                            <m:t>cos</m:t>
                          </m:r>
                        </m:fName>
                        <m:e>
                          <m:r>
                            <a:rPr lang="en-US" sz="3400" i="1"/>
                            <m:t>𝑥</m:t>
                          </m:r>
                          <m:r>
                            <a:rPr lang="en-US" sz="3400" i="1"/>
                            <m:t>(1−</m:t>
                          </m:r>
                          <m:r>
                            <m:rPr>
                              <m:sty m:val="p"/>
                            </m:rPr>
                            <a:rPr lang="en-US" sz="3400"/>
                            <m:t>si</m:t>
                          </m:r>
                          <m:sSup>
                            <m:sSupPr>
                              <m:ctrlPr>
                                <a:rPr lang="en-US" sz="3400" i="1"/>
                              </m:ctrlPr>
                            </m:sSupPr>
                            <m:e>
                              <m:r>
                                <m:rPr>
                                  <m:sty m:val="p"/>
                                </m:rPr>
                                <a:rPr lang="en-US" sz="3400"/>
                                <m:t>n</m:t>
                              </m:r>
                            </m:e>
                            <m:sup>
                              <m:r>
                                <a:rPr lang="en-US" sz="3400"/>
                                <m:t>2</m:t>
                              </m:r>
                            </m:sup>
                          </m:sSup>
                          <m:r>
                            <a:rPr lang="en-US" sz="3400" i="1"/>
                            <m:t>𝑥</m:t>
                          </m:r>
                          <m:r>
                            <a:rPr lang="en-US" sz="3400" i="1"/>
                            <m:t>)</m:t>
                          </m:r>
                          <m:r>
                            <a:rPr lang="en-US" sz="3400"/>
                            <m:t>=</m:t>
                          </m:r>
                          <m:sSup>
                            <m:sSupPr>
                              <m:ctrlPr>
                                <a:rPr lang="en-US" sz="3400" i="1"/>
                              </m:ctrlPr>
                            </m:sSupPr>
                            <m:e>
                              <m:r>
                                <m:rPr>
                                  <m:sty m:val="p"/>
                                </m:rPr>
                                <a:rPr lang="en-US" sz="3400"/>
                                <m:t>cos</m:t>
                              </m:r>
                            </m:e>
                            <m:sup>
                              <m:r>
                                <a:rPr lang="en-US" sz="3400"/>
                                <m:t>3</m:t>
                              </m:r>
                            </m:sup>
                          </m:sSup>
                          <m:r>
                            <a:rPr lang="en-US" sz="3400" i="1"/>
                            <m:t>𝑥</m:t>
                          </m:r>
                        </m:e>
                      </m:func>
                    </m:oMath>
                  </m:oMathPara>
                </a14:m>
                <a:endParaRPr lang="en-US" sz="3400" dirty="0"/>
              </a:p>
              <a:p>
                <a:pPr marL="0" indent="0" algn="ctr">
                  <a:buNone/>
                </a:pPr>
                <a:r>
                  <a:rPr lang="en-US" sz="3400" b="1" dirty="0"/>
                  <a:t> </a:t>
                </a:r>
                <a:endParaRPr lang="en-US" sz="3400" dirty="0"/>
              </a:p>
              <a:p>
                <a:pPr marL="0" indent="0" algn="ctr">
                  <a:buNone/>
                </a:pPr>
                <a14:m>
                  <m:oMathPara xmlns:m="http://schemas.openxmlformats.org/officeDocument/2006/math">
                    <m:oMathParaPr>
                      <m:jc m:val="centerGroup"/>
                    </m:oMathParaPr>
                    <m:oMath xmlns:m="http://schemas.openxmlformats.org/officeDocument/2006/math">
                      <m:func>
                        <m:funcPr>
                          <m:ctrlPr>
                            <a:rPr lang="en-US" sz="3400" i="1"/>
                          </m:ctrlPr>
                        </m:funcPr>
                        <m:fName>
                          <m:r>
                            <m:rPr>
                              <m:sty m:val="p"/>
                            </m:rPr>
                            <a:rPr lang="en-US" sz="3400"/>
                            <m:t>cos</m:t>
                          </m:r>
                        </m:fName>
                        <m:e>
                          <m:r>
                            <a:rPr lang="en-US" sz="3400" i="1"/>
                            <m:t>𝑥</m:t>
                          </m:r>
                          <m:r>
                            <a:rPr lang="en-US" sz="3400" i="1"/>
                            <m:t>(</m:t>
                          </m:r>
                          <m:r>
                            <m:rPr>
                              <m:sty m:val="p"/>
                            </m:rPr>
                            <a:rPr lang="en-US" sz="3400"/>
                            <m:t>co</m:t>
                          </m:r>
                          <m:sSup>
                            <m:sSupPr>
                              <m:ctrlPr>
                                <a:rPr lang="en-US" sz="3400" i="1"/>
                              </m:ctrlPr>
                            </m:sSupPr>
                            <m:e>
                              <m:r>
                                <m:rPr>
                                  <m:sty m:val="p"/>
                                </m:rPr>
                                <a:rPr lang="en-US" sz="3400"/>
                                <m:t>s</m:t>
                              </m:r>
                            </m:e>
                            <m:sup>
                              <m:r>
                                <a:rPr lang="en-US" sz="3400"/>
                                <m:t>2</m:t>
                              </m:r>
                            </m:sup>
                          </m:sSup>
                          <m:r>
                            <a:rPr lang="en-US" sz="3400" i="1"/>
                            <m:t>𝑥</m:t>
                          </m:r>
                          <m:r>
                            <a:rPr lang="en-US" sz="3400" i="1"/>
                            <m:t>)</m:t>
                          </m:r>
                          <m:r>
                            <a:rPr lang="en-US" sz="3400"/>
                            <m:t>=</m:t>
                          </m:r>
                          <m:sSup>
                            <m:sSupPr>
                              <m:ctrlPr>
                                <a:rPr lang="en-US" sz="3400" b="1" i="1"/>
                              </m:ctrlPr>
                            </m:sSupPr>
                            <m:e>
                              <m:r>
                                <a:rPr lang="en-US" sz="3400" b="1" i="1"/>
                                <m:t>𝐜𝐨𝐬</m:t>
                              </m:r>
                            </m:e>
                            <m:sup>
                              <m:r>
                                <a:rPr lang="en-US" sz="3400" b="1" i="1"/>
                                <m:t>𝟑</m:t>
                              </m:r>
                            </m:sup>
                          </m:sSup>
                          <m:r>
                            <a:rPr lang="en-US" sz="3400" b="1" i="1"/>
                            <m:t>𝒙</m:t>
                          </m:r>
                        </m:e>
                      </m:func>
                    </m:oMath>
                  </m:oMathPara>
                </a14:m>
                <a:endParaRPr lang="en-US" sz="3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9896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r>
                  <a:rPr lang="en-US" dirty="0"/>
                  <a:t>Verify: </a:t>
                </a:r>
                <a14:m>
                  <m:oMath xmlns:m="http://schemas.openxmlformats.org/officeDocument/2006/math">
                    <m:f>
                      <m:fPr>
                        <m:ctrlPr>
                          <a:rPr lang="en-US" b="1" i="1"/>
                        </m:ctrlPr>
                      </m:fPr>
                      <m:num>
                        <m:func>
                          <m:funcPr>
                            <m:ctrlPr>
                              <a:rPr lang="en-US" i="1"/>
                            </m:ctrlPr>
                          </m:funcPr>
                          <m:fName>
                            <m:r>
                              <m:rPr>
                                <m:sty m:val="p"/>
                              </m:rPr>
                              <a:rPr lang="en-US"/>
                              <m:t>sin</m:t>
                            </m:r>
                          </m:fName>
                          <m:e>
                            <m:r>
                              <a:rPr lang="en-US" i="1"/>
                              <m:t>𝑥</m:t>
                            </m:r>
                          </m:e>
                        </m:func>
                      </m:num>
                      <m:den>
                        <m:r>
                          <a:rPr lang="en-US" i="1"/>
                          <m:t>1+</m:t>
                        </m:r>
                        <m:func>
                          <m:funcPr>
                            <m:ctrlPr>
                              <a:rPr lang="en-US" i="1"/>
                            </m:ctrlPr>
                          </m:funcPr>
                          <m:fName>
                            <m:r>
                              <m:rPr>
                                <m:sty m:val="p"/>
                              </m:rPr>
                              <a:rPr lang="en-US"/>
                              <m:t>cos</m:t>
                            </m:r>
                          </m:fName>
                          <m:e>
                            <m:r>
                              <a:rPr lang="en-US" i="1"/>
                              <m:t>𝑥</m:t>
                            </m:r>
                          </m:e>
                        </m:func>
                      </m:den>
                    </m:f>
                    <m:r>
                      <a:rPr lang="en-US" b="1" i="1"/>
                      <m:t>=</m:t>
                    </m:r>
                    <m:f>
                      <m:fPr>
                        <m:ctrlPr>
                          <a:rPr lang="en-US" b="1" i="1"/>
                        </m:ctrlPr>
                      </m:fPr>
                      <m:num>
                        <m:r>
                          <a:rPr lang="en-US" i="1"/>
                          <m:t>1−</m:t>
                        </m:r>
                        <m:func>
                          <m:funcPr>
                            <m:ctrlPr>
                              <a:rPr lang="en-US" i="1"/>
                            </m:ctrlPr>
                          </m:funcPr>
                          <m:fName>
                            <m:r>
                              <m:rPr>
                                <m:sty m:val="p"/>
                              </m:rPr>
                              <a:rPr lang="en-US"/>
                              <m:t>cos</m:t>
                            </m:r>
                          </m:fName>
                          <m:e>
                            <m:r>
                              <a:rPr lang="en-US" i="1"/>
                              <m:t>𝑥</m:t>
                            </m:r>
                          </m:e>
                        </m:func>
                      </m:num>
                      <m:den>
                        <m:func>
                          <m:funcPr>
                            <m:ctrlPr>
                              <a:rPr lang="en-US" i="1"/>
                            </m:ctrlPr>
                          </m:funcPr>
                          <m:fName>
                            <m:r>
                              <m:rPr>
                                <m:sty m:val="p"/>
                              </m:rPr>
                              <a:rPr lang="en-US"/>
                              <m:t>sin</m:t>
                            </m:r>
                          </m:fName>
                          <m:e>
                            <m:r>
                              <a:rPr lang="en-US" i="1"/>
                              <m:t>𝑥</m:t>
                            </m:r>
                          </m:e>
                        </m:func>
                      </m:den>
                    </m:f>
                  </m:oMath>
                </a14:m>
                <a:r>
                  <a:rPr lang="en-US" dirty="0"/>
                  <a:t/>
                </a:r>
                <a:br>
                  <a:rPr lang="en-US" dirty="0"/>
                </a:b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222" t="-3704"/>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9192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a:t>Verify: </a:t>
                </a:r>
                <a14:m>
                  <m:oMath xmlns:m="http://schemas.openxmlformats.org/officeDocument/2006/math">
                    <m:f>
                      <m:fPr>
                        <m:ctrlPr>
                          <a:rPr lang="en-US" i="1"/>
                        </m:ctrlPr>
                      </m:fPr>
                      <m:num>
                        <m:r>
                          <a:rPr lang="en-US" i="1"/>
                          <m:t>1</m:t>
                        </m:r>
                      </m:num>
                      <m:den>
                        <m:r>
                          <a:rPr lang="en-US" i="1"/>
                          <m:t>1+</m:t>
                        </m:r>
                        <m:func>
                          <m:funcPr>
                            <m:ctrlPr>
                              <a:rPr lang="en-US" i="1"/>
                            </m:ctrlPr>
                          </m:funcPr>
                          <m:fName>
                            <m:r>
                              <m:rPr>
                                <m:sty m:val="p"/>
                              </m:rPr>
                              <a:rPr lang="en-US"/>
                              <m:t>cos</m:t>
                            </m:r>
                          </m:fName>
                          <m:e>
                            <m:r>
                              <a:rPr lang="en-US" i="1"/>
                              <m:t>𝑥</m:t>
                            </m:r>
                          </m:e>
                        </m:func>
                        <m:r>
                          <a:rPr lang="en-US" i="1"/>
                          <m:t> </m:t>
                        </m:r>
                      </m:den>
                    </m:f>
                    <m:r>
                      <a:rPr lang="en-US" i="1"/>
                      <m:t>+</m:t>
                    </m:r>
                    <m:f>
                      <m:fPr>
                        <m:ctrlPr>
                          <a:rPr lang="en-US" i="1"/>
                        </m:ctrlPr>
                      </m:fPr>
                      <m:num>
                        <m:r>
                          <a:rPr lang="en-US" i="1"/>
                          <m:t>1</m:t>
                        </m:r>
                      </m:num>
                      <m:den>
                        <m:r>
                          <a:rPr lang="en-US" i="1"/>
                          <m:t>1−</m:t>
                        </m:r>
                        <m:func>
                          <m:funcPr>
                            <m:ctrlPr>
                              <a:rPr lang="en-US" i="1"/>
                            </m:ctrlPr>
                          </m:funcPr>
                          <m:fName>
                            <m:r>
                              <m:rPr>
                                <m:sty m:val="p"/>
                              </m:rPr>
                              <a:rPr lang="en-US"/>
                              <m:t>cos</m:t>
                            </m:r>
                          </m:fName>
                          <m:e>
                            <m:r>
                              <a:rPr lang="en-US" i="1"/>
                              <m:t>𝑥</m:t>
                            </m:r>
                          </m:e>
                        </m:func>
                      </m:den>
                    </m:f>
                    <m:r>
                      <a:rPr lang="en-US" i="1"/>
                      <m:t>=2+2</m:t>
                    </m:r>
                    <m:func>
                      <m:funcPr>
                        <m:ctrlPr>
                          <a:rPr lang="en-US" i="1"/>
                        </m:ctrlPr>
                      </m:funcPr>
                      <m:fName>
                        <m:r>
                          <m:rPr>
                            <m:sty m:val="p"/>
                          </m:rPr>
                          <a:rPr lang="en-US"/>
                          <m:t>cot</m:t>
                        </m:r>
                      </m:fName>
                      <m:e>
                        <m:r>
                          <a:rPr lang="en-US" i="1"/>
                          <m:t>𝑥</m:t>
                        </m:r>
                      </m:e>
                    </m:func>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540" t="-4527"/>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5312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lstStyle/>
          <a:p>
            <a:pPr marL="0" indent="0">
              <a:buNone/>
            </a:pPr>
            <a:endParaRPr lang="en-US" sz="3400" dirty="0" smtClean="0"/>
          </a:p>
          <a:p>
            <a:pPr marL="0" indent="0">
              <a:buNone/>
            </a:pPr>
            <a:r>
              <a:rPr lang="en-US" sz="3400" dirty="0" smtClean="0"/>
              <a:t>Day </a:t>
            </a:r>
            <a:r>
              <a:rPr lang="en-US" sz="3400" dirty="0"/>
              <a:t>1: </a:t>
            </a:r>
            <a:r>
              <a:rPr lang="en-US" sz="3400" dirty="0" err="1"/>
              <a:t>Pg</a:t>
            </a:r>
            <a:r>
              <a:rPr lang="en-US" sz="3400" dirty="0"/>
              <a:t> 385 #3-8, 9-13 (odd), 17, 19, 23</a:t>
            </a:r>
          </a:p>
          <a:p>
            <a:pPr marL="0" indent="0">
              <a:buNone/>
            </a:pPr>
            <a:endParaRPr lang="en-US" sz="3400" dirty="0" smtClean="0"/>
          </a:p>
          <a:p>
            <a:pPr marL="0" indent="0">
              <a:buNone/>
            </a:pPr>
            <a:r>
              <a:rPr lang="en-US" sz="3400" dirty="0" smtClean="0"/>
              <a:t>Day </a:t>
            </a:r>
            <a:r>
              <a:rPr lang="en-US" sz="3400" dirty="0"/>
              <a:t>2: </a:t>
            </a:r>
            <a:r>
              <a:rPr lang="en-US" sz="3400" dirty="0" err="1"/>
              <a:t>Pg</a:t>
            </a:r>
            <a:r>
              <a:rPr lang="en-US" sz="3400" dirty="0"/>
              <a:t> 385 #10-20 (even), 25, 29, 31</a:t>
            </a:r>
          </a:p>
          <a:p>
            <a:pPr marL="0" indent="0">
              <a:buNone/>
            </a:pPr>
            <a:endParaRPr lang="en-US" dirty="0"/>
          </a:p>
        </p:txBody>
      </p:sp>
    </p:spTree>
    <p:extLst>
      <p:ext uri="{BB962C8B-B14F-4D97-AF65-F5344CB8AC3E}">
        <p14:creationId xmlns:p14="http://schemas.microsoft.com/office/powerpoint/2010/main" val="178137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sz="4000" dirty="0" smtClean="0"/>
                  <a:t>Prove:</a:t>
                </a:r>
              </a:p>
              <a:p>
                <a:endParaRPr lang="en-US" sz="4000" dirty="0"/>
              </a:p>
              <a:p>
                <a:pPr marL="0" indent="0">
                  <a:buNone/>
                </a:pPr>
                <a14:m>
                  <m:oMathPara xmlns:m="http://schemas.openxmlformats.org/officeDocument/2006/math">
                    <m:oMathParaPr>
                      <m:jc m:val="centerGroup"/>
                    </m:oMathParaPr>
                    <m:oMath xmlns:m="http://schemas.openxmlformats.org/officeDocument/2006/math">
                      <m:f>
                        <m:fPr>
                          <m:ctrlPr>
                            <a:rPr lang="en-US" sz="4000" i="1" smtClean="0">
                              <a:latin typeface="Cambria Math" panose="02040503050406030204" pitchFamily="18" charset="0"/>
                            </a:rPr>
                          </m:ctrlPr>
                        </m:fPr>
                        <m:num>
                          <m:r>
                            <a:rPr lang="en-US" sz="4000" b="0" i="1" smtClean="0">
                              <a:latin typeface="Cambria Math" panose="02040503050406030204" pitchFamily="18" charset="0"/>
                            </a:rPr>
                            <m:t>1+</m:t>
                          </m:r>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sin</m:t>
                              </m:r>
                            </m:fName>
                            <m:e>
                              <m:r>
                                <a:rPr lang="en-US" sz="4000" b="0" i="1" smtClean="0">
                                  <a:latin typeface="Cambria Math" panose="02040503050406030204" pitchFamily="18" charset="0"/>
                                </a:rPr>
                                <m:t>𝑥</m:t>
                              </m:r>
                            </m:e>
                          </m:func>
                        </m:num>
                        <m:den>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cos</m:t>
                              </m:r>
                            </m:fName>
                            <m:e>
                              <m:r>
                                <a:rPr lang="en-US" sz="4000" b="0" i="1" smtClean="0">
                                  <a:latin typeface="Cambria Math" panose="02040503050406030204" pitchFamily="18" charset="0"/>
                                </a:rPr>
                                <m:t>𝑥</m:t>
                              </m:r>
                            </m:e>
                          </m:func>
                        </m:den>
                      </m:f>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cos</m:t>
                              </m:r>
                            </m:fName>
                            <m:e>
                              <m:r>
                                <a:rPr lang="en-US" sz="4000" b="0" i="1" smtClean="0">
                                  <a:latin typeface="Cambria Math" panose="02040503050406030204" pitchFamily="18" charset="0"/>
                                </a:rPr>
                                <m:t>𝑥</m:t>
                              </m:r>
                            </m:e>
                          </m:func>
                        </m:num>
                        <m:den>
                          <m:r>
                            <a:rPr lang="en-US" sz="4000" b="0" i="1" smtClean="0">
                              <a:latin typeface="Cambria Math" panose="02040503050406030204" pitchFamily="18" charset="0"/>
                            </a:rPr>
                            <m:t>1+</m:t>
                          </m:r>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sin</m:t>
                              </m:r>
                            </m:fName>
                            <m:e>
                              <m:r>
                                <a:rPr lang="en-US" sz="4000" b="0" i="1" smtClean="0">
                                  <a:latin typeface="Cambria Math" panose="02040503050406030204" pitchFamily="18" charset="0"/>
                                </a:rPr>
                                <m:t>𝑥</m:t>
                              </m:r>
                            </m:e>
                          </m:func>
                        </m:den>
                      </m:f>
                      <m:r>
                        <a:rPr lang="en-US" sz="4000" b="0" i="1" smtClean="0">
                          <a:latin typeface="Cambria Math" panose="02040503050406030204" pitchFamily="18" charset="0"/>
                        </a:rPr>
                        <m:t>=</m:t>
                      </m:r>
                      <m:func>
                        <m:funcPr>
                          <m:ctrlPr>
                            <a:rPr lang="en-US" sz="4000" b="0" i="1" smtClean="0">
                              <a:latin typeface="Cambria Math" panose="02040503050406030204" pitchFamily="18" charset="0"/>
                            </a:rPr>
                          </m:ctrlPr>
                        </m:funcPr>
                        <m:fName>
                          <m:r>
                            <a:rPr lang="en-US" sz="4000" b="0" i="0" smtClean="0">
                              <a:latin typeface="Cambria Math" panose="02040503050406030204" pitchFamily="18" charset="0"/>
                            </a:rPr>
                            <m:t>2</m:t>
                          </m:r>
                          <m:r>
                            <m:rPr>
                              <m:sty m:val="p"/>
                            </m:rPr>
                            <a:rPr lang="en-US" sz="4000" b="0" i="0" smtClean="0">
                              <a:latin typeface="Cambria Math" panose="02040503050406030204" pitchFamily="18" charset="0"/>
                            </a:rPr>
                            <m:t>sec</m:t>
                          </m:r>
                        </m:fName>
                        <m:e>
                          <m:r>
                            <a:rPr lang="en-US" sz="4000" b="0" i="1" smtClean="0">
                              <a:latin typeface="Cambria Math" panose="02040503050406030204" pitchFamily="18" charset="0"/>
                            </a:rPr>
                            <m:t>𝑥</m:t>
                          </m:r>
                        </m:e>
                      </m:func>
                    </m:oMath>
                  </m:oMathPara>
                </a14:m>
                <a:endParaRPr lang="en-US" sz="4000"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222" t="-4082"/>
                </a:stretch>
              </a:blipFill>
            </p:spPr>
            <p:txBody>
              <a:bodyPr/>
              <a:lstStyle/>
              <a:p>
                <a:r>
                  <a:rPr lang="en-US">
                    <a:noFill/>
                  </a:rPr>
                  <a:t> </a:t>
                </a:r>
              </a:p>
            </p:txBody>
          </p:sp>
        </mc:Fallback>
      </mc:AlternateContent>
    </p:spTree>
    <p:extLst>
      <p:ext uri="{BB962C8B-B14F-4D97-AF65-F5344CB8AC3E}">
        <p14:creationId xmlns:p14="http://schemas.microsoft.com/office/powerpoint/2010/main" val="2542643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Last </a:t>
            </a:r>
            <a:r>
              <a:rPr lang="en-US" dirty="0" smtClean="0"/>
              <a:t>Time</a:t>
            </a:r>
            <a:endParaRPr lang="en-US" dirty="0"/>
          </a:p>
        </p:txBody>
      </p:sp>
      <p:sp>
        <p:nvSpPr>
          <p:cNvPr id="3" name="Content Placeholder 2"/>
          <p:cNvSpPr>
            <a:spLocks noGrp="1"/>
          </p:cNvSpPr>
          <p:nvPr>
            <p:ph idx="1"/>
          </p:nvPr>
        </p:nvSpPr>
        <p:spPr>
          <a:xfrm>
            <a:off x="914400" y="2286000"/>
            <a:ext cx="11277600" cy="3581400"/>
          </a:xfrm>
        </p:spPr>
        <p:txBody>
          <a:bodyPr>
            <a:normAutofit/>
          </a:bodyPr>
          <a:lstStyle/>
          <a:p>
            <a:pPr marL="0" indent="0">
              <a:buNone/>
            </a:pPr>
            <a:r>
              <a:rPr lang="en-US" sz="4000" dirty="0"/>
              <a:t>Day 1: </a:t>
            </a:r>
            <a:r>
              <a:rPr lang="en-US" sz="4000" dirty="0" err="1"/>
              <a:t>Pg</a:t>
            </a:r>
            <a:r>
              <a:rPr lang="en-US" sz="4000" dirty="0"/>
              <a:t> 377 </a:t>
            </a:r>
            <a:r>
              <a:rPr lang="en-US" sz="4000" dirty="0" smtClean="0"/>
              <a:t>#5, 6</a:t>
            </a:r>
            <a:r>
              <a:rPr lang="en-US" sz="4000" dirty="0"/>
              <a:t>, </a:t>
            </a:r>
            <a:r>
              <a:rPr lang="en-US" sz="4000" dirty="0" smtClean="0"/>
              <a:t>13, 14</a:t>
            </a:r>
            <a:r>
              <a:rPr lang="en-US" sz="4000" dirty="0"/>
              <a:t>, </a:t>
            </a:r>
            <a:r>
              <a:rPr lang="en-US" sz="4000" dirty="0" smtClean="0"/>
              <a:t>25–31 </a:t>
            </a:r>
            <a:r>
              <a:rPr lang="en-US" sz="4000" dirty="0"/>
              <a:t>(odd</a:t>
            </a:r>
            <a:r>
              <a:rPr lang="en-US" sz="4000" dirty="0" smtClean="0"/>
              <a:t>), 79, 123</a:t>
            </a:r>
            <a:endParaRPr lang="en-US" sz="4000" dirty="0"/>
          </a:p>
          <a:p>
            <a:pPr marL="0" indent="0">
              <a:buNone/>
            </a:pPr>
            <a:endParaRPr lang="en-US" sz="4000" dirty="0" smtClean="0"/>
          </a:p>
          <a:p>
            <a:pPr marL="0" indent="0">
              <a:buNone/>
            </a:pPr>
            <a:r>
              <a:rPr lang="en-US" sz="4000" dirty="0" smtClean="0"/>
              <a:t>Day </a:t>
            </a:r>
            <a:r>
              <a:rPr lang="en-US" sz="4000" dirty="0"/>
              <a:t>2: </a:t>
            </a:r>
            <a:r>
              <a:rPr lang="en-US" sz="4000" dirty="0" err="1"/>
              <a:t>Pg</a:t>
            </a:r>
            <a:r>
              <a:rPr lang="en-US" sz="4000" dirty="0"/>
              <a:t> 377 </a:t>
            </a:r>
            <a:r>
              <a:rPr lang="en-US" sz="4000" dirty="0" smtClean="0"/>
              <a:t>#41–49 (odd</a:t>
            </a:r>
            <a:r>
              <a:rPr lang="en-US" sz="4000" smtClean="0"/>
              <a:t>), 125</a:t>
            </a:r>
            <a:endParaRPr lang="en-US" sz="4000" dirty="0"/>
          </a:p>
        </p:txBody>
      </p:sp>
    </p:spTree>
    <p:extLst>
      <p:ext uri="{BB962C8B-B14F-4D97-AF65-F5344CB8AC3E}">
        <p14:creationId xmlns:p14="http://schemas.microsoft.com/office/powerpoint/2010/main" val="85769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 Verifying IDs</a:t>
            </a:r>
            <a:endParaRPr lang="en-US" dirty="0"/>
          </a:p>
        </p:txBody>
      </p:sp>
      <p:sp>
        <p:nvSpPr>
          <p:cNvPr id="3" name="Content Placeholder 2"/>
          <p:cNvSpPr>
            <a:spLocks noGrp="1"/>
          </p:cNvSpPr>
          <p:nvPr>
            <p:ph idx="1"/>
          </p:nvPr>
        </p:nvSpPr>
        <p:spPr>
          <a:xfrm>
            <a:off x="1139371" y="1837872"/>
            <a:ext cx="11052629" cy="3581400"/>
          </a:xfrm>
        </p:spPr>
        <p:txBody>
          <a:bodyPr>
            <a:normAutofit/>
          </a:bodyPr>
          <a:lstStyle/>
          <a:p>
            <a:pPr marL="0" indent="0">
              <a:buNone/>
            </a:pPr>
            <a:r>
              <a:rPr lang="en-US" sz="4000" b="1" dirty="0" smtClean="0"/>
              <a:t>Objective: Verify </a:t>
            </a:r>
            <a:r>
              <a:rPr lang="en-US" sz="4000" b="1" dirty="0"/>
              <a:t>(prove) trigonometric identities</a:t>
            </a:r>
            <a:endParaRPr lang="en-US" sz="4000" dirty="0"/>
          </a:p>
        </p:txBody>
      </p:sp>
    </p:spTree>
    <p:extLst>
      <p:ext uri="{BB962C8B-B14F-4D97-AF65-F5344CB8AC3E}">
        <p14:creationId xmlns:p14="http://schemas.microsoft.com/office/powerpoint/2010/main" val="4173659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pPr/>
                <a:r>
                  <a:rPr lang="en-US" dirty="0" smtClean="0"/>
                  <a:t>Review from Last </a:t>
                </a:r>
                <a:r>
                  <a:rPr lang="en-US" dirty="0" smtClean="0"/>
                  <a:t>Time: </a:t>
                </a:r>
                <a:br>
                  <a:rPr lang="en-US" dirty="0" smtClean="0"/>
                </a:br>
                <a:r>
                  <a:rPr lang="en-US" dirty="0" smtClean="0"/>
                  <a:t>Perform </a:t>
                </a:r>
                <a:r>
                  <a:rPr lang="en-US" dirty="0"/>
                  <a:t>the addition and simplify</a:t>
                </a:r>
                <a:r>
                  <a:rPr lang="en-US" dirty="0" smtClean="0"/>
                  <a:t>:</a:t>
                </a:r>
                <a:br>
                  <a:rPr lang="en-US" dirty="0" smtClean="0"/>
                </a:br>
                <a:r>
                  <a:rPr lang="en-US" dirty="0" smtClean="0"/>
                  <a:t> </a:t>
                </a:r>
                <a:br>
                  <a:rPr lang="en-US" dirty="0" smtClean="0"/>
                </a:b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𝑡</m:t>
                              </m:r>
                            </m:e>
                          </m:func>
                        </m:num>
                        <m:den>
                          <m:r>
                            <a:rPr lang="en-US" i="1">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𝑡</m:t>
                              </m:r>
                            </m:e>
                          </m:func>
                        </m:den>
                      </m:f>
                      <m:r>
                        <a:rPr lang="en-US" i="1">
                          <a:latin typeface="Cambria Math" panose="02040503050406030204" pitchFamily="18" charset="0"/>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𝑡</m:t>
                              </m:r>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𝑡</m:t>
                              </m:r>
                            </m:e>
                          </m:func>
                        </m:den>
                      </m:f>
                    </m:oMath>
                  </m:oMathPara>
                </a14:m>
                <a:r>
                  <a:rPr lang="en-US" dirty="0"/>
                  <a:t/>
                </a:r>
                <a:br>
                  <a:rPr lang="en-US" dirty="0"/>
                </a:b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222" t="-11934" b="-84362"/>
                </a:stretch>
              </a:blipFill>
            </p:spPr>
            <p:txBody>
              <a:bodyPr/>
              <a:lstStyle/>
              <a:p>
                <a:r>
                  <a:rPr lang="en-US">
                    <a:noFill/>
                  </a:rPr>
                  <a:t> </a:t>
                </a:r>
              </a:p>
            </p:txBody>
          </p:sp>
        </mc:Fallback>
      </mc:AlternateContent>
    </p:spTree>
    <p:extLst>
      <p:ext uri="{BB962C8B-B14F-4D97-AF65-F5344CB8AC3E}">
        <p14:creationId xmlns:p14="http://schemas.microsoft.com/office/powerpoint/2010/main" val="2495515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097280" y="274320"/>
                <a:ext cx="3627120" cy="1485900"/>
              </a:xfrm>
            </p:spPr>
            <p:txBody>
              <a:bodyPr>
                <a:normAutofit/>
              </a:bodyPr>
              <a:lstStyle/>
              <a:p>
                <a:pPr/>
                <a14:m>
                  <m:oMathPara xmlns:m="http://schemas.openxmlformats.org/officeDocument/2006/math">
                    <m:oMathParaPr>
                      <m:jc m:val="left"/>
                    </m:oMathParaPr>
                    <m:oMath xmlns:m="http://schemas.openxmlformats.org/officeDocument/2006/math">
                      <m:f>
                        <m:fPr>
                          <m:ctrlPr>
                            <a:rPr lang="en-US" sz="3400" i="1">
                              <a:latin typeface="Cambria Math" panose="02040503050406030204" pitchFamily="18" charset="0"/>
                            </a:rPr>
                          </m:ctrlPr>
                        </m:fPr>
                        <m:num>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𝑡</m:t>
                              </m:r>
                            </m:e>
                          </m:func>
                        </m:num>
                        <m:den>
                          <m:r>
                            <a:rPr lang="en-US" sz="3400" i="1">
                              <a:latin typeface="Cambria Math" panose="02040503050406030204" pitchFamily="18" charset="0"/>
                            </a:rPr>
                            <m:t>1+</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𝑡</m:t>
                              </m:r>
                            </m:e>
                          </m:func>
                        </m:den>
                      </m:f>
                      <m:r>
                        <a:rPr lang="en-US" sz="3400" i="1">
                          <a:latin typeface="Cambria Math" panose="02040503050406030204" pitchFamily="18" charset="0"/>
                        </a:rPr>
                        <m:t>+</m:t>
                      </m:r>
                      <m:f>
                        <m:fPr>
                          <m:ctrlPr>
                            <a:rPr lang="en-US" sz="3400" i="1">
                              <a:latin typeface="Cambria Math" panose="02040503050406030204" pitchFamily="18" charset="0"/>
                            </a:rPr>
                          </m:ctrlPr>
                        </m:fPr>
                        <m:num>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𝑡</m:t>
                              </m:r>
                            </m:e>
                          </m:func>
                        </m:num>
                        <m:den>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𝑡</m:t>
                              </m:r>
                            </m:e>
                          </m:func>
                        </m:den>
                      </m:f>
                    </m:oMath>
                  </m:oMathPara>
                </a14:m>
                <a:r>
                  <a:rPr lang="en-US" dirty="0"/>
                  <a:t/>
                </a: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097280" y="274320"/>
                <a:ext cx="3627120" cy="1485900"/>
              </a:xfr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132320" y="481639"/>
                <a:ext cx="6096000" cy="5914696"/>
              </a:xfrm>
              <a:prstGeom prst="rect">
                <a:avLst/>
              </a:prstGeom>
            </p:spPr>
            <p:txBody>
              <a:bodyPr>
                <a:spAutoFit/>
              </a:bodyPr>
              <a:lstStyle/>
              <a:p>
                <a:r>
                  <a:rPr lang="en-US" sz="3400" b="1" i="1" u="sng" dirty="0">
                    <a:effectLst/>
                    <a:latin typeface="Times New Roman" panose="02020603050405020304" pitchFamily="18" charset="0"/>
                    <a:ea typeface="Times New Roman" panose="02020603050405020304" pitchFamily="18" charset="0"/>
                  </a:rPr>
                  <a:t> </a:t>
                </a:r>
                <a:r>
                  <a:rPr lang="en-US" sz="3400" i="1" u="sng" dirty="0" smtClean="0">
                    <a:latin typeface="Times New Roman" panose="02020603050405020304" pitchFamily="18" charset="0"/>
                    <a:ea typeface="Times New Roman" panose="02020603050405020304" pitchFamily="18" charset="0"/>
                  </a:rPr>
                  <a:t>Pythagorean </a:t>
                </a:r>
                <a:r>
                  <a:rPr lang="en-US" sz="3400" i="1" u="sng" dirty="0">
                    <a:latin typeface="Times New Roman" panose="02020603050405020304" pitchFamily="18" charset="0"/>
                    <a:ea typeface="Times New Roman" panose="02020603050405020304" pitchFamily="18" charset="0"/>
                  </a:rPr>
                  <a:t>Identity</a:t>
                </a:r>
                <a:endParaRPr lang="en-US" sz="3400" i="1" u="sng" dirty="0">
                  <a:effectLst/>
                  <a:latin typeface="Times New Roman" panose="02020603050405020304" pitchFamily="18" charset="0"/>
                  <a:ea typeface="Times New Roman" panose="02020603050405020304" pitchFamily="18" charset="0"/>
                </a:endParaRPr>
              </a:p>
              <a:p>
                <a14:m>
                  <m:oMath xmlns:m="http://schemas.openxmlformats.org/officeDocument/2006/math">
                    <m:f>
                      <m:fPr>
                        <m:ctrlPr>
                          <a:rPr lang="en-US" sz="3400" i="1">
                            <a:effectLst/>
                            <a:latin typeface="Cambria Math" panose="02040503050406030204" pitchFamily="18" charset="0"/>
                            <a:ea typeface="Times New Roman" panose="02020603050405020304" pitchFamily="18" charset="0"/>
                          </a:rPr>
                        </m:ctrlPr>
                      </m:fPr>
                      <m:num>
                        <m:r>
                          <a:rPr lang="en-US" sz="3400" i="1">
                            <a:effectLst/>
                            <a:latin typeface="Cambria Math" panose="02040503050406030204" pitchFamily="18" charset="0"/>
                            <a:ea typeface="Times New Roman" panose="02020603050405020304" pitchFamily="18" charset="0"/>
                          </a:rPr>
                          <m:t>(1+</m:t>
                        </m:r>
                        <m:func>
                          <m:funcPr>
                            <m:ctrlPr>
                              <a:rPr lang="en-US" sz="3400" i="1">
                                <a:effectLst/>
                                <a:latin typeface="Cambria Math" panose="02040503050406030204" pitchFamily="18" charset="0"/>
                                <a:ea typeface="Times New Roman" panose="02020603050405020304" pitchFamily="18" charset="0"/>
                              </a:rPr>
                            </m:ctrlPr>
                          </m:funcPr>
                          <m:fName>
                            <m:r>
                              <m:rPr>
                                <m:sty m:val="p"/>
                              </m:rPr>
                              <a:rPr lang="en-US" sz="3400">
                                <a:effectLst/>
                                <a:latin typeface="Cambria Math" panose="02040503050406030204" pitchFamily="18" charset="0"/>
                                <a:ea typeface="Times New Roman" panose="02020603050405020304" pitchFamily="18" charset="0"/>
                              </a:rPr>
                              <m:t>cos</m:t>
                            </m:r>
                          </m:fName>
                          <m:e>
                            <m:r>
                              <a:rPr lang="en-US" sz="3400" i="1">
                                <a:effectLst/>
                                <a:latin typeface="Cambria Math" panose="02040503050406030204" pitchFamily="18" charset="0"/>
                                <a:ea typeface="Times New Roman" panose="02020603050405020304" pitchFamily="18" charset="0"/>
                              </a:rPr>
                              <m:t>𝑡</m:t>
                            </m:r>
                          </m:e>
                        </m:func>
                        <m:r>
                          <a:rPr lang="en-US" sz="3400" i="1">
                            <a:effectLst/>
                            <a:latin typeface="Cambria Math" panose="02040503050406030204" pitchFamily="18" charset="0"/>
                            <a:ea typeface="Times New Roman" panose="02020603050405020304" pitchFamily="18" charset="0"/>
                          </a:rPr>
                          <m:t>)</m:t>
                        </m:r>
                      </m:num>
                      <m:den>
                        <m:r>
                          <a:rPr lang="en-US" sz="3400" i="1">
                            <a:effectLst/>
                            <a:latin typeface="Cambria Math" panose="02040503050406030204" pitchFamily="18" charset="0"/>
                            <a:ea typeface="Times New Roman" panose="02020603050405020304" pitchFamily="18" charset="0"/>
                          </a:rPr>
                          <m:t>(1+</m:t>
                        </m:r>
                        <m:func>
                          <m:funcPr>
                            <m:ctrlPr>
                              <a:rPr lang="en-US" sz="3400" i="1">
                                <a:effectLst/>
                                <a:latin typeface="Cambria Math" panose="02040503050406030204" pitchFamily="18" charset="0"/>
                                <a:ea typeface="Times New Roman" panose="02020603050405020304" pitchFamily="18" charset="0"/>
                              </a:rPr>
                            </m:ctrlPr>
                          </m:funcPr>
                          <m:fName>
                            <m:r>
                              <m:rPr>
                                <m:sty m:val="p"/>
                              </m:rPr>
                              <a:rPr lang="en-US" sz="3400">
                                <a:effectLst/>
                                <a:latin typeface="Cambria Math" panose="02040503050406030204" pitchFamily="18" charset="0"/>
                                <a:ea typeface="Times New Roman" panose="02020603050405020304" pitchFamily="18" charset="0"/>
                              </a:rPr>
                              <m:t>cos</m:t>
                            </m:r>
                          </m:fName>
                          <m:e>
                            <m:r>
                              <a:rPr lang="en-US" sz="3400" i="1">
                                <a:effectLst/>
                                <a:latin typeface="Cambria Math" panose="02040503050406030204" pitchFamily="18" charset="0"/>
                                <a:ea typeface="Times New Roman" panose="02020603050405020304" pitchFamily="18" charset="0"/>
                              </a:rPr>
                              <m:t>𝑡</m:t>
                            </m:r>
                            <m:r>
                              <a:rPr lang="en-US" sz="3400" i="1">
                                <a:effectLst/>
                                <a:latin typeface="Cambria Math" panose="02040503050406030204" pitchFamily="18" charset="0"/>
                                <a:ea typeface="Times New Roman" panose="02020603050405020304" pitchFamily="18" charset="0"/>
                              </a:rPr>
                              <m:t>)(</m:t>
                            </m:r>
                            <m:func>
                              <m:funcPr>
                                <m:ctrlPr>
                                  <a:rPr lang="en-US" sz="3400" i="1">
                                    <a:effectLst/>
                                    <a:latin typeface="Cambria Math" panose="02040503050406030204" pitchFamily="18" charset="0"/>
                                    <a:ea typeface="Times New Roman" panose="02020603050405020304" pitchFamily="18" charset="0"/>
                                  </a:rPr>
                                </m:ctrlPr>
                              </m:funcPr>
                              <m:fName>
                                <m:r>
                                  <m:rPr>
                                    <m:sty m:val="p"/>
                                  </m:rPr>
                                  <a:rPr lang="en-US" sz="3400">
                                    <a:effectLst/>
                                    <a:latin typeface="Cambria Math" panose="02040503050406030204" pitchFamily="18" charset="0"/>
                                    <a:ea typeface="Times New Roman" panose="02020603050405020304" pitchFamily="18" charset="0"/>
                                  </a:rPr>
                                  <m:t>sin</m:t>
                                </m:r>
                              </m:fName>
                              <m:e>
                                <m:r>
                                  <a:rPr lang="en-US" sz="3400" i="1">
                                    <a:effectLst/>
                                    <a:latin typeface="Cambria Math" panose="02040503050406030204" pitchFamily="18" charset="0"/>
                                    <a:ea typeface="Times New Roman" panose="02020603050405020304" pitchFamily="18" charset="0"/>
                                  </a:rPr>
                                  <m:t>𝑡</m:t>
                                </m:r>
                                <m:r>
                                  <a:rPr lang="en-US" sz="3400" i="1">
                                    <a:effectLst/>
                                    <a:latin typeface="Cambria Math" panose="02040503050406030204" pitchFamily="18" charset="0"/>
                                    <a:ea typeface="Times New Roman" panose="02020603050405020304" pitchFamily="18" charset="0"/>
                                  </a:rPr>
                                  <m:t>)</m:t>
                                </m:r>
                              </m:e>
                            </m:func>
                          </m:e>
                        </m:func>
                      </m:den>
                    </m:f>
                  </m:oMath>
                </a14:m>
                <a:r>
                  <a:rPr lang="en-US" sz="3400" dirty="0">
                    <a:effectLst/>
                    <a:latin typeface="Times New Roman" panose="02020603050405020304" pitchFamily="18" charset="0"/>
                    <a:ea typeface="Times New Roman" panose="02020603050405020304" pitchFamily="18" charset="0"/>
                  </a:rPr>
                  <a:t>						</a:t>
                </a:r>
              </a:p>
              <a:p>
                <a:r>
                  <a:rPr lang="en-US" sz="3400" dirty="0">
                    <a:effectLst/>
                    <a:latin typeface="Times New Roman" panose="02020603050405020304" pitchFamily="18" charset="0"/>
                    <a:ea typeface="Times New Roman" panose="02020603050405020304" pitchFamily="18" charset="0"/>
                  </a:rPr>
                  <a:t> </a:t>
                </a:r>
                <a:endParaRPr lang="en-US" sz="3400" dirty="0" smtClean="0">
                  <a:effectLst/>
                  <a:latin typeface="Times New Roman" panose="02020603050405020304" pitchFamily="18" charset="0"/>
                  <a:ea typeface="Times New Roman" panose="02020603050405020304" pitchFamily="18" charset="0"/>
                </a:endParaRPr>
              </a:p>
              <a:p>
                <a:r>
                  <a:rPr lang="en-US" sz="3400" i="1" u="sng" dirty="0">
                    <a:latin typeface="Times New Roman" panose="02020603050405020304" pitchFamily="18" charset="0"/>
                    <a:ea typeface="Times New Roman" panose="02020603050405020304" pitchFamily="18" charset="0"/>
                  </a:rPr>
                  <a:t>Divide by </a:t>
                </a:r>
                <a:r>
                  <a:rPr lang="en-US" sz="3400" i="1" u="sng" dirty="0" smtClean="0">
                    <a:latin typeface="Times New Roman" panose="02020603050405020304" pitchFamily="18" charset="0"/>
                    <a:ea typeface="Times New Roman" panose="02020603050405020304" pitchFamily="18" charset="0"/>
                  </a:rPr>
                  <a:t>Common Factor</a:t>
                </a:r>
                <a:endParaRPr lang="en-US" sz="3400" i="1" u="sng" dirty="0">
                  <a:effectLst/>
                  <a:latin typeface="Times New Roman" panose="02020603050405020304" pitchFamily="18" charset="0"/>
                  <a:ea typeface="Times New Roman" panose="02020603050405020304" pitchFamily="18" charset="0"/>
                </a:endParaRPr>
              </a:p>
              <a:p>
                <a:r>
                  <a:rPr lang="en-US" sz="3400" b="1" dirty="0">
                    <a:effectLst/>
                    <a:latin typeface="Times New Roman" panose="02020603050405020304" pitchFamily="18" charset="0"/>
                    <a:ea typeface="Times New Roman" panose="02020603050405020304" pitchFamily="18" charset="0"/>
                  </a:rPr>
                  <a:t> </a:t>
                </a:r>
                <a:endParaRPr lang="en-US" sz="3400" dirty="0">
                  <a:effectLst/>
                  <a:latin typeface="Times New Roman" panose="02020603050405020304" pitchFamily="18" charset="0"/>
                  <a:ea typeface="Times New Roman" panose="02020603050405020304" pitchFamily="18" charset="0"/>
                </a:endParaRPr>
              </a:p>
              <a:p>
                <a14:m>
                  <m:oMath xmlns:m="http://schemas.openxmlformats.org/officeDocument/2006/math">
                    <m:f>
                      <m:fPr>
                        <m:ctrlPr>
                          <a:rPr lang="en-US" sz="3400" i="1">
                            <a:effectLst/>
                            <a:latin typeface="Cambria Math" panose="02040503050406030204" pitchFamily="18" charset="0"/>
                            <a:ea typeface="Times New Roman" panose="02020603050405020304" pitchFamily="18" charset="0"/>
                          </a:rPr>
                        </m:ctrlPr>
                      </m:fPr>
                      <m:num>
                        <m:r>
                          <a:rPr lang="en-US" sz="3400" i="1">
                            <a:effectLst/>
                            <a:latin typeface="Cambria Math" panose="02040503050406030204" pitchFamily="18" charset="0"/>
                            <a:ea typeface="Times New Roman" panose="02020603050405020304" pitchFamily="18" charset="0"/>
                          </a:rPr>
                          <m:t>1</m:t>
                        </m:r>
                      </m:num>
                      <m:den>
                        <m:func>
                          <m:funcPr>
                            <m:ctrlPr>
                              <a:rPr lang="en-US" sz="3400" i="1">
                                <a:effectLst/>
                                <a:latin typeface="Cambria Math" panose="02040503050406030204" pitchFamily="18" charset="0"/>
                                <a:ea typeface="Times New Roman" panose="02020603050405020304" pitchFamily="18" charset="0"/>
                              </a:rPr>
                            </m:ctrlPr>
                          </m:funcPr>
                          <m:fName>
                            <m:r>
                              <m:rPr>
                                <m:sty m:val="p"/>
                              </m:rPr>
                              <a:rPr lang="en-US" sz="3400">
                                <a:effectLst/>
                                <a:latin typeface="Cambria Math" panose="02040503050406030204" pitchFamily="18" charset="0"/>
                                <a:ea typeface="Times New Roman" panose="02020603050405020304" pitchFamily="18" charset="0"/>
                              </a:rPr>
                              <m:t>sin</m:t>
                            </m:r>
                          </m:fName>
                          <m:e>
                            <m:r>
                              <a:rPr lang="en-US" sz="3400" i="1">
                                <a:effectLst/>
                                <a:latin typeface="Cambria Math" panose="02040503050406030204" pitchFamily="18" charset="0"/>
                                <a:ea typeface="Times New Roman" panose="02020603050405020304" pitchFamily="18" charset="0"/>
                              </a:rPr>
                              <m:t>𝑡</m:t>
                            </m:r>
                          </m:e>
                        </m:func>
                      </m:den>
                    </m:f>
                  </m:oMath>
                </a14:m>
                <a:r>
                  <a:rPr lang="en-US" sz="3400" dirty="0">
                    <a:effectLst/>
                    <a:latin typeface="Times New Roman" panose="02020603050405020304" pitchFamily="18" charset="0"/>
                    <a:ea typeface="Times New Roman" panose="02020603050405020304" pitchFamily="18" charset="0"/>
                  </a:rPr>
                  <a:t>								</a:t>
                </a:r>
                <a:r>
                  <a:rPr lang="en-US" sz="3400" b="1" dirty="0">
                    <a:effectLst/>
                    <a:latin typeface="Times New Roman" panose="02020603050405020304" pitchFamily="18" charset="0"/>
                    <a:ea typeface="Times New Roman" panose="02020603050405020304" pitchFamily="18" charset="0"/>
                  </a:rPr>
                  <a:t> </a:t>
                </a:r>
                <a:endParaRPr lang="en-US" sz="3400" dirty="0">
                  <a:effectLst/>
                  <a:latin typeface="Times New Roman" panose="02020603050405020304" pitchFamily="18" charset="0"/>
                  <a:ea typeface="Times New Roman" panose="02020603050405020304" pitchFamily="18" charset="0"/>
                </a:endParaRPr>
              </a:p>
              <a:p>
                <a:r>
                  <a:rPr lang="en-US" sz="3400" b="1" dirty="0">
                    <a:effectLst/>
                    <a:latin typeface="Times New Roman" panose="02020603050405020304" pitchFamily="18" charset="0"/>
                    <a:ea typeface="Times New Roman" panose="02020603050405020304" pitchFamily="18" charset="0"/>
                  </a:rPr>
                  <a:t> </a:t>
                </a:r>
                <a:endParaRPr lang="en-US" sz="3400" b="1" dirty="0" smtClean="0">
                  <a:effectLst/>
                  <a:latin typeface="Times New Roman" panose="02020603050405020304" pitchFamily="18" charset="0"/>
                  <a:ea typeface="Times New Roman" panose="02020603050405020304" pitchFamily="18" charset="0"/>
                </a:endParaRPr>
              </a:p>
              <a:p>
                <a:endParaRPr lang="en-US" sz="3400" b="1" dirty="0">
                  <a:latin typeface="Times New Roman" panose="02020603050405020304" pitchFamily="18" charset="0"/>
                  <a:ea typeface="Times New Roman" panose="02020603050405020304" pitchFamily="18" charset="0"/>
                </a:endParaRPr>
              </a:p>
              <a:p>
                <a:r>
                  <a:rPr lang="en-US" sz="3400" i="1" u="sng" dirty="0">
                    <a:latin typeface="Times New Roman" panose="02020603050405020304" pitchFamily="18" charset="0"/>
                    <a:ea typeface="Times New Roman" panose="02020603050405020304" pitchFamily="18" charset="0"/>
                  </a:rPr>
                  <a:t>Reciprocal Identity</a:t>
                </a:r>
                <a:endParaRPr lang="en-US" sz="3400" i="1" u="sng" dirty="0">
                  <a:effectLst/>
                  <a:latin typeface="Times New Roman" panose="02020603050405020304" pitchFamily="18" charset="0"/>
                  <a:ea typeface="Times New Roman" panose="02020603050405020304" pitchFamily="18" charset="0"/>
                </a:endParaRPr>
              </a:p>
              <a:p>
                <a14:m>
                  <m:oMath xmlns:m="http://schemas.openxmlformats.org/officeDocument/2006/math">
                    <m:r>
                      <a:rPr lang="en-US" sz="3800" b="1" i="1">
                        <a:effectLst/>
                        <a:latin typeface="Cambria Math" panose="02040503050406030204" pitchFamily="18" charset="0"/>
                        <a:ea typeface="Times New Roman" panose="02020603050405020304" pitchFamily="18" charset="0"/>
                      </a:rPr>
                      <m:t>𝐜𝐬𝐜</m:t>
                    </m:r>
                    <m:r>
                      <a:rPr lang="en-US" sz="3800" b="1">
                        <a:effectLst/>
                        <a:latin typeface="Cambria Math" panose="02040503050406030204" pitchFamily="18" charset="0"/>
                        <a:ea typeface="Times New Roman" panose="02020603050405020304" pitchFamily="18" charset="0"/>
                      </a:rPr>
                      <m:t> </m:t>
                    </m:r>
                    <m:r>
                      <a:rPr lang="en-US" sz="3800" b="1" i="1">
                        <a:effectLst/>
                        <a:latin typeface="Cambria Math" panose="02040503050406030204" pitchFamily="18" charset="0"/>
                        <a:ea typeface="Times New Roman" panose="02020603050405020304" pitchFamily="18" charset="0"/>
                      </a:rPr>
                      <m:t>𝐭</m:t>
                    </m:r>
                  </m:oMath>
                </a14:m>
                <a:r>
                  <a:rPr lang="en-US" sz="3800" b="1"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7132320" y="481639"/>
                <a:ext cx="6096000" cy="5914696"/>
              </a:xfrm>
              <a:prstGeom prst="rect">
                <a:avLst/>
              </a:prstGeom>
              <a:blipFill rotWithShape="0">
                <a:blip r:embed="rId3"/>
                <a:stretch>
                  <a:fillRect l="-2800" t="-15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01040" y="2026202"/>
                <a:ext cx="5745480" cy="3829831"/>
              </a:xfrm>
              <a:prstGeom prst="rect">
                <a:avLst/>
              </a:prstGeom>
            </p:spPr>
            <p:txBody>
              <a:bodyPr wrap="square">
                <a:spAutoFit/>
              </a:bodyPr>
              <a:lstStyle/>
              <a:p>
                <a:r>
                  <a:rPr lang="en-US" sz="3400" i="1" u="sng" dirty="0">
                    <a:latin typeface="Times New Roman" panose="02020603050405020304" pitchFamily="18" charset="0"/>
                    <a:ea typeface="Times New Roman" panose="02020603050405020304" pitchFamily="18" charset="0"/>
                  </a:rPr>
                  <a:t>Common Denominator</a:t>
                </a:r>
                <a:endParaRPr lang="en-US" sz="3400" i="1" u="sng" dirty="0" smtClean="0">
                  <a:latin typeface="Cambria Math" panose="02040503050406030204" pitchFamily="18" charset="0"/>
                  <a:ea typeface="Times New Roman" panose="02020603050405020304" pitchFamily="18" charset="0"/>
                </a:endParaRPr>
              </a:p>
              <a:p>
                <a14:m>
                  <m:oMath xmlns:m="http://schemas.openxmlformats.org/officeDocument/2006/math">
                    <m:func>
                      <m:funcPr>
                        <m:ctrlPr>
                          <a:rPr lang="en-US" sz="3400" i="1" smtClean="0">
                            <a:latin typeface="Cambria Math" panose="02040503050406030204" pitchFamily="18" charset="0"/>
                            <a:ea typeface="Times New Roman" panose="02020603050405020304" pitchFamily="18" charset="0"/>
                          </a:rPr>
                        </m:ctrlPr>
                      </m:funcPr>
                      <m:fName>
                        <m:r>
                          <m:rPr>
                            <m:sty m:val="p"/>
                          </m:rPr>
                          <a:rPr lang="en-US" sz="3400">
                            <a:latin typeface="Cambria Math" panose="02040503050406030204" pitchFamily="18" charset="0"/>
                            <a:ea typeface="Times New Roman" panose="02020603050405020304" pitchFamily="18" charset="0"/>
                          </a:rPr>
                          <m:t>sin</m:t>
                        </m:r>
                      </m:fName>
                      <m:e>
                        <m:r>
                          <a:rPr lang="en-US" sz="3400" i="1">
                            <a:latin typeface="Cambria Math" panose="02040503050406030204" pitchFamily="18" charset="0"/>
                            <a:ea typeface="Times New Roman" panose="02020603050405020304" pitchFamily="18" charset="0"/>
                          </a:rPr>
                          <m:t>𝑡</m:t>
                        </m:r>
                      </m:e>
                    </m:func>
                    <m:f>
                      <m:fPr>
                        <m:ctrlPr>
                          <a:rPr lang="en-US" sz="3400" i="1">
                            <a:latin typeface="Cambria Math" panose="02040503050406030204" pitchFamily="18" charset="0"/>
                            <a:ea typeface="Times New Roman" panose="02020603050405020304" pitchFamily="18" charset="0"/>
                          </a:rPr>
                        </m:ctrlPr>
                      </m:fPr>
                      <m:num>
                        <m:func>
                          <m:funcPr>
                            <m:ctrlPr>
                              <a:rPr lang="en-US" sz="3400" i="1">
                                <a:latin typeface="Cambria Math" panose="02040503050406030204" pitchFamily="18" charset="0"/>
                                <a:ea typeface="Times New Roman" panose="02020603050405020304" pitchFamily="18" charset="0"/>
                              </a:rPr>
                            </m:ctrlPr>
                          </m:funcPr>
                          <m:fName>
                            <m:r>
                              <m:rPr>
                                <m:sty m:val="p"/>
                              </m:rPr>
                              <a:rPr lang="en-US" sz="3400">
                                <a:latin typeface="Cambria Math" panose="02040503050406030204" pitchFamily="18" charset="0"/>
                                <a:ea typeface="Times New Roman" panose="02020603050405020304" pitchFamily="18" charset="0"/>
                              </a:rPr>
                              <m:t>sin</m:t>
                            </m:r>
                          </m:fName>
                          <m:e>
                            <m:r>
                              <a:rPr lang="en-US" sz="3400" i="1">
                                <a:latin typeface="Cambria Math" panose="02040503050406030204" pitchFamily="18" charset="0"/>
                                <a:ea typeface="Times New Roman" panose="02020603050405020304" pitchFamily="18" charset="0"/>
                              </a:rPr>
                              <m:t>𝑡</m:t>
                            </m:r>
                          </m:e>
                        </m:func>
                      </m:num>
                      <m:den>
                        <m:r>
                          <a:rPr lang="en-US" sz="3400" i="1">
                            <a:latin typeface="Cambria Math" panose="02040503050406030204" pitchFamily="18" charset="0"/>
                            <a:ea typeface="Times New Roman" panose="02020603050405020304" pitchFamily="18" charset="0"/>
                          </a:rPr>
                          <m:t>1+</m:t>
                        </m:r>
                        <m:func>
                          <m:funcPr>
                            <m:ctrlPr>
                              <a:rPr lang="en-US" sz="3400" i="1">
                                <a:latin typeface="Cambria Math" panose="02040503050406030204" pitchFamily="18" charset="0"/>
                                <a:ea typeface="Times New Roman" panose="02020603050405020304" pitchFamily="18" charset="0"/>
                              </a:rPr>
                            </m:ctrlPr>
                          </m:funcPr>
                          <m:fName>
                            <m:r>
                              <m:rPr>
                                <m:sty m:val="p"/>
                              </m:rPr>
                              <a:rPr lang="en-US" sz="3400">
                                <a:latin typeface="Cambria Math" panose="02040503050406030204" pitchFamily="18" charset="0"/>
                                <a:ea typeface="Times New Roman" panose="02020603050405020304" pitchFamily="18" charset="0"/>
                              </a:rPr>
                              <m:t>cos</m:t>
                            </m:r>
                          </m:fName>
                          <m:e>
                            <m:r>
                              <a:rPr lang="en-US" sz="3400" i="1">
                                <a:latin typeface="Cambria Math" panose="02040503050406030204" pitchFamily="18" charset="0"/>
                                <a:ea typeface="Times New Roman" panose="02020603050405020304" pitchFamily="18" charset="0"/>
                              </a:rPr>
                              <m:t>𝑡</m:t>
                            </m:r>
                          </m:e>
                        </m:func>
                      </m:den>
                    </m:f>
                    <m:r>
                      <a:rPr lang="en-US" sz="3400" i="1">
                        <a:latin typeface="Cambria Math" panose="02040503050406030204" pitchFamily="18" charset="0"/>
                        <a:ea typeface="Times New Roman" panose="02020603050405020304" pitchFamily="18" charset="0"/>
                      </a:rPr>
                      <m:t>+</m:t>
                    </m:r>
                    <m:f>
                      <m:fPr>
                        <m:ctrlPr>
                          <a:rPr lang="en-US" sz="3400" i="1">
                            <a:latin typeface="Cambria Math" panose="02040503050406030204" pitchFamily="18" charset="0"/>
                            <a:ea typeface="Times New Roman" panose="02020603050405020304" pitchFamily="18" charset="0"/>
                          </a:rPr>
                        </m:ctrlPr>
                      </m:fPr>
                      <m:num>
                        <m:func>
                          <m:funcPr>
                            <m:ctrlPr>
                              <a:rPr lang="en-US" sz="3400" i="1">
                                <a:latin typeface="Cambria Math" panose="02040503050406030204" pitchFamily="18" charset="0"/>
                                <a:ea typeface="Times New Roman" panose="02020603050405020304" pitchFamily="18" charset="0"/>
                              </a:rPr>
                            </m:ctrlPr>
                          </m:funcPr>
                          <m:fName>
                            <m:r>
                              <m:rPr>
                                <m:sty m:val="p"/>
                              </m:rPr>
                              <a:rPr lang="en-US" sz="3400">
                                <a:latin typeface="Cambria Math" panose="02040503050406030204" pitchFamily="18" charset="0"/>
                                <a:ea typeface="Times New Roman" panose="02020603050405020304" pitchFamily="18" charset="0"/>
                              </a:rPr>
                              <m:t>cos</m:t>
                            </m:r>
                          </m:fName>
                          <m:e>
                            <m:r>
                              <a:rPr lang="en-US" sz="3400" i="1">
                                <a:latin typeface="Cambria Math" panose="02040503050406030204" pitchFamily="18" charset="0"/>
                                <a:ea typeface="Times New Roman" panose="02020603050405020304" pitchFamily="18" charset="0"/>
                              </a:rPr>
                              <m:t>𝑡</m:t>
                            </m:r>
                          </m:e>
                        </m:func>
                      </m:num>
                      <m:den>
                        <m:func>
                          <m:funcPr>
                            <m:ctrlPr>
                              <a:rPr lang="en-US" sz="3400" i="1">
                                <a:latin typeface="Cambria Math" panose="02040503050406030204" pitchFamily="18" charset="0"/>
                                <a:ea typeface="Times New Roman" panose="02020603050405020304" pitchFamily="18" charset="0"/>
                              </a:rPr>
                            </m:ctrlPr>
                          </m:funcPr>
                          <m:fName>
                            <m:r>
                              <m:rPr>
                                <m:sty m:val="p"/>
                              </m:rPr>
                              <a:rPr lang="en-US" sz="3400">
                                <a:latin typeface="Cambria Math" panose="02040503050406030204" pitchFamily="18" charset="0"/>
                                <a:ea typeface="Times New Roman" panose="02020603050405020304" pitchFamily="18" charset="0"/>
                              </a:rPr>
                              <m:t>sin</m:t>
                            </m:r>
                          </m:fName>
                          <m:e>
                            <m:r>
                              <a:rPr lang="en-US" sz="3400" i="1">
                                <a:latin typeface="Cambria Math" panose="02040503050406030204" pitchFamily="18" charset="0"/>
                                <a:ea typeface="Times New Roman" panose="02020603050405020304" pitchFamily="18" charset="0"/>
                              </a:rPr>
                              <m:t>𝑡</m:t>
                            </m:r>
                          </m:e>
                        </m:func>
                      </m:den>
                    </m:f>
                    <m:r>
                      <a:rPr lang="en-US" sz="3400" i="1">
                        <a:latin typeface="Cambria Math" panose="02040503050406030204" pitchFamily="18" charset="0"/>
                        <a:ea typeface="Times New Roman" panose="02020603050405020304" pitchFamily="18" charset="0"/>
                      </a:rPr>
                      <m:t>(1+</m:t>
                    </m:r>
                    <m:func>
                      <m:funcPr>
                        <m:ctrlPr>
                          <a:rPr lang="en-US" sz="3400" i="1">
                            <a:latin typeface="Cambria Math" panose="02040503050406030204" pitchFamily="18" charset="0"/>
                            <a:ea typeface="Times New Roman" panose="02020603050405020304" pitchFamily="18" charset="0"/>
                          </a:rPr>
                        </m:ctrlPr>
                      </m:funcPr>
                      <m:fName>
                        <m:r>
                          <m:rPr>
                            <m:sty m:val="p"/>
                          </m:rPr>
                          <a:rPr lang="en-US" sz="3400">
                            <a:latin typeface="Cambria Math" panose="02040503050406030204" pitchFamily="18" charset="0"/>
                            <a:ea typeface="Times New Roman" panose="02020603050405020304" pitchFamily="18" charset="0"/>
                          </a:rPr>
                          <m:t>cos</m:t>
                        </m:r>
                      </m:fName>
                      <m:e>
                        <m:r>
                          <a:rPr lang="en-US" sz="3400" i="1">
                            <a:latin typeface="Cambria Math" panose="02040503050406030204" pitchFamily="18" charset="0"/>
                            <a:ea typeface="Times New Roman" panose="02020603050405020304" pitchFamily="18" charset="0"/>
                          </a:rPr>
                          <m:t>𝑡</m:t>
                        </m:r>
                        <m:r>
                          <a:rPr lang="en-US" sz="3400" i="1">
                            <a:latin typeface="Cambria Math" panose="02040503050406030204" pitchFamily="18" charset="0"/>
                            <a:ea typeface="Times New Roman" panose="02020603050405020304" pitchFamily="18" charset="0"/>
                          </a:rPr>
                          <m:t>)</m:t>
                        </m:r>
                      </m:e>
                    </m:func>
                  </m:oMath>
                </a14:m>
                <a:r>
                  <a:rPr lang="en-US" sz="3400" dirty="0">
                    <a:latin typeface="Times New Roman" panose="02020603050405020304" pitchFamily="18" charset="0"/>
                    <a:ea typeface="Times New Roman" panose="02020603050405020304" pitchFamily="18" charset="0"/>
                  </a:rPr>
                  <a:t>	</a:t>
                </a:r>
              </a:p>
              <a:p>
                <a:r>
                  <a:rPr lang="en-US" sz="3400" dirty="0">
                    <a:latin typeface="Times New Roman" panose="02020603050405020304" pitchFamily="18" charset="0"/>
                    <a:ea typeface="Times New Roman" panose="02020603050405020304" pitchFamily="18" charset="0"/>
                  </a:rPr>
                  <a:t> </a:t>
                </a:r>
                <a:endParaRPr lang="en-US" sz="3400" dirty="0" smtClean="0">
                  <a:latin typeface="Times New Roman" panose="02020603050405020304" pitchFamily="18" charset="0"/>
                  <a:ea typeface="Times New Roman" panose="02020603050405020304" pitchFamily="18" charset="0"/>
                </a:endParaRPr>
              </a:p>
              <a:p>
                <a:endParaRPr lang="en-US" sz="3400" dirty="0" smtClean="0">
                  <a:latin typeface="Times New Roman" panose="02020603050405020304" pitchFamily="18" charset="0"/>
                  <a:ea typeface="Times New Roman" panose="02020603050405020304" pitchFamily="18" charset="0"/>
                </a:endParaRPr>
              </a:p>
              <a:p>
                <a:r>
                  <a:rPr lang="en-US" sz="3400" i="1" u="sng" dirty="0">
                    <a:latin typeface="Times New Roman" panose="02020603050405020304" pitchFamily="18" charset="0"/>
                    <a:ea typeface="Times New Roman" panose="02020603050405020304" pitchFamily="18" charset="0"/>
                  </a:rPr>
                  <a:t>Distribute and Combine</a:t>
                </a:r>
              </a:p>
              <a:p>
                <a14:m>
                  <m:oMath xmlns:m="http://schemas.openxmlformats.org/officeDocument/2006/math">
                    <m:f>
                      <m:fPr>
                        <m:ctrlPr>
                          <a:rPr lang="en-US" sz="3400" i="1">
                            <a:latin typeface="Cambria Math" panose="02040503050406030204" pitchFamily="18" charset="0"/>
                            <a:ea typeface="Times New Roman" panose="02020603050405020304" pitchFamily="18" charset="0"/>
                          </a:rPr>
                        </m:ctrlPr>
                      </m:fPr>
                      <m:num>
                        <m:func>
                          <m:funcPr>
                            <m:ctrlPr>
                              <a:rPr lang="en-US" sz="3400" i="1">
                                <a:latin typeface="Cambria Math" panose="02040503050406030204" pitchFamily="18" charset="0"/>
                                <a:ea typeface="Times New Roman" panose="02020603050405020304" pitchFamily="18" charset="0"/>
                              </a:rPr>
                            </m:ctrlPr>
                          </m:funcPr>
                          <m:fName>
                            <m:r>
                              <m:rPr>
                                <m:sty m:val="p"/>
                              </m:rPr>
                              <a:rPr lang="en-US" sz="3400">
                                <a:latin typeface="Cambria Math" panose="02040503050406030204" pitchFamily="18" charset="0"/>
                                <a:ea typeface="Times New Roman" panose="02020603050405020304" pitchFamily="18" charset="0"/>
                              </a:rPr>
                              <m:t>si</m:t>
                            </m:r>
                            <m:sSup>
                              <m:sSupPr>
                                <m:ctrlPr>
                                  <a:rPr lang="en-US" sz="3400" i="1">
                                    <a:latin typeface="Cambria Math" panose="02040503050406030204" pitchFamily="18" charset="0"/>
                                    <a:ea typeface="Times New Roman" panose="02020603050405020304" pitchFamily="18" charset="0"/>
                                  </a:rPr>
                                </m:ctrlPr>
                              </m:sSupPr>
                              <m:e>
                                <m:r>
                                  <m:rPr>
                                    <m:sty m:val="p"/>
                                  </m:rPr>
                                  <a:rPr lang="en-US" sz="3400">
                                    <a:latin typeface="Cambria Math" panose="02040503050406030204" pitchFamily="18" charset="0"/>
                                    <a:ea typeface="Times New Roman" panose="02020603050405020304" pitchFamily="18" charset="0"/>
                                  </a:rPr>
                                  <m:t>n</m:t>
                                </m:r>
                              </m:e>
                              <m:sup>
                                <m:r>
                                  <a:rPr lang="en-US" sz="3400" i="1">
                                    <a:latin typeface="Cambria Math" panose="02040503050406030204" pitchFamily="18" charset="0"/>
                                    <a:ea typeface="Times New Roman" panose="02020603050405020304" pitchFamily="18" charset="0"/>
                                  </a:rPr>
                                  <m:t>2</m:t>
                                </m:r>
                              </m:sup>
                            </m:sSup>
                          </m:fName>
                          <m:e>
                            <m:r>
                              <a:rPr lang="en-US" sz="3400" i="1">
                                <a:latin typeface="Cambria Math" panose="02040503050406030204" pitchFamily="18" charset="0"/>
                                <a:ea typeface="Times New Roman" panose="02020603050405020304" pitchFamily="18" charset="0"/>
                              </a:rPr>
                              <m:t>𝑡</m:t>
                            </m:r>
                          </m:e>
                        </m:func>
                        <m:r>
                          <a:rPr lang="en-US" sz="3400" i="1">
                            <a:latin typeface="Cambria Math" panose="02040503050406030204" pitchFamily="18" charset="0"/>
                            <a:ea typeface="Times New Roman" panose="02020603050405020304" pitchFamily="18" charset="0"/>
                          </a:rPr>
                          <m:t>+</m:t>
                        </m:r>
                        <m:func>
                          <m:funcPr>
                            <m:ctrlPr>
                              <a:rPr lang="en-US" sz="3400" i="1">
                                <a:latin typeface="Cambria Math" panose="02040503050406030204" pitchFamily="18" charset="0"/>
                                <a:ea typeface="Times New Roman" panose="02020603050405020304" pitchFamily="18" charset="0"/>
                              </a:rPr>
                            </m:ctrlPr>
                          </m:funcPr>
                          <m:fName>
                            <m:r>
                              <m:rPr>
                                <m:sty m:val="p"/>
                              </m:rPr>
                              <a:rPr lang="en-US" sz="3400">
                                <a:latin typeface="Cambria Math" panose="02040503050406030204" pitchFamily="18" charset="0"/>
                                <a:ea typeface="Times New Roman" panose="02020603050405020304" pitchFamily="18" charset="0"/>
                              </a:rPr>
                              <m:t>co</m:t>
                            </m:r>
                            <m:sSup>
                              <m:sSupPr>
                                <m:ctrlPr>
                                  <a:rPr lang="en-US" sz="3400" i="1">
                                    <a:latin typeface="Cambria Math" panose="02040503050406030204" pitchFamily="18" charset="0"/>
                                    <a:ea typeface="Times New Roman" panose="02020603050405020304" pitchFamily="18" charset="0"/>
                                  </a:rPr>
                                </m:ctrlPr>
                              </m:sSupPr>
                              <m:e>
                                <m:r>
                                  <m:rPr>
                                    <m:sty m:val="p"/>
                                  </m:rPr>
                                  <a:rPr lang="en-US" sz="3400">
                                    <a:latin typeface="Cambria Math" panose="02040503050406030204" pitchFamily="18" charset="0"/>
                                    <a:ea typeface="Times New Roman" panose="02020603050405020304" pitchFamily="18" charset="0"/>
                                  </a:rPr>
                                  <m:t>s</m:t>
                                </m:r>
                              </m:e>
                              <m:sup>
                                <m:r>
                                  <a:rPr lang="en-US" sz="3400">
                                    <a:latin typeface="Cambria Math" panose="02040503050406030204" pitchFamily="18" charset="0"/>
                                    <a:ea typeface="Times New Roman" panose="02020603050405020304" pitchFamily="18" charset="0"/>
                                  </a:rPr>
                                  <m:t>2</m:t>
                                </m:r>
                              </m:sup>
                            </m:sSup>
                          </m:fName>
                          <m:e>
                            <m:r>
                              <a:rPr lang="en-US" sz="3400" i="1">
                                <a:latin typeface="Cambria Math" panose="02040503050406030204" pitchFamily="18" charset="0"/>
                                <a:ea typeface="Times New Roman" panose="02020603050405020304" pitchFamily="18" charset="0"/>
                              </a:rPr>
                              <m:t>𝑡</m:t>
                            </m:r>
                          </m:e>
                        </m:func>
                        <m:r>
                          <a:rPr lang="en-US" sz="3400" i="1">
                            <a:latin typeface="Cambria Math" panose="02040503050406030204" pitchFamily="18" charset="0"/>
                            <a:ea typeface="Times New Roman" panose="02020603050405020304" pitchFamily="18" charset="0"/>
                          </a:rPr>
                          <m:t>+</m:t>
                        </m:r>
                        <m:func>
                          <m:funcPr>
                            <m:ctrlPr>
                              <a:rPr lang="en-US" sz="3400" i="1">
                                <a:latin typeface="Cambria Math" panose="02040503050406030204" pitchFamily="18" charset="0"/>
                                <a:ea typeface="Times New Roman" panose="02020603050405020304" pitchFamily="18" charset="0"/>
                              </a:rPr>
                            </m:ctrlPr>
                          </m:funcPr>
                          <m:fName>
                            <m:r>
                              <m:rPr>
                                <m:sty m:val="p"/>
                              </m:rPr>
                              <a:rPr lang="en-US" sz="3400">
                                <a:latin typeface="Cambria Math" panose="02040503050406030204" pitchFamily="18" charset="0"/>
                                <a:ea typeface="Times New Roman" panose="02020603050405020304" pitchFamily="18" charset="0"/>
                              </a:rPr>
                              <m:t>cos</m:t>
                            </m:r>
                          </m:fName>
                          <m:e>
                            <m:r>
                              <a:rPr lang="en-US" sz="3400" i="1">
                                <a:latin typeface="Cambria Math" panose="02040503050406030204" pitchFamily="18" charset="0"/>
                                <a:ea typeface="Times New Roman" panose="02020603050405020304" pitchFamily="18" charset="0"/>
                              </a:rPr>
                              <m:t>𝑡</m:t>
                            </m:r>
                          </m:e>
                        </m:func>
                      </m:num>
                      <m:den>
                        <m:r>
                          <a:rPr lang="en-US" sz="3400" i="1">
                            <a:latin typeface="Cambria Math" panose="02040503050406030204" pitchFamily="18" charset="0"/>
                            <a:ea typeface="Times New Roman" panose="02020603050405020304" pitchFamily="18" charset="0"/>
                          </a:rPr>
                          <m:t>(1+</m:t>
                        </m:r>
                        <m:func>
                          <m:funcPr>
                            <m:ctrlPr>
                              <a:rPr lang="en-US" sz="3400" i="1">
                                <a:latin typeface="Cambria Math" panose="02040503050406030204" pitchFamily="18" charset="0"/>
                                <a:ea typeface="Times New Roman" panose="02020603050405020304" pitchFamily="18" charset="0"/>
                              </a:rPr>
                            </m:ctrlPr>
                          </m:funcPr>
                          <m:fName>
                            <m:r>
                              <m:rPr>
                                <m:sty m:val="p"/>
                              </m:rPr>
                              <a:rPr lang="en-US" sz="3400">
                                <a:latin typeface="Cambria Math" panose="02040503050406030204" pitchFamily="18" charset="0"/>
                                <a:ea typeface="Times New Roman" panose="02020603050405020304" pitchFamily="18" charset="0"/>
                              </a:rPr>
                              <m:t>cos</m:t>
                            </m:r>
                          </m:fName>
                          <m:e>
                            <m:r>
                              <a:rPr lang="en-US" sz="3400" i="1">
                                <a:latin typeface="Cambria Math" panose="02040503050406030204" pitchFamily="18" charset="0"/>
                                <a:ea typeface="Times New Roman" panose="02020603050405020304" pitchFamily="18" charset="0"/>
                              </a:rPr>
                              <m:t>𝑡</m:t>
                            </m:r>
                            <m:r>
                              <a:rPr lang="en-US" sz="3400" i="1">
                                <a:latin typeface="Cambria Math" panose="02040503050406030204" pitchFamily="18" charset="0"/>
                                <a:ea typeface="Times New Roman" panose="02020603050405020304" pitchFamily="18" charset="0"/>
                              </a:rPr>
                              <m:t>)(</m:t>
                            </m:r>
                            <m:func>
                              <m:funcPr>
                                <m:ctrlPr>
                                  <a:rPr lang="en-US" sz="3400" i="1">
                                    <a:latin typeface="Cambria Math" panose="02040503050406030204" pitchFamily="18" charset="0"/>
                                    <a:ea typeface="Times New Roman" panose="02020603050405020304" pitchFamily="18" charset="0"/>
                                  </a:rPr>
                                </m:ctrlPr>
                              </m:funcPr>
                              <m:fName>
                                <m:r>
                                  <m:rPr>
                                    <m:sty m:val="p"/>
                                  </m:rPr>
                                  <a:rPr lang="en-US" sz="3400">
                                    <a:latin typeface="Cambria Math" panose="02040503050406030204" pitchFamily="18" charset="0"/>
                                    <a:ea typeface="Times New Roman" panose="02020603050405020304" pitchFamily="18" charset="0"/>
                                  </a:rPr>
                                  <m:t>sin</m:t>
                                </m:r>
                              </m:fName>
                              <m:e>
                                <m:r>
                                  <a:rPr lang="en-US" sz="3400" i="1">
                                    <a:latin typeface="Cambria Math" panose="02040503050406030204" pitchFamily="18" charset="0"/>
                                    <a:ea typeface="Times New Roman" panose="02020603050405020304" pitchFamily="18" charset="0"/>
                                  </a:rPr>
                                  <m:t>𝑡</m:t>
                                </m:r>
                                <m:r>
                                  <a:rPr lang="en-US" sz="3400" i="1">
                                    <a:latin typeface="Cambria Math" panose="02040503050406030204" pitchFamily="18" charset="0"/>
                                    <a:ea typeface="Times New Roman" panose="02020603050405020304" pitchFamily="18" charset="0"/>
                                  </a:rPr>
                                  <m:t>)</m:t>
                                </m:r>
                              </m:e>
                            </m:func>
                          </m:e>
                        </m:func>
                      </m:den>
                    </m:f>
                  </m:oMath>
                </a14:m>
                <a:r>
                  <a:rPr lang="en-US" sz="3400" dirty="0">
                    <a:latin typeface="Times New Roman" panose="02020603050405020304" pitchFamily="18" charset="0"/>
                    <a:ea typeface="Times New Roman" panose="02020603050405020304" pitchFamily="18" charset="0"/>
                  </a:rPr>
                  <a:t>						</a:t>
                </a:r>
              </a:p>
            </p:txBody>
          </p:sp>
        </mc:Choice>
        <mc:Fallback xmlns="">
          <p:sp>
            <p:nvSpPr>
              <p:cNvPr id="4" name="Rectangle 3"/>
              <p:cNvSpPr>
                <a:spLocks noRot="1" noChangeAspect="1" noMove="1" noResize="1" noEditPoints="1" noAdjustHandles="1" noChangeArrowheads="1" noChangeShapeType="1" noTextEdit="1"/>
              </p:cNvSpPr>
              <p:nvPr/>
            </p:nvSpPr>
            <p:spPr>
              <a:xfrm>
                <a:off x="701040" y="2026202"/>
                <a:ext cx="5745480" cy="3829831"/>
              </a:xfrm>
              <a:prstGeom prst="rect">
                <a:avLst/>
              </a:prstGeom>
              <a:blipFill rotWithShape="0">
                <a:blip r:embed="rId4"/>
                <a:stretch>
                  <a:fillRect l="-2969" t="-2385"/>
                </a:stretch>
              </a:blipFill>
            </p:spPr>
            <p:txBody>
              <a:bodyPr/>
              <a:lstStyle/>
              <a:p>
                <a:r>
                  <a:rPr lang="en-US">
                    <a:noFill/>
                  </a:rPr>
                  <a:t> </a:t>
                </a:r>
              </a:p>
            </p:txBody>
          </p:sp>
        </mc:Fallback>
      </mc:AlternateContent>
      <p:sp>
        <p:nvSpPr>
          <p:cNvPr id="7" name="Right Arrow 6"/>
          <p:cNvSpPr/>
          <p:nvPr/>
        </p:nvSpPr>
        <p:spPr>
          <a:xfrm rot="18024558">
            <a:off x="4225440" y="3282354"/>
            <a:ext cx="3694909" cy="288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113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160" y="137160"/>
            <a:ext cx="9601200" cy="762000"/>
          </a:xfrm>
        </p:spPr>
        <p:txBody>
          <a:bodyPr>
            <a:normAutofit fontScale="90000"/>
          </a:bodyPr>
          <a:lstStyle/>
          <a:p>
            <a:r>
              <a:rPr lang="en-US" b="1" i="1" u="sng" dirty="0"/>
              <a:t>Guidelines to Verifying Trig Identities</a:t>
            </a:r>
            <a:r>
              <a:rPr lang="en-US" dirty="0"/>
              <a:t/>
            </a:r>
            <a:br>
              <a:rPr lang="en-US" dirty="0"/>
            </a:br>
            <a:endParaRPr lang="en-US" dirty="0"/>
          </a:p>
        </p:txBody>
      </p:sp>
      <p:sp>
        <p:nvSpPr>
          <p:cNvPr id="3" name="Content Placeholder 2"/>
          <p:cNvSpPr>
            <a:spLocks noGrp="1"/>
          </p:cNvSpPr>
          <p:nvPr>
            <p:ph idx="1"/>
          </p:nvPr>
        </p:nvSpPr>
        <p:spPr>
          <a:xfrm>
            <a:off x="899160" y="899160"/>
            <a:ext cx="11170920" cy="5836920"/>
          </a:xfrm>
        </p:spPr>
        <p:txBody>
          <a:bodyPr>
            <a:normAutofit fontScale="85000" lnSpcReduction="20000"/>
          </a:bodyPr>
          <a:lstStyle/>
          <a:p>
            <a:pPr marL="0" lvl="0" indent="0">
              <a:buNone/>
            </a:pPr>
            <a:r>
              <a:rPr lang="en-US" sz="3000" b="1" dirty="0" smtClean="0"/>
              <a:t>1.) Work </a:t>
            </a:r>
            <a:r>
              <a:rPr lang="en-US" sz="3000" b="1" dirty="0"/>
              <a:t>on ones side of equation at a time. Often it is best to work with the ‘more complicated’ side first. (You can not add an expression to both sides, or cross multiply because you don’t know that they are equal yet).  </a:t>
            </a:r>
            <a:endParaRPr lang="en-US" sz="3000" dirty="0"/>
          </a:p>
          <a:p>
            <a:pPr marL="0" indent="0">
              <a:buNone/>
            </a:pPr>
            <a:endParaRPr lang="en-US" sz="3000" dirty="0"/>
          </a:p>
          <a:p>
            <a:pPr marL="0" lvl="0" indent="0">
              <a:buNone/>
            </a:pPr>
            <a:r>
              <a:rPr lang="en-US" sz="3000" b="1" dirty="0" smtClean="0"/>
              <a:t>2.) Look </a:t>
            </a:r>
            <a:r>
              <a:rPr lang="en-US" sz="3000" b="1" dirty="0"/>
              <a:t>for opportunities to factor an expression, add fractions, square a binomial, or </a:t>
            </a:r>
            <a:r>
              <a:rPr lang="en-US" sz="3000" b="1" dirty="0" smtClean="0"/>
              <a:t>create </a:t>
            </a:r>
            <a:r>
              <a:rPr lang="en-US" sz="3000" b="1" dirty="0"/>
              <a:t>a monomial denominator.</a:t>
            </a:r>
            <a:endParaRPr lang="en-US" sz="3000" dirty="0"/>
          </a:p>
          <a:p>
            <a:pPr marL="0" indent="0">
              <a:buNone/>
            </a:pPr>
            <a:r>
              <a:rPr lang="en-US" sz="3000" b="1" dirty="0"/>
              <a:t> </a:t>
            </a:r>
            <a:endParaRPr lang="en-US" sz="3000" dirty="0"/>
          </a:p>
          <a:p>
            <a:pPr marL="0" lvl="0" indent="0">
              <a:buNone/>
            </a:pPr>
            <a:r>
              <a:rPr lang="en-US" sz="3000" b="1" dirty="0" smtClean="0"/>
              <a:t>3.) Look </a:t>
            </a:r>
            <a:r>
              <a:rPr lang="en-US" sz="3000" b="1" dirty="0"/>
              <a:t>for opportunities to use the fundamental identities. </a:t>
            </a:r>
            <a:br>
              <a:rPr lang="en-US" sz="3000" b="1" dirty="0"/>
            </a:br>
            <a:r>
              <a:rPr lang="en-US" sz="3000" b="1" dirty="0"/>
              <a:t>(Make note of which functions are in final expression you want). Sines and cosines pair up well, as do secants and tangents, cosecants and cotangents. </a:t>
            </a:r>
            <a:endParaRPr lang="en-US" sz="3000" dirty="0"/>
          </a:p>
          <a:p>
            <a:pPr marL="0" indent="0">
              <a:buNone/>
            </a:pPr>
            <a:r>
              <a:rPr lang="en-US" sz="3000" b="1" dirty="0"/>
              <a:t> </a:t>
            </a:r>
            <a:endParaRPr lang="en-US" sz="3000" dirty="0"/>
          </a:p>
          <a:p>
            <a:pPr marL="0" lvl="0" indent="0">
              <a:buNone/>
            </a:pPr>
            <a:r>
              <a:rPr lang="en-US" sz="3000" b="1" dirty="0" smtClean="0"/>
              <a:t>4.) If </a:t>
            </a:r>
            <a:r>
              <a:rPr lang="en-US" sz="3000" b="1" dirty="0"/>
              <a:t>the first 3 Guidelines don’t work, try converting all terms to sine and cosine. </a:t>
            </a:r>
            <a:endParaRPr lang="en-US" sz="3000" dirty="0"/>
          </a:p>
          <a:p>
            <a:pPr marL="0" indent="0">
              <a:buNone/>
            </a:pPr>
            <a:r>
              <a:rPr lang="en-US" sz="3000" b="1" dirty="0"/>
              <a:t> </a:t>
            </a:r>
            <a:endParaRPr lang="en-US" sz="3000" dirty="0"/>
          </a:p>
          <a:p>
            <a:pPr marL="0" lvl="0" indent="0">
              <a:buNone/>
            </a:pPr>
            <a:r>
              <a:rPr lang="en-US" sz="3000" b="1" dirty="0" smtClean="0"/>
              <a:t>5.) Always </a:t>
            </a:r>
            <a:r>
              <a:rPr lang="en-US" sz="3000" b="1" dirty="0"/>
              <a:t>try something. Dead ends can provide insight. </a:t>
            </a:r>
            <a:endParaRPr lang="en-US" sz="3000" dirty="0"/>
          </a:p>
          <a:p>
            <a:endParaRPr lang="en-US" dirty="0"/>
          </a:p>
        </p:txBody>
      </p:sp>
    </p:spTree>
    <p:extLst>
      <p:ext uri="{BB962C8B-B14F-4D97-AF65-F5344CB8AC3E}">
        <p14:creationId xmlns:p14="http://schemas.microsoft.com/office/powerpoint/2010/main" val="1179464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a:t>Verify: </a:t>
                </a:r>
                <a14:m>
                  <m:oMath xmlns:m="http://schemas.openxmlformats.org/officeDocument/2006/math">
                    <m:func>
                      <m:funcPr>
                        <m:ctrlPr>
                          <a:rPr lang="en-US" i="1"/>
                        </m:ctrlPr>
                      </m:funcPr>
                      <m:fName>
                        <m:r>
                          <m:rPr>
                            <m:sty m:val="p"/>
                          </m:rPr>
                          <a:rPr lang="en-US"/>
                          <m:t>sec</m:t>
                        </m:r>
                      </m:fName>
                      <m:e>
                        <m:r>
                          <a:rPr lang="en-US" i="1"/>
                          <m:t>𝑥</m:t>
                        </m:r>
                        <m:func>
                          <m:funcPr>
                            <m:ctrlPr>
                              <a:rPr lang="en-US" i="1"/>
                            </m:ctrlPr>
                          </m:funcPr>
                          <m:fName>
                            <m:r>
                              <m:rPr>
                                <m:sty m:val="p"/>
                              </m:rPr>
                              <a:rPr lang="en-US"/>
                              <m:t>cot</m:t>
                            </m:r>
                          </m:fName>
                          <m:e>
                            <m:r>
                              <a:rPr lang="en-US" i="1"/>
                              <m:t>𝑥</m:t>
                            </m:r>
                            <m:r>
                              <a:rPr lang="en-US" i="1"/>
                              <m:t>=</m:t>
                            </m:r>
                            <m:func>
                              <m:funcPr>
                                <m:ctrlPr>
                                  <a:rPr lang="en-US" i="1"/>
                                </m:ctrlPr>
                              </m:funcPr>
                              <m:fName>
                                <m:r>
                                  <m:rPr>
                                    <m:sty m:val="p"/>
                                  </m:rPr>
                                  <a:rPr lang="en-US"/>
                                  <m:t>csc</m:t>
                                </m:r>
                              </m:fName>
                              <m:e>
                                <m:r>
                                  <a:rPr lang="en-US" i="1"/>
                                  <m:t>𝑥</m:t>
                                </m:r>
                              </m:e>
                            </m:func>
                          </m:e>
                        </m:func>
                      </m:e>
                    </m:func>
                  </m:oMath>
                </a14:m>
                <a:r>
                  <a:rPr lang="en-US" dirty="0"/>
                  <a:t/>
                </a:r>
                <a:br>
                  <a:rPr lang="en-US" dirty="0"/>
                </a:b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540" t="-13580"/>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36264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a:t>Verify: </a:t>
                </a:r>
                <a14:m>
                  <m:oMath xmlns:m="http://schemas.openxmlformats.org/officeDocument/2006/math">
                    <m:func>
                      <m:funcPr>
                        <m:ctrlPr>
                          <a:rPr lang="en-US" i="1"/>
                        </m:ctrlPr>
                      </m:funcPr>
                      <m:fName>
                        <m:r>
                          <m:rPr>
                            <m:sty m:val="p"/>
                          </m:rPr>
                          <a:rPr lang="en-US"/>
                          <m:t>sec</m:t>
                        </m:r>
                      </m:fName>
                      <m:e>
                        <m:r>
                          <a:rPr lang="en-US" i="1"/>
                          <m:t>𝑥</m:t>
                        </m:r>
                        <m:func>
                          <m:funcPr>
                            <m:ctrlPr>
                              <a:rPr lang="en-US" i="1"/>
                            </m:ctrlPr>
                          </m:funcPr>
                          <m:fName>
                            <m:r>
                              <m:rPr>
                                <m:sty m:val="p"/>
                              </m:rPr>
                              <a:rPr lang="en-US"/>
                              <m:t>cot</m:t>
                            </m:r>
                          </m:fName>
                          <m:e>
                            <m:r>
                              <a:rPr lang="en-US" i="1"/>
                              <m:t>𝑥</m:t>
                            </m:r>
                            <m:r>
                              <a:rPr lang="en-US" i="1"/>
                              <m:t>=</m:t>
                            </m:r>
                            <m:func>
                              <m:funcPr>
                                <m:ctrlPr>
                                  <a:rPr lang="en-US" i="1"/>
                                </m:ctrlPr>
                              </m:funcPr>
                              <m:fName>
                                <m:r>
                                  <m:rPr>
                                    <m:sty m:val="p"/>
                                  </m:rPr>
                                  <a:rPr lang="en-US"/>
                                  <m:t>csc</m:t>
                                </m:r>
                              </m:fName>
                              <m:e>
                                <m:r>
                                  <a:rPr lang="en-US" i="1"/>
                                  <m:t>𝑥</m:t>
                                </m:r>
                              </m:e>
                            </m:func>
                          </m:e>
                        </m:func>
                      </m:e>
                    </m:func>
                  </m:oMath>
                </a14:m>
                <a:r>
                  <a:rPr lang="en-US" dirty="0"/>
                  <a:t/>
                </a:r>
                <a:br>
                  <a:rPr lang="en-US" dirty="0"/>
                </a:b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540" t="-135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US" sz="3400" i="1"/>
                          </m:ctrlPr>
                        </m:fPr>
                        <m:num>
                          <m:r>
                            <a:rPr lang="en-US" sz="3400" i="1"/>
                            <m:t>1</m:t>
                          </m:r>
                        </m:num>
                        <m:den>
                          <m:func>
                            <m:funcPr>
                              <m:ctrlPr>
                                <a:rPr lang="en-US" sz="3400" i="1"/>
                              </m:ctrlPr>
                            </m:funcPr>
                            <m:fName>
                              <m:r>
                                <m:rPr>
                                  <m:sty m:val="p"/>
                                </m:rPr>
                                <a:rPr lang="en-US" sz="3400"/>
                                <m:t>cos</m:t>
                              </m:r>
                            </m:fName>
                            <m:e>
                              <m:r>
                                <a:rPr lang="en-US" sz="3400" i="1"/>
                                <m:t>𝑥</m:t>
                              </m:r>
                            </m:e>
                          </m:func>
                        </m:den>
                      </m:f>
                      <m:f>
                        <m:fPr>
                          <m:ctrlPr>
                            <a:rPr lang="en-US" sz="3400" i="1"/>
                          </m:ctrlPr>
                        </m:fPr>
                        <m:num>
                          <m:func>
                            <m:funcPr>
                              <m:ctrlPr>
                                <a:rPr lang="en-US" sz="3400" i="1"/>
                              </m:ctrlPr>
                            </m:funcPr>
                            <m:fName>
                              <m:r>
                                <m:rPr>
                                  <m:sty m:val="p"/>
                                </m:rPr>
                                <a:rPr lang="en-US" sz="3400"/>
                                <m:t>cos</m:t>
                              </m:r>
                            </m:fName>
                            <m:e>
                              <m:r>
                                <a:rPr lang="en-US" sz="3400" i="1"/>
                                <m:t>𝑥</m:t>
                              </m:r>
                            </m:e>
                          </m:func>
                        </m:num>
                        <m:den>
                          <m:func>
                            <m:funcPr>
                              <m:ctrlPr>
                                <a:rPr lang="en-US" sz="3400" i="1"/>
                              </m:ctrlPr>
                            </m:funcPr>
                            <m:fName>
                              <m:r>
                                <m:rPr>
                                  <m:sty m:val="p"/>
                                </m:rPr>
                                <a:rPr lang="en-US" sz="3400"/>
                                <m:t>sin</m:t>
                              </m:r>
                            </m:fName>
                            <m:e>
                              <m:r>
                                <a:rPr lang="en-US" sz="3400" i="1"/>
                                <m:t>𝑥</m:t>
                              </m:r>
                            </m:e>
                          </m:func>
                        </m:den>
                      </m:f>
                      <m:r>
                        <a:rPr lang="en-US" sz="3400" i="1"/>
                        <m:t>=?</m:t>
                      </m:r>
                      <m:func>
                        <m:funcPr>
                          <m:ctrlPr>
                            <a:rPr lang="en-US" sz="3400" i="1"/>
                          </m:ctrlPr>
                        </m:funcPr>
                        <m:fName>
                          <m:r>
                            <m:rPr>
                              <m:sty m:val="p"/>
                            </m:rPr>
                            <a:rPr lang="en-US" sz="3400"/>
                            <m:t>csc</m:t>
                          </m:r>
                        </m:fName>
                        <m:e>
                          <m:r>
                            <a:rPr lang="en-US" sz="3400" i="1"/>
                            <m:t>𝑥</m:t>
                          </m:r>
                        </m:e>
                      </m:func>
                      <m:r>
                        <a:rPr lang="en-US" sz="3400" i="1"/>
                        <m:t>→</m:t>
                      </m:r>
                      <m:f>
                        <m:fPr>
                          <m:ctrlPr>
                            <a:rPr lang="en-US" sz="3400" i="1"/>
                          </m:ctrlPr>
                        </m:fPr>
                        <m:num>
                          <m:r>
                            <a:rPr lang="en-US" sz="3400" i="1"/>
                            <m:t>1</m:t>
                          </m:r>
                        </m:num>
                        <m:den>
                          <m:func>
                            <m:funcPr>
                              <m:ctrlPr>
                                <a:rPr lang="en-US" sz="3400" i="1"/>
                              </m:ctrlPr>
                            </m:funcPr>
                            <m:fName>
                              <m:r>
                                <m:rPr>
                                  <m:sty m:val="p"/>
                                </m:rPr>
                                <a:rPr lang="en-US" sz="3400"/>
                                <m:t>sin</m:t>
                              </m:r>
                            </m:fName>
                            <m:e>
                              <m:r>
                                <a:rPr lang="en-US" sz="3400" i="1"/>
                                <m:t>𝑥</m:t>
                              </m:r>
                            </m:e>
                          </m:func>
                        </m:den>
                      </m:f>
                      <m:r>
                        <a:rPr lang="en-US" sz="3400" i="1"/>
                        <m:t>=</m:t>
                      </m:r>
                      <m:func>
                        <m:funcPr>
                          <m:ctrlPr>
                            <a:rPr lang="en-US" sz="3400" b="1" i="1"/>
                          </m:ctrlPr>
                        </m:funcPr>
                        <m:fName>
                          <m:r>
                            <a:rPr lang="en-US" sz="3400" b="1" i="1"/>
                            <m:t>𝐜𝐬𝐜</m:t>
                          </m:r>
                        </m:fName>
                        <m:e>
                          <m:r>
                            <a:rPr lang="en-US" sz="3400" b="1" i="1"/>
                            <m:t>𝒙</m:t>
                          </m:r>
                        </m:e>
                      </m:func>
                    </m:oMath>
                  </m:oMathPara>
                </a14:m>
                <a:endParaRPr lang="en-US" sz="3400"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751167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7709</TotalTime>
  <Words>188</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Cambria Math</vt:lpstr>
      <vt:lpstr>Franklin Gothic Book</vt:lpstr>
      <vt:lpstr>Times New Roman</vt:lpstr>
      <vt:lpstr>Crop</vt:lpstr>
      <vt:lpstr>Pre-Calc &amp; Trig</vt:lpstr>
      <vt:lpstr>Bell Work</vt:lpstr>
      <vt:lpstr>From Last Time</vt:lpstr>
      <vt:lpstr>5.2 Verifying IDs</vt:lpstr>
      <vt:lpstr>Review from Last Time:  Perform the addition and simplify:   sin⁡t/(1+cos⁡t )+cos⁡t/sin⁡t  </vt:lpstr>
      <vt:lpstr>sin⁡t/(1+cos⁡t )+cos⁡t/sin⁡t  </vt:lpstr>
      <vt:lpstr>Guidelines to Verifying Trig Identities </vt:lpstr>
      <vt:lpstr>Verify: sec⁡〖x cot⁡〖x=csc⁡x 〗 〗 </vt:lpstr>
      <vt:lpstr>Verify: sec⁡〖x cot⁡〖x=csc⁡x 〗 〗 </vt:lpstr>
      <vt:lpstr>Verify: cos⁡〖x-cos⁡〖x sin^2 x=cos^3 x〗 〗</vt:lpstr>
      <vt:lpstr>Verify: cos⁡〖x-cos⁡〖x sin^2 x=cos^3 x〗 〗</vt:lpstr>
      <vt:lpstr>Verify: sin⁡x/(1+cos⁡x )=(1-cos⁡x)/sin⁡x  </vt:lpstr>
      <vt:lpstr>Verify: 1/(1+cos⁡x  )+1/(1-cos⁡x )=2+2 cot⁡x</vt:lpstr>
      <vt:lpstr>For Next Time</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Charles Cuddy</dc:creator>
  <cp:lastModifiedBy>Charles Cuddy</cp:lastModifiedBy>
  <cp:revision>165</cp:revision>
  <cp:lastPrinted>2017-11-01T17:18:10Z</cp:lastPrinted>
  <dcterms:created xsi:type="dcterms:W3CDTF">2017-08-31T14:11:29Z</dcterms:created>
  <dcterms:modified xsi:type="dcterms:W3CDTF">2018-01-17T14:55:33Z</dcterms:modified>
</cp:coreProperties>
</file>