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2"/>
  </p:handoutMasterIdLst>
  <p:sldIdLst>
    <p:sldId id="263" r:id="rId2"/>
    <p:sldId id="273" r:id="rId3"/>
    <p:sldId id="292" r:id="rId4"/>
    <p:sldId id="266" r:id="rId5"/>
    <p:sldId id="282" r:id="rId6"/>
    <p:sldId id="293" r:id="rId7"/>
    <p:sldId id="294" r:id="rId8"/>
    <p:sldId id="295" r:id="rId9"/>
    <p:sldId id="299" r:id="rId10"/>
    <p:sldId id="300" r:id="rId11"/>
    <p:sldId id="296" r:id="rId12"/>
    <p:sldId id="297" r:id="rId13"/>
    <p:sldId id="298" r:id="rId14"/>
    <p:sldId id="301" r:id="rId15"/>
    <p:sldId id="302" r:id="rId16"/>
    <p:sldId id="303" r:id="rId17"/>
    <p:sldId id="304" r:id="rId18"/>
    <p:sldId id="305" r:id="rId19"/>
    <p:sldId id="306" r:id="rId20"/>
    <p:sldId id="274" r:id="rId21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4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olve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Factor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b="-6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820400" cy="445008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−2)=0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sz="4000" dirty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en-US" sz="4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en-US" sz="4000" dirty="0"/>
                  <a:t> 						</a:t>
                </a:r>
                <a:r>
                  <a:rPr lang="en-US" sz="4000" dirty="0" smtClean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en-US" sz="4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	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b="1" dirty="0" smtClean="0"/>
                  <a:t>x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4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𝑵𝒐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𝒔𝒐𝒍𝒖𝒕𝒊𝒐𝒏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4000" b="1" i="1" dirty="0" smtClean="0"/>
              </a:p>
              <a:p>
                <a:pPr marL="0" indent="0">
                  <a:buNone/>
                </a:pPr>
                <a:r>
                  <a:rPr lang="en-US" sz="4000" b="1" dirty="0" smtClean="0"/>
                  <a:t>					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𝒐𝒖𝒕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𝒓𝒂𝒏𝒈𝒆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820400" cy="4450080"/>
              </a:xfrm>
              <a:blipFill rotWithShape="0">
                <a:blip r:embed="rId3"/>
                <a:stretch>
                  <a:fillRect l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5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Hint: </a:t>
                </a:r>
                <a:r>
                  <a:rPr lang="en-US" dirty="0" smtClean="0"/>
                  <a:t>Write as a single trig function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t="-13580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0"/>
                <a:ext cx="9601200" cy="1485900"/>
              </a:xfrm>
            </p:spPr>
            <p:txBody>
              <a:bodyPr/>
              <a:lstStyle/>
              <a:p>
                <a:r>
                  <a:rPr lang="en-US" dirty="0" smtClean="0"/>
                  <a:t>Solve: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Hint: </a:t>
                </a:r>
                <a:r>
                  <a:rPr lang="en-US" dirty="0" smtClean="0"/>
                  <a:t>Write as a single trig function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0"/>
                <a:ext cx="9601200" cy="1485900"/>
              </a:xfrm>
              <a:blipFill rotWithShape="0">
                <a:blip r:embed="rId2"/>
                <a:stretch>
                  <a:fillRect l="-2540" t="-13115" b="-6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0857" y="1306286"/>
                <a:ext cx="11321143" cy="555171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𝑐𝑜</m:t>
                      </m:r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+3</m:t>
                      </m:r>
                      <m:func>
                        <m:func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5400" i="1">
                          <a:latin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en-US" sz="5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𝑐𝑜</m:t>
                      </m:r>
                      <m:sSup>
                        <m:s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+3</m:t>
                      </m:r>
                      <m:func>
                        <m:func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5400" i="1">
                          <a:latin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en-US" sz="5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𝑐𝑜</m:t>
                      </m:r>
                      <m:sSup>
                        <m:s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+3</m:t>
                      </m:r>
                      <m:func>
                        <m:func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5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𝑐𝑜</m:t>
                      </m:r>
                      <m:sSup>
                        <m:s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3</m:t>
                      </m:r>
                      <m:func>
                        <m:func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1=0</m:t>
                      </m:r>
                    </m:oMath>
                  </m:oMathPara>
                </a14:m>
                <a:endParaRPr lang="en-US" sz="5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−1)(</m:t>
                      </m:r>
                      <m:func>
                        <m:func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5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5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                        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  <m:r>
                        <a:rPr lang="en-US" sz="5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5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5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5400" dirty="0" smtClean="0"/>
                  <a:t> = ½			  	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5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5400" dirty="0" smtClean="0"/>
                  <a:t> = 1</a:t>
                </a:r>
                <a:endParaRPr lang="en-US" sz="5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5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5400" b="1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5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sz="5400" b="1" i="1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5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5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5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5400" b="1" dirty="0"/>
                  <a:t>				</a:t>
                </a:r>
                <a:r>
                  <a:rPr lang="en-US" sz="54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54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54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4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5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857" y="1306286"/>
                <a:ext cx="11321143" cy="555171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0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9601200" cy="25908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Find all solutions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𝑖𝑛𝑡𝑒𝑟𝑣𝑎𝑙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Hint: Square and covert to quadratic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9601200" cy="2590800"/>
              </a:xfrm>
              <a:blipFill rotWithShape="0">
                <a:blip r:embed="rId2"/>
                <a:stretch>
                  <a:fillRect l="-2222" t="-6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191000"/>
            <a:ext cx="9601200" cy="1676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0"/>
                <a:ext cx="9601200" cy="822960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𝑖𝑛𝑡𝑒𝑟𝑣𝑎𝑙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0, 2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0"/>
                <a:ext cx="9601200" cy="8229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670560"/>
                <a:ext cx="9601200" cy="51968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1=</m:t>
                        </m:r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3000" dirty="0"/>
                  <a:t>			</a:t>
                </a:r>
                <a:r>
                  <a:rPr lang="en-US" sz="3000" i="1" dirty="0" smtClean="0"/>
                  <a:t>square </a:t>
                </a:r>
                <a:r>
                  <a:rPr lang="en-US" sz="3000" i="1" dirty="0"/>
                  <a:t>both </a:t>
                </a:r>
                <a:r>
                  <a:rPr lang="en-US" sz="3000" i="1" dirty="0" smtClean="0"/>
                  <a:t>sides</a:t>
                </a:r>
                <a:r>
                  <a:rPr lang="en-US" sz="3000" b="1" dirty="0"/>
                  <a:t> </a:t>
                </a:r>
                <a:endParaRPr lang="en-US" sz="3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1=</m:t>
                        </m:r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3000" dirty="0"/>
                  <a:t>		</a:t>
                </a:r>
                <a:r>
                  <a:rPr lang="en-US" sz="3000" dirty="0" smtClean="0"/>
                  <a:t>P</a:t>
                </a:r>
                <a:r>
                  <a:rPr lang="en-US" sz="3000" i="1" dirty="0" smtClean="0"/>
                  <a:t>ythagorean </a:t>
                </a:r>
                <a:r>
                  <a:rPr lang="en-US" sz="3000" i="1" dirty="0"/>
                  <a:t>id</a:t>
                </a:r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1" dirty="0"/>
                  <a:t>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sz="3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3000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3000" i="1"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3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 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+1)=0</m:t>
                            </m:r>
                          </m:e>
                        </m:func>
                      </m:e>
                    </m:func>
                  </m:oMath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=0                                                </m:t>
                        </m:r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+1=0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3000" b="1" dirty="0"/>
                  <a:t> </a:t>
                </a: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=0                                                   </m:t>
                          </m:r>
                          <m:func>
                            <m:func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3000" b="1" i="1">
                        <a:latin typeface="Cambria Math" panose="02040503050406030204" pitchFamily="18" charset="0"/>
                      </a:rPr>
                      <m:t>  ,  </m:t>
                    </m:r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000" b="1" dirty="0"/>
                  <a:t>	          and		        	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670560"/>
                <a:ext cx="9601200" cy="5196840"/>
              </a:xfrm>
              <a:blipFill rotWithShape="0">
                <a:blip r:embed="rId3"/>
                <a:stretch>
                  <a:fillRect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371600" y="5867400"/>
            <a:ext cx="14702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But…..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5511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But… since you squared in the beginning you need to check for extraneous solutions…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347960" cy="4419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3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43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3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43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4300" i="1">
                              <a:latin typeface="Cambria Math" panose="02040503050406030204" pitchFamily="18" charset="0"/>
                            </a:rPr>
                            <m:t>+1=</m:t>
                          </m:r>
                          <m:func>
                            <m:funcPr>
                              <m:ctrlPr>
                                <a:rPr lang="en-US" sz="4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3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43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300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43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sz="43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  <m:r>
                        <a:rPr lang="en-US" sz="4300" i="1">
                          <a:latin typeface="Cambria Math" panose="02040503050406030204" pitchFamily="18" charset="0"/>
                        </a:rPr>
                        <m:t>→ 0+1=1               </m:t>
                      </m:r>
                      <m:f>
                        <m:fPr>
                          <m:ctrlPr>
                            <a:rPr lang="en-US" sz="43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3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43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43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3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43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300" i="1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sz="43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300" dirty="0"/>
              </a:p>
              <a:p>
                <a:pPr marL="0" indent="0">
                  <a:buNone/>
                </a:pPr>
                <a:endParaRPr lang="en-US" sz="4300" dirty="0"/>
              </a:p>
              <a:p>
                <a:pPr marL="0" indent="0">
                  <a:buNone/>
                </a:pPr>
                <a:r>
                  <a:rPr lang="en-US" sz="4300" b="1" dirty="0"/>
                  <a:t> </a:t>
                </a:r>
                <a:endParaRPr lang="en-US" sz="4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3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43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3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43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43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4300" i="1">
                              <a:latin typeface="Cambria Math" panose="02040503050406030204" pitchFamily="18" charset="0"/>
                            </a:rPr>
                            <m:t>+1=</m:t>
                          </m:r>
                          <m:func>
                            <m:funcPr>
                              <m:ctrlPr>
                                <a:rPr lang="en-US" sz="4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3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43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3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4300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43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sz="43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  <m:r>
                        <a:rPr lang="en-US" sz="4300" i="1">
                          <a:latin typeface="Cambria Math" panose="02040503050406030204" pitchFamily="18" charset="0"/>
                        </a:rPr>
                        <m:t>→0+1≠−1      </m:t>
                      </m:r>
                      <m:f>
                        <m:fPr>
                          <m:ctrlPr>
                            <a:rPr lang="en-US" sz="43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3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3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43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43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3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43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300" i="1">
                          <a:latin typeface="Cambria Math" panose="02040503050406030204" pitchFamily="18" charset="0"/>
                        </a:rPr>
                        <m:t>𝑒𝑥𝑡𝑟𝑎𝑛𝑒𝑜𝑢𝑠</m:t>
                      </m:r>
                    </m:oMath>
                  </m:oMathPara>
                </a14:m>
                <a:endParaRPr lang="en-US" sz="4300" dirty="0"/>
              </a:p>
              <a:p>
                <a:pPr marL="0" indent="0">
                  <a:buNone/>
                </a:pPr>
                <a:r>
                  <a:rPr lang="en-US" sz="4300" b="1" dirty="0"/>
                  <a:t> </a:t>
                </a:r>
                <a:endParaRPr lang="en-US" sz="4300" dirty="0"/>
              </a:p>
              <a:p>
                <a:pPr marL="0" indent="0">
                  <a:buNone/>
                </a:pPr>
                <a:r>
                  <a:rPr lang="en-US" sz="4300" b="1" dirty="0"/>
                  <a:t> </a:t>
                </a:r>
                <a:endParaRPr lang="en-US" sz="43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3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4300" b="1" i="1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sz="4300" i="1">
                            <a:latin typeface="Cambria Math" panose="02040503050406030204" pitchFamily="18" charset="0"/>
                          </a:rPr>
                          <m:t>+1=</m:t>
                        </m:r>
                        <m:func>
                          <m:funcPr>
                            <m:ctrlPr>
                              <a:rPr lang="en-US" sz="43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3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43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func>
                      </m:e>
                    </m:func>
                    <m:r>
                      <a:rPr lang="en-US" sz="4300" i="1">
                        <a:latin typeface="Cambria Math" panose="02040503050406030204" pitchFamily="18" charset="0"/>
                      </a:rPr>
                      <m:t>→−1+1=0</m:t>
                    </m:r>
                  </m:oMath>
                </a14:m>
                <a:r>
                  <a:rPr lang="en-US" sz="4300" dirty="0"/>
                  <a:t>            </a:t>
                </a:r>
                <a14:m>
                  <m:oMath xmlns:m="http://schemas.openxmlformats.org/officeDocument/2006/math">
                    <m:r>
                      <a:rPr lang="en-US" sz="4300" b="1" i="1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43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𝑠𝑜𝑙𝑢𝑡𝑖𝑜𝑛</m:t>
                    </m:r>
                  </m:oMath>
                </a14:m>
                <a:r>
                  <a:rPr lang="en-US" sz="4300" dirty="0"/>
                  <a:t> 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347960" cy="44196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1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  2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Hint: Multiple angles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  2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Hint: Multiple angles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            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	          </a:t>
                </a:r>
              </a:p>
              <a:p>
                <a:pPr marL="0" indent="0">
                  <a:buNone/>
                </a:pPr>
                <a:r>
                  <a:rPr lang="en-US" b="1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2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sec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func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944880" y="121920"/>
                <a:ext cx="9601200" cy="14859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Solve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sec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func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44880" y="121920"/>
                <a:ext cx="9601200" cy="14859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0560" y="807720"/>
                <a:ext cx="11521440" cy="60502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tan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)−2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−4=0</m:t>
                        </m:r>
                      </m:e>
                    </m:func>
                  </m:oMath>
                </a14:m>
                <a:r>
                  <a:rPr lang="en-US" sz="3400" i="1" dirty="0"/>
                  <a:t>           Pythagorean </a:t>
                </a:r>
                <a:r>
                  <a:rPr lang="en-US" sz="3400" i="1" dirty="0" smtClean="0"/>
                  <a:t>id                            </a:t>
                </a:r>
                <a:br>
                  <a:rPr lang="en-US" sz="3400" i="1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−3=0</m:t>
                          </m:r>
                        </m:e>
                      </m:func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3400" i="1">
                          <a:latin typeface="Cambria Math" panose="02040503050406030204" pitchFamily="18" charset="0"/>
                        </a:rPr>
                        <m:t>−3)(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+1)=0</m:t>
                          </m:r>
                        </m:e>
                      </m:func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func>
                      <m:r>
                        <a:rPr lang="en-US" sz="3400" i="1">
                          <a:latin typeface="Cambria Math" panose="02040503050406030204" pitchFamily="18" charset="0"/>
                        </a:rPr>
                        <m:t>=0                     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+1=0</m:t>
                          </m:r>
                        </m:e>
                      </m:func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func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func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400" dirty="0"/>
                  <a:t>       </a:t>
                </a:r>
                <a:r>
                  <a:rPr lang="en-US" sz="3400" dirty="0" smtClean="0"/>
                  <a:t>Recall </a:t>
                </a:r>
                <a:r>
                  <a:rPr lang="en-US" sz="3400" dirty="0"/>
                  <a:t>range of </a:t>
                </a:r>
                <a:r>
                  <a:rPr lang="en-US" sz="3400" dirty="0" smtClean="0"/>
                  <a:t/>
                </a:r>
                <a:br>
                  <a:rPr lang="en-US" sz="3400" dirty="0" smtClean="0"/>
                </a:br>
                <a:r>
                  <a:rPr lang="en-US" sz="3400" dirty="0" smtClean="0"/>
                  <a:t>                                                                inverse tangent </a:t>
                </a:r>
                <a:r>
                  <a:rPr lang="en-US" sz="3400" dirty="0"/>
                  <a:t>is (-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𝐚𝐫𝐜𝐭𝐚𝐧</m:t>
                        </m:r>
                      </m:fName>
                      <m: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func>
                    <m:r>
                      <a:rPr lang="en-US" sz="3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                              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3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3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3400" b="1" dirty="0"/>
                  <a:t>     </a:t>
                </a:r>
                <a:r>
                  <a:rPr lang="en-US" sz="3400" b="1" dirty="0" smtClean="0"/>
                  <a:t/>
                </a:r>
                <a:br>
                  <a:rPr lang="en-US" sz="3400" b="1" dirty="0" smtClean="0"/>
                </a:br>
                <a:r>
                  <a:rPr lang="en-US" sz="3400" dirty="0" smtClean="0"/>
                  <a:t>You </a:t>
                </a:r>
                <a:r>
                  <a:rPr lang="en-US" sz="3400" dirty="0"/>
                  <a:t>can estimate </a:t>
                </a:r>
                <a:r>
                  <a:rPr lang="en-US" sz="3400" dirty="0" err="1"/>
                  <a:t>arctan</a:t>
                </a:r>
                <a:r>
                  <a:rPr lang="en-US" sz="3400" b="1" dirty="0"/>
                  <a:t> 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560" y="807720"/>
                <a:ext cx="11521440" cy="6050280"/>
              </a:xfrm>
              <a:blipFill rotWithShape="0">
                <a:blip r:embed="rId3"/>
                <a:stretch>
                  <a:fillRect l="-1481" t="-1109" r="-1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2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4000" dirty="0" smtClean="0"/>
                  <a:t>Prove:</a:t>
                </a:r>
              </a:p>
              <a:p>
                <a:endParaRPr lang="en-US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func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22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6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11277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Day 1: </a:t>
            </a:r>
            <a:r>
              <a:rPr lang="en-US" sz="4000" dirty="0" err="1"/>
              <a:t>Pg</a:t>
            </a:r>
            <a:r>
              <a:rPr lang="en-US" sz="4000" dirty="0"/>
              <a:t> 394 #5-7, 11-19 (odd)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Day 2: </a:t>
            </a:r>
            <a:r>
              <a:rPr lang="en-US" sz="4000" dirty="0" err="1"/>
              <a:t>Pg</a:t>
            </a:r>
            <a:r>
              <a:rPr lang="en-US" sz="4000" dirty="0"/>
              <a:t> 394 #9, 27-30, 33-34, 49</a:t>
            </a:r>
          </a:p>
          <a:p>
            <a:pPr marL="0" indent="0">
              <a:buNone/>
            </a:pPr>
            <a:r>
              <a:rPr lang="en-US" sz="4000" dirty="0"/>
              <a:t> </a:t>
            </a:r>
          </a:p>
          <a:p>
            <a:pPr marL="0" indent="0">
              <a:buNone/>
            </a:pPr>
            <a:r>
              <a:rPr lang="en-US" sz="4000" dirty="0"/>
              <a:t>Day 3: </a:t>
            </a:r>
            <a:r>
              <a:rPr lang="en-US" sz="4000" dirty="0" err="1"/>
              <a:t>Pg</a:t>
            </a:r>
            <a:r>
              <a:rPr lang="en-US" sz="4000" dirty="0"/>
              <a:t> 394 #21, 39-42, 63, 75</a:t>
            </a:r>
          </a:p>
        </p:txBody>
      </p:sp>
    </p:spTree>
    <p:extLst>
      <p:ext uri="{BB962C8B-B14F-4D97-AF65-F5344CB8AC3E}">
        <p14:creationId xmlns:p14="http://schemas.microsoft.com/office/powerpoint/2010/main" val="8576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Day </a:t>
            </a:r>
            <a:r>
              <a:rPr lang="en-US" sz="3400" dirty="0"/>
              <a:t>1: </a:t>
            </a:r>
            <a:r>
              <a:rPr lang="en-US" sz="3400" dirty="0" err="1"/>
              <a:t>Pg</a:t>
            </a:r>
            <a:r>
              <a:rPr lang="en-US" sz="3400" dirty="0"/>
              <a:t> 385 #3-8, 9-13 (odd), 17, 19, 23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Day </a:t>
            </a:r>
            <a:r>
              <a:rPr lang="en-US" sz="3400" dirty="0"/>
              <a:t>2: </a:t>
            </a:r>
            <a:r>
              <a:rPr lang="en-US" sz="3400" dirty="0" err="1"/>
              <a:t>Pg</a:t>
            </a:r>
            <a:r>
              <a:rPr lang="en-US" sz="3400" dirty="0"/>
              <a:t> 385 #10-20 (even), 25, 29, 31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 Solving Trig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371" y="1837872"/>
            <a:ext cx="1105262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Objective: To solve equations involving trigonometry using algebraic techniques such as combining like terms, and factoring to isolate the trig function.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36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Solve:  sin x = 1 - sin x </a:t>
            </a:r>
            <a:br>
              <a:rPr lang="en-US" dirty="0" smtClean="0"/>
            </a:br>
            <a:r>
              <a:rPr lang="en-US" dirty="0" smtClean="0"/>
              <a:t>Hint: Combine like terms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Solve: 2 sin x = 1 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71599" y="2171700"/>
                <a:ext cx="7830457" cy="4209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en-US" sz="3400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34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3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 dirty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en-US" sz="3400" dirty="0" smtClean="0"/>
              </a:p>
              <a:p>
                <a:endParaRPr lang="en-US" sz="3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 i="1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 dirty="0" smtClean="0">
                          <a:latin typeface="Cambria Math" panose="02040503050406030204" pitchFamily="18" charset="0"/>
                        </a:rPr>
                        <m:t> = ½</m:t>
                      </m:r>
                    </m:oMath>
                  </m:oMathPara>
                </a14:m>
                <a:endParaRPr lang="en-US" sz="3400" dirty="0" smtClean="0"/>
              </a:p>
              <a:p>
                <a:endParaRPr lang="en-US" sz="3400" dirty="0"/>
              </a:p>
              <a:p>
                <a14:m>
                  <m:oMath xmlns:m="http://schemas.openxmlformats.org/officeDocument/2006/math">
                    <m:r>
                      <a:rPr lang="en-US" sz="3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3400" dirty="0" smtClean="0"/>
                  <a:t>	</a:t>
                </a:r>
                <a14:m>
                  <m:oMath xmlns:m="http://schemas.openxmlformats.org/officeDocument/2006/math">
                    <m:r>
                      <a:rPr lang="en-US" sz="3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400" i="1" dirty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3400" dirty="0" smtClean="0"/>
              </a:p>
              <a:p>
                <a:endParaRPr lang="en-US" sz="3400" dirty="0" smtClean="0"/>
              </a:p>
              <a:p>
                <a14:m>
                  <m:oMath xmlns:m="http://schemas.openxmlformats.org/officeDocument/2006/math">
                    <m:r>
                      <a:rPr lang="en-US" sz="3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3400" b="1" i="1" dirty="0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US" sz="3400" b="1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b="1" i="0" dirty="0" smtClean="0">
                        <a:latin typeface="Cambria Math" panose="02040503050406030204" pitchFamily="18" charset="0"/>
                      </a:rPr>
                      <m:t>𝟐𝐧</m:t>
                    </m:r>
                    <m:r>
                      <a:rPr lang="en-US" sz="3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3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400" b="1" dirty="0"/>
                  <a:t>	</a:t>
                </a:r>
                <a14:m>
                  <m:oMath xmlns:m="http://schemas.openxmlformats.org/officeDocument/2006/math">
                    <m:r>
                      <a:rPr lang="en-US" sz="3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1" i="1" dirty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3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3400" b="1" i="1" dirty="0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US" sz="3400" b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b="1" i="1" dirty="0">
                        <a:latin typeface="Cambria Math" panose="02040503050406030204" pitchFamily="18" charset="0"/>
                      </a:rPr>
                      <m:t>𝟐𝐧</m:t>
                    </m:r>
                    <m:r>
                      <a:rPr lang="en-US" sz="3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en-US" sz="3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2171700"/>
                <a:ext cx="7830457" cy="4209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Hint: Factor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t="-13580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Hint: Factor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t="-13580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(2</m:t>
                      </m:r>
                      <m:func>
                        <m:func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+1)(</m:t>
                          </m:r>
                          <m:func>
                            <m:func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−1)=0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(2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+1)=0      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(</m:t>
                          </m:r>
                          <m:func>
                            <m:func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−1)=0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sin x = -1/2 					sin x = 1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4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4400" b="1" i="1" dirty="0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US" sz="4400" b="1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4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1" i="1" dirty="0" smtClean="0"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sz="4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4400" b="1" i="1" dirty="0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sz="4400" b="1" dirty="0" smtClean="0"/>
                  <a:t>				</a:t>
                </a:r>
                <a14:m>
                  <m:oMath xmlns:m="http://schemas.openxmlformats.org/officeDocument/2006/math">
                    <m:r>
                      <a:rPr lang="en-US" sz="4400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4400" b="1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4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4400" b="1" dirty="0"/>
              </a:p>
              <a:p>
                <a:pPr marL="0" indent="0">
                  <a:buNone/>
                </a:pPr>
                <a:endParaRPr lang="en-US" sz="3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873349" y="2859314"/>
                <a:ext cx="1989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349" y="2859314"/>
                <a:ext cx="19890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625" r="-18750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1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olve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Factor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b="-6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8106</TotalTime>
  <Words>184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Cambria Math</vt:lpstr>
      <vt:lpstr>Franklin Gothic Book</vt:lpstr>
      <vt:lpstr>Crop</vt:lpstr>
      <vt:lpstr>Pre-Calc &amp; Trig</vt:lpstr>
      <vt:lpstr>Bell Work</vt:lpstr>
      <vt:lpstr>From Last Time</vt:lpstr>
      <vt:lpstr>5.3 Solving Trig Equations</vt:lpstr>
      <vt:lpstr>Solve:  sin x = 1 - sin x  Hint: Combine like terms </vt:lpstr>
      <vt:lpstr>Solve: 2 sin x = 1  </vt:lpstr>
      <vt:lpstr>Solve: 2sin^2 x-sin⁡x-1=0 Hint: Factor</vt:lpstr>
      <vt:lpstr>Solve: 2sin^2 x-sin⁡x-1=0 Hint: Factor</vt:lpstr>
      <vt:lpstr>Solve  〖cot⁡x cos〗^2 x=2 cot⁡x Factor</vt:lpstr>
      <vt:lpstr>Solve  〖cot⁡x cos〗^2 x=2 cot⁡x Factor</vt:lpstr>
      <vt:lpstr>Solve: 2sin^2 x+3 cos⁡x-3=0 Hint: Write as a single trig function</vt:lpstr>
      <vt:lpstr>Solve: 2sin^2 x+3 cos⁡x-3=0 Hint: Write as a single trig function</vt:lpstr>
      <vt:lpstr>Find all solutions of cos⁡〖x+1=sin⁡〖x   in the interval [0, 2π)〗 〗 Hint: Square and covert to quadratic</vt:lpstr>
      <vt:lpstr>cos⁡〖x+1=sin⁡〖x   in the interval [0, 2π)〗 〗 </vt:lpstr>
      <vt:lpstr>But… since you squared in the beginning you need to check for extraneous solutions… </vt:lpstr>
      <vt:lpstr>Solve  2 cos⁡3x-1=0 Hint: Multiple angles  </vt:lpstr>
      <vt:lpstr>Solve  2 cos⁡3x-1=0 Hint: Multiple angles  </vt:lpstr>
      <vt:lpstr>Solve  sec^2 x-2 tan⁡〖x=4〗 </vt:lpstr>
      <vt:lpstr>Solve  sec^2 x-2 tan⁡〖x=4〗 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173</cp:revision>
  <cp:lastPrinted>2017-11-01T17:18:10Z</cp:lastPrinted>
  <dcterms:created xsi:type="dcterms:W3CDTF">2017-08-31T14:11:29Z</dcterms:created>
  <dcterms:modified xsi:type="dcterms:W3CDTF">2018-01-24T20:04:45Z</dcterms:modified>
</cp:coreProperties>
</file>