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1"/>
  </p:handoutMasterIdLst>
  <p:sldIdLst>
    <p:sldId id="263" r:id="rId2"/>
    <p:sldId id="273" r:id="rId3"/>
    <p:sldId id="307" r:id="rId4"/>
    <p:sldId id="266" r:id="rId5"/>
    <p:sldId id="282" r:id="rId6"/>
    <p:sldId id="293" r:id="rId7"/>
    <p:sldId id="294" r:id="rId8"/>
    <p:sldId id="295" r:id="rId9"/>
    <p:sldId id="299" r:id="rId10"/>
    <p:sldId id="300" r:id="rId11"/>
    <p:sldId id="296" r:id="rId12"/>
    <p:sldId id="297" r:id="rId13"/>
    <p:sldId id="298" r:id="rId14"/>
    <p:sldId id="301" r:id="rId15"/>
    <p:sldId id="302" r:id="rId16"/>
    <p:sldId id="303" r:id="rId17"/>
    <p:sldId id="304" r:id="rId18"/>
    <p:sldId id="305" r:id="rId19"/>
    <p:sldId id="306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74" r:id="rId3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" y="1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control" Target="../activeX/activeX2.xml"/><Relationship Id="rId7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olve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Factor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b="-6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820400" cy="44500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−2)=0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z="4000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4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US" sz="4000" dirty="0"/>
                  <a:t> 						</a:t>
                </a:r>
                <a:r>
                  <a:rPr lang="en-US" sz="4000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4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 smtClean="0"/>
                  <a:t>x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4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𝑵𝒐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4000" b="1" i="1" dirty="0" smtClean="0"/>
              </a:p>
              <a:p>
                <a:pPr marL="0" indent="0">
                  <a:buNone/>
                </a:pPr>
                <a:r>
                  <a:rPr lang="en-US" sz="4000" b="1" dirty="0" smtClean="0"/>
                  <a:t>					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𝒐𝒖𝒕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𝒓𝒂𝒏𝒈𝒆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820400" cy="4450080"/>
              </a:xfrm>
              <a:blipFill rotWithShape="0">
                <a:blip r:embed="rId3"/>
                <a:stretch>
                  <a:fillRect l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Hint: </a:t>
                </a:r>
                <a:r>
                  <a:rPr lang="en-US" dirty="0" smtClean="0"/>
                  <a:t>Write as a single trig function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</p:spPr>
            <p:txBody>
              <a:bodyPr/>
              <a:lstStyle/>
              <a:p>
                <a:r>
                  <a:rPr lang="en-US" dirty="0" smtClean="0"/>
                  <a:t>Solve: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Hint: </a:t>
                </a:r>
                <a:r>
                  <a:rPr lang="en-US" dirty="0" smtClean="0"/>
                  <a:t>Write as a single trig function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  <a:blipFill rotWithShape="0">
                <a:blip r:embed="rId2"/>
                <a:stretch>
                  <a:fillRect l="-2540" t="-13115" b="-6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857" y="1306286"/>
                <a:ext cx="11321143" cy="55517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i="1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i="1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−1)(</m:t>
                      </m:r>
                      <m:func>
                        <m:func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                        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n-US" sz="5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5400" dirty="0" smtClean="0"/>
                  <a:t> = ½			  	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5400" dirty="0" smtClean="0"/>
                  <a:t> = 1</a:t>
                </a:r>
                <a:endParaRPr lang="en-US" sz="5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5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5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5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5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5400" b="1" dirty="0"/>
                  <a:t>				</a:t>
                </a:r>
                <a:r>
                  <a:rPr lang="en-US" sz="54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5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54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5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857" y="1306286"/>
                <a:ext cx="11321143" cy="555171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2590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Find all solutions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𝑖𝑛𝑡𝑒𝑟𝑣𝑎𝑙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Hint: Square and covert to quadratic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2590800"/>
              </a:xfrm>
              <a:blipFill rotWithShape="0">
                <a:blip r:embed="rId2"/>
                <a:stretch>
                  <a:fillRect l="-2222" t="-6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191000"/>
            <a:ext cx="96012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82296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𝑖𝑛𝑡𝑒𝑟𝑣𝑎𝑙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8229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70560"/>
                <a:ext cx="9601200" cy="5196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1=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dirty="0"/>
                  <a:t>			</a:t>
                </a:r>
                <a:r>
                  <a:rPr lang="en-US" sz="3000" i="1" dirty="0" smtClean="0"/>
                  <a:t>square </a:t>
                </a:r>
                <a:r>
                  <a:rPr lang="en-US" sz="3000" i="1" dirty="0"/>
                  <a:t>both </a:t>
                </a:r>
                <a:r>
                  <a:rPr lang="en-US" sz="3000" i="1" dirty="0" smtClean="0"/>
                  <a:t>sides</a:t>
                </a:r>
                <a:r>
                  <a:rPr lang="en-US" sz="3000" b="1" dirty="0"/>
                  <a:t> </a:t>
                </a: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1=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dirty="0"/>
                  <a:t>		</a:t>
                </a:r>
                <a:r>
                  <a:rPr lang="en-US" sz="3000" dirty="0" smtClean="0"/>
                  <a:t>P</a:t>
                </a:r>
                <a:r>
                  <a:rPr lang="en-US" sz="3000" i="1" dirty="0" smtClean="0"/>
                  <a:t>ythagorean </a:t>
                </a:r>
                <a:r>
                  <a:rPr lang="en-US" sz="3000" i="1" dirty="0"/>
                  <a:t>id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3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000" i="1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+1)=0</m:t>
                            </m:r>
                          </m:e>
                        </m:func>
                      </m:e>
                    </m:func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=0                                                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+1=0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b="1" dirty="0"/>
                  <a:t> 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=0                                                   </m:t>
                          </m:r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3000" b="1" i="1">
                        <a:latin typeface="Cambria Math" panose="02040503050406030204" pitchFamily="18" charset="0"/>
                      </a:rPr>
                      <m:t>  ,  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000" b="1" dirty="0"/>
                  <a:t>	          and		        	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70560"/>
                <a:ext cx="9601200" cy="5196840"/>
              </a:xfrm>
              <a:blipFill rotWithShape="0"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71600" y="5867400"/>
            <a:ext cx="14702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But…..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511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But… since you squared in the beginning you need to check for extraneous solutions…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347960" cy="4419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3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43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4300" i="1">
                              <a:latin typeface="Cambria Math" panose="02040503050406030204" pitchFamily="18" charset="0"/>
                            </a:rPr>
                            <m:t>+1=</m:t>
                          </m:r>
                          <m:func>
                            <m:funcPr>
                              <m:ctrlPr>
                                <a:rPr lang="en-US" sz="4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43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sz="4300" i="1">
                          <a:latin typeface="Cambria Math" panose="02040503050406030204" pitchFamily="18" charset="0"/>
                        </a:rPr>
                        <m:t>→ 0+1=1               </m:t>
                      </m:r>
                      <m:f>
                        <m:fPr>
                          <m:ctrlPr>
                            <a:rPr lang="en-US" sz="4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300" dirty="0"/>
              </a:p>
              <a:p>
                <a:pPr marL="0" indent="0">
                  <a:buNone/>
                </a:pPr>
                <a:endParaRPr lang="en-US" sz="4300" dirty="0"/>
              </a:p>
              <a:p>
                <a:pPr marL="0" indent="0">
                  <a:buNone/>
                </a:pPr>
                <a:r>
                  <a:rPr lang="en-US" sz="4300" b="1" dirty="0"/>
                  <a:t> </a:t>
                </a:r>
                <a:endParaRPr lang="en-US" sz="4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3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43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4300" i="1">
                              <a:latin typeface="Cambria Math" panose="02040503050406030204" pitchFamily="18" charset="0"/>
                            </a:rPr>
                            <m:t>+1=</m:t>
                          </m:r>
                          <m:func>
                            <m:funcPr>
                              <m:ctrlPr>
                                <a:rPr lang="en-US" sz="4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43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sz="4300" i="1">
                          <a:latin typeface="Cambria Math" panose="02040503050406030204" pitchFamily="18" charset="0"/>
                        </a:rPr>
                        <m:t>→0+1≠−1      </m:t>
                      </m:r>
                      <m:f>
                        <m:fPr>
                          <m:ctrlPr>
                            <a:rPr lang="en-US" sz="4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𝑒𝑥𝑡𝑟𝑎𝑛𝑒𝑜𝑢𝑠</m:t>
                      </m:r>
                    </m:oMath>
                  </m:oMathPara>
                </a14:m>
                <a:endParaRPr lang="en-US" sz="4300" dirty="0"/>
              </a:p>
              <a:p>
                <a:pPr marL="0" indent="0">
                  <a:buNone/>
                </a:pPr>
                <a:r>
                  <a:rPr lang="en-US" sz="4300" b="1" dirty="0"/>
                  <a:t> </a:t>
                </a:r>
                <a:endParaRPr lang="en-US" sz="4300" dirty="0"/>
              </a:p>
              <a:p>
                <a:pPr marL="0" indent="0">
                  <a:buNone/>
                </a:pPr>
                <a:r>
                  <a:rPr lang="en-US" sz="4300" b="1" dirty="0"/>
                  <a:t> </a:t>
                </a:r>
                <a:endParaRPr lang="en-US" sz="43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3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+1=</m:t>
                        </m:r>
                        <m:func>
                          <m:funcPr>
                            <m:ctrlPr>
                              <a:rPr lang="en-US" sz="43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3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3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func>
                      </m:e>
                    </m:func>
                    <m:r>
                      <a:rPr lang="en-US" sz="4300" i="1">
                        <a:latin typeface="Cambria Math" panose="02040503050406030204" pitchFamily="18" charset="0"/>
                      </a:rPr>
                      <m:t>→−1+1=0</m:t>
                    </m:r>
                  </m:oMath>
                </a14:m>
                <a:r>
                  <a:rPr lang="en-US" sz="4300" dirty="0"/>
                  <a:t>            </a:t>
                </a:r>
                <a14:m>
                  <m:oMath xmlns:m="http://schemas.openxmlformats.org/officeDocument/2006/math">
                    <m:r>
                      <a:rPr lang="en-US" sz="43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43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𝑠𝑜𝑙𝑢𝑡𝑖𝑜𝑛</m:t>
                    </m:r>
                  </m:oMath>
                </a14:m>
                <a:r>
                  <a:rPr lang="en-US" sz="4300" dirty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347960" cy="4419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 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Hint: Multiple angles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 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Hint: Multiple angles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	          </a:t>
                </a:r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sec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func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44880" y="121920"/>
                <a:ext cx="9601200" cy="14859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sec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func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44880" y="121920"/>
                <a:ext cx="960120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560" y="807720"/>
                <a:ext cx="11521440" cy="60502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)−2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−4=0</m:t>
                        </m:r>
                      </m:e>
                    </m:func>
                  </m:oMath>
                </a14:m>
                <a:r>
                  <a:rPr lang="en-US" sz="3400" i="1" dirty="0"/>
                  <a:t>           Pythagorean </a:t>
                </a:r>
                <a:r>
                  <a:rPr lang="en-US" sz="3400" i="1" dirty="0" smtClean="0"/>
                  <a:t>id                            </a:t>
                </a:r>
                <a:br>
                  <a:rPr lang="en-US" sz="34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−3=0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−3)(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+1)=0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=0                     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+1=0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400" dirty="0"/>
                  <a:t>       </a:t>
                </a:r>
                <a:r>
                  <a:rPr lang="en-US" sz="3400" dirty="0" smtClean="0"/>
                  <a:t>Recall </a:t>
                </a:r>
                <a:r>
                  <a:rPr lang="en-US" sz="3400" dirty="0"/>
                  <a:t>range of </a:t>
                </a: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                                                                inverse tangent </a:t>
                </a:r>
                <a:r>
                  <a:rPr lang="en-US" sz="3400" dirty="0"/>
                  <a:t>is 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𝐚𝐫𝐜𝐭𝐚𝐧</m:t>
                        </m:r>
                      </m:fNam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  <m:r>
                      <a:rPr lang="en-US" sz="3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3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400" b="1" dirty="0"/>
                  <a:t>     </a:t>
                </a:r>
                <a:r>
                  <a:rPr lang="en-US" sz="3400" b="1" dirty="0" smtClean="0"/>
                  <a:t/>
                </a:r>
                <a:br>
                  <a:rPr lang="en-US" sz="3400" b="1" dirty="0" smtClean="0"/>
                </a:br>
                <a:r>
                  <a:rPr lang="en-US" sz="3400" dirty="0" smtClean="0"/>
                  <a:t>You </a:t>
                </a:r>
                <a:r>
                  <a:rPr lang="en-US" sz="3400" dirty="0"/>
                  <a:t>can estimate </a:t>
                </a:r>
                <a:r>
                  <a:rPr lang="en-US" sz="3400" dirty="0" err="1"/>
                  <a:t>arctan</a:t>
                </a:r>
                <a:r>
                  <a:rPr lang="en-US" sz="3400" b="1" dirty="0"/>
                  <a:t> 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560" y="807720"/>
                <a:ext cx="11521440" cy="6050280"/>
              </a:xfrm>
              <a:blipFill rotWithShape="0">
                <a:blip r:embed="rId3"/>
                <a:stretch>
                  <a:fillRect l="-1481" t="-1109" r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2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81604" y="1845320"/>
            <a:ext cx="6781191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When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x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= 3 and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y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= 5, by how much does the value of 3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x</a:t>
            </a:r>
            <a:r>
              <a:rPr kumimoji="0" lang="en-US" altLang="en-US" sz="3400" b="0" i="0" u="none" strike="noStrike" cap="none" normalizeH="0" baseline="3000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2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– 2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y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exceed the value of 2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x</a:t>
            </a:r>
            <a:r>
              <a:rPr kumimoji="0" lang="en-US" altLang="en-US" sz="3400" b="0" i="0" u="none" strike="noStrike" cap="none" normalizeH="0" baseline="3000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2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– 3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y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?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6"/>
              <a:tabLst/>
            </a:pPr>
            <a:r>
              <a:rPr lang="en-US" altLang="en-US" sz="3400" dirty="0">
                <a:latin typeface="Arial" panose="020B0604020202020204" pitchFamily="34" charset="0"/>
              </a:rPr>
              <a:t>3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7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8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9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10"/>
              <a:tabLst/>
            </a:pP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51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61" name="HTMLOption1" r:id="rId2" imgW="209520" imgH="266760"/>
        </mc:Choice>
        <mc:Fallback>
          <p:control name="HTMLOption1" r:id="rId2" imgW="209520" imgH="26676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667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2" name="HTMLOption2" r:id="rId3" imgW="209520" imgH="266760"/>
        </mc:Choice>
        <mc:Fallback>
          <p:control name="HTMLOption2" r:id="rId3" imgW="209520" imgH="26676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667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3" name="HTMLOption3" r:id="rId4" imgW="209520" imgH="266760"/>
        </mc:Choice>
        <mc:Fallback>
          <p:control name="HTMLOption3" r:id="rId4" imgW="209520" imgH="266760">
            <p:pic>
              <p:nvPicPr>
                <p:cNvPr id="7" name="HTMLOption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667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" name="HTMLOption4" r:id="rId5" imgW="209520" imgH="266760"/>
        </mc:Choice>
        <mc:Fallback>
          <p:control name="HTMLOption4" r:id="rId5" imgW="209520" imgH="266760">
            <p:pic>
              <p:nvPicPr>
                <p:cNvPr id="8" name="HTMLOption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667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5" name="HTMLOption5" r:id="rId6" imgW="209520" imgH="266760"/>
        </mc:Choice>
        <mc:Fallback>
          <p:control name="HTMLOption5" r:id="rId6" imgW="209520" imgH="266760">
            <p:pic>
              <p:nvPicPr>
                <p:cNvPr id="9" name="HTMLOption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667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26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 Sum and Difference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371" y="1837872"/>
            <a:ext cx="1105262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Objective: Use sum and difference formulas to evaluate trig functions, verify identities, and solve trig equations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87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046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Sum and Difference Formulas	</a:t>
            </a:r>
            <a:r>
              <a:rPr lang="en-US" sz="3800" i="1" dirty="0"/>
              <a:t>[page 398]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34209" y="1602029"/>
                <a:ext cx="8075981" cy="3754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US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a:rPr lang="en-US" sz="3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cos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v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cos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b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b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:r>
                  <a:rPr lang="en-US" sz="3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: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:endParaRPr lang="en-US" sz="3400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1602029"/>
                <a:ext cx="8075981" cy="37548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27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046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Sum and Difference Formulas	</a:t>
            </a:r>
            <a:r>
              <a:rPr lang="en-US" sz="3800" i="1" dirty="0"/>
              <a:t>[page 398]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14016" y="2048257"/>
                <a:ext cx="7402982" cy="3042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tan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sz="3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tan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16" y="2048257"/>
                <a:ext cx="7402982" cy="30428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17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(Evaluate a Trig Function)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func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3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654589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Since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654589" cy="35814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208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(Evaluate a Trig Function)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15°</m:t>
                        </m:r>
                      </m:e>
                    </m:func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1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15°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705795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Since 15 = 45 – 30 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 15=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(45−30)</m:t>
                        </m:r>
                      </m:e>
                    </m:func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45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30=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705795" cy="3581400"/>
              </a:xfrm>
              <a:blipFill rotWithShape="0">
                <a:blip r:embed="rId3"/>
                <a:stretch>
                  <a:fillRect l="-1595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84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(Simplify the Expression)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Simplify: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932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Simplify: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933" y="2286000"/>
                <a:ext cx="11272723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933" y="2286000"/>
                <a:ext cx="11272723" cy="35814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93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Pg</a:t>
            </a:r>
            <a:r>
              <a:rPr lang="en-US" sz="4000" dirty="0"/>
              <a:t> 402 #7-13 (odd), 37-40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76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1277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Day 1: </a:t>
            </a:r>
            <a:r>
              <a:rPr lang="en-US" sz="4000" dirty="0" err="1"/>
              <a:t>Pg</a:t>
            </a:r>
            <a:r>
              <a:rPr lang="en-US" sz="4000" dirty="0"/>
              <a:t> 394 #5-7, 11-19 (odd)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Day 2: </a:t>
            </a:r>
            <a:r>
              <a:rPr lang="en-US" sz="4000" dirty="0" err="1"/>
              <a:t>Pg</a:t>
            </a:r>
            <a:r>
              <a:rPr lang="en-US" sz="4000" dirty="0"/>
              <a:t> 394 #9, 27-30, 33-34, 49</a:t>
            </a:r>
          </a:p>
          <a:p>
            <a:pPr marL="0" indent="0">
              <a:buNone/>
            </a:pPr>
            <a:r>
              <a:rPr lang="en-US" sz="4000" dirty="0"/>
              <a:t> </a:t>
            </a:r>
          </a:p>
          <a:p>
            <a:pPr marL="0" indent="0">
              <a:buNone/>
            </a:pPr>
            <a:r>
              <a:rPr lang="en-US" sz="4000" dirty="0"/>
              <a:t>Day 3: </a:t>
            </a:r>
            <a:r>
              <a:rPr lang="en-US" sz="4000" dirty="0" err="1"/>
              <a:t>Pg</a:t>
            </a:r>
            <a:r>
              <a:rPr lang="en-US" sz="4000" dirty="0"/>
              <a:t> 394 #21, 39-42, 63, 75</a:t>
            </a:r>
          </a:p>
        </p:txBody>
      </p:sp>
    </p:spTree>
    <p:extLst>
      <p:ext uri="{BB962C8B-B14F-4D97-AF65-F5344CB8AC3E}">
        <p14:creationId xmlns:p14="http://schemas.microsoft.com/office/powerpoint/2010/main" val="40482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 Solving Trig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371" y="1837872"/>
            <a:ext cx="1105262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Objective: To solve equations involving trigonometry using algebraic techniques such as combining like terms, and factoring to isolate the trig function.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36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Solve:  sin x = 1 - sin x </a:t>
            </a:r>
            <a:br>
              <a:rPr lang="en-US" dirty="0" smtClean="0"/>
            </a:br>
            <a:r>
              <a:rPr lang="en-US" dirty="0" smtClean="0"/>
              <a:t>Hint: Combine like terms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Solve: 2 sin x = 1 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1599" y="2171700"/>
                <a:ext cx="7830457" cy="420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34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en-US" sz="3400" dirty="0" smtClean="0"/>
              </a:p>
              <a:p>
                <a:endParaRPr lang="en-US" sz="3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= ½</m:t>
                      </m:r>
                    </m:oMath>
                  </m:oMathPara>
                </a14:m>
                <a:endParaRPr lang="en-US" sz="3400" dirty="0" smtClean="0"/>
              </a:p>
              <a:p>
                <a:endParaRPr lang="en-US" sz="3400" dirty="0"/>
              </a:p>
              <a:p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3400" dirty="0" smtClean="0"/>
                  <a:t>	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3400" dirty="0" smtClean="0"/>
              </a:p>
              <a:p>
                <a:endParaRPr lang="en-US" sz="3400" dirty="0" smtClean="0"/>
              </a:p>
              <a:p>
                <a14:m>
                  <m:oMath xmlns:m="http://schemas.openxmlformats.org/officeDocument/2006/math">
                    <m:r>
                      <a:rPr lang="en-US" sz="3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400" b="1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1" i="0" dirty="0" smtClean="0">
                        <a:latin typeface="Cambria Math" panose="02040503050406030204" pitchFamily="18" charset="0"/>
                      </a:rPr>
                      <m:t>𝟐𝐧</m:t>
                    </m:r>
                    <m:r>
                      <a:rPr lang="en-US" sz="3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3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400" b="1" dirty="0"/>
                  <a:t>	</a:t>
                </a:r>
                <a14:m>
                  <m:oMath xmlns:m="http://schemas.openxmlformats.org/officeDocument/2006/math">
                    <m:r>
                      <a:rPr lang="en-US" sz="3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400" b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1" i="1" dirty="0">
                        <a:latin typeface="Cambria Math" panose="02040503050406030204" pitchFamily="18" charset="0"/>
                      </a:rPr>
                      <m:t>𝟐𝐧</m:t>
                    </m:r>
                    <m:r>
                      <a:rPr lang="en-US" sz="3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3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171700"/>
                <a:ext cx="7830457" cy="4209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Hint: Factor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Hint: Factor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(2</m:t>
                      </m:r>
                      <m:func>
                        <m:func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func>
                            <m:func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−1)=0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(2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+1)=0                  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                (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−1)=0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sin x = -1/2 					sin x = 1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4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4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4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sz="4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4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4400" b="1" dirty="0" smtClean="0"/>
                  <a:t>				</a:t>
                </a:r>
                <a14:m>
                  <m:oMath xmlns:m="http://schemas.openxmlformats.org/officeDocument/2006/math">
                    <m:r>
                      <a:rPr lang="en-US" sz="44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4400" b="1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4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4400" b="1" dirty="0"/>
              </a:p>
              <a:p>
                <a:pPr marL="0" indent="0">
                  <a:buNone/>
                </a:pPr>
                <a:endParaRPr lang="en-US" sz="3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873349" y="2859314"/>
                <a:ext cx="198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349" y="2859314"/>
                <a:ext cx="19890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625" r="-1875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olve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Factor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b="-6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8209</TotalTime>
  <Words>251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Franklin Gothic Book</vt:lpstr>
      <vt:lpstr>montserrat-medium</vt:lpstr>
      <vt:lpstr>montserrat-medium-italic</vt:lpstr>
      <vt:lpstr>Times New Roman</vt:lpstr>
      <vt:lpstr>Crop</vt:lpstr>
      <vt:lpstr>Pre-Calc &amp; Trig</vt:lpstr>
      <vt:lpstr>Bell Work</vt:lpstr>
      <vt:lpstr>From Last Time</vt:lpstr>
      <vt:lpstr>5.3 Solving Trig Equations</vt:lpstr>
      <vt:lpstr>Solve:  sin x = 1 - sin x  Hint: Combine like terms </vt:lpstr>
      <vt:lpstr>Solve: 2 sin x = 1  </vt:lpstr>
      <vt:lpstr>Solve: 2sin^2 x-sin⁡x-1=0 Hint: Factor</vt:lpstr>
      <vt:lpstr>Solve: 2sin^2 x-sin⁡x-1=0 Hint: Factor</vt:lpstr>
      <vt:lpstr>Solve  〖cot⁡x cos〗^2 x=2 cot⁡x Factor</vt:lpstr>
      <vt:lpstr>Solve  〖cot⁡x cos〗^2 x=2 cot⁡x Factor</vt:lpstr>
      <vt:lpstr>Solve: 2sin^2 x+3 cos⁡x-3=0 Hint: Write as a single trig function</vt:lpstr>
      <vt:lpstr>Solve: 2sin^2 x+3 cos⁡x-3=0 Hint: Write as a single trig function</vt:lpstr>
      <vt:lpstr>Find all solutions of cos⁡〖x+1=sin⁡〖x   in the interval [0, 2π)〗 〗 Hint: Square and covert to quadratic</vt:lpstr>
      <vt:lpstr>cos⁡〖x+1=sin⁡〖x   in the interval [0, 2π)〗 〗 </vt:lpstr>
      <vt:lpstr>But… since you squared in the beginning you need to check for extraneous solutions… </vt:lpstr>
      <vt:lpstr>Solve  2 cos⁡3x-1=0 Hint: Multiple angles  </vt:lpstr>
      <vt:lpstr>Solve  2 cos⁡3x-1=0 Hint: Multiple angles  </vt:lpstr>
      <vt:lpstr>Solve  sec^2 x-2 tan⁡〖x=4〗 </vt:lpstr>
      <vt:lpstr>Solve  sec^2 x-2 tan⁡〖x=4〗 </vt:lpstr>
      <vt:lpstr>5.4 Sum and Difference Formulas</vt:lpstr>
      <vt:lpstr>Sum and Difference Formulas [page 398] </vt:lpstr>
      <vt:lpstr>Sum and Difference Formulas [page 398] </vt:lpstr>
      <vt:lpstr>Example 1 (Evaluate a Trig Function)  </vt:lpstr>
      <vt:lpstr>Find the exact value of sin⁡〖π/12〗 </vt:lpstr>
      <vt:lpstr>Example 2 (Evaluate a Trig Function)  </vt:lpstr>
      <vt:lpstr>Find the exact value of cos⁡〖15°〗</vt:lpstr>
      <vt:lpstr>Example 3 (Simplify the Expression)  </vt:lpstr>
      <vt:lpstr>Simplify: sin⁡〖(θ-π/2)〗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181</cp:revision>
  <cp:lastPrinted>2017-11-01T17:18:10Z</cp:lastPrinted>
  <dcterms:created xsi:type="dcterms:W3CDTF">2017-08-31T14:11:29Z</dcterms:created>
  <dcterms:modified xsi:type="dcterms:W3CDTF">2018-01-26T16:39:18Z</dcterms:modified>
</cp:coreProperties>
</file>