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6"/>
  </p:handoutMasterIdLst>
  <p:sldIdLst>
    <p:sldId id="263" r:id="rId2"/>
    <p:sldId id="273" r:id="rId3"/>
    <p:sldId id="317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274" r:id="rId15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4" d="100"/>
          <a:sy n="44" d="100"/>
        </p:scale>
        <p:origin x="36" y="1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2 (Evaluate a Trig Function)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15°</m:t>
                        </m:r>
                      </m:e>
                    </m:func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15°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705795" cy="358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Since 15 = 45 – 30 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3400">
                            <a:latin typeface="Cambria Math" panose="02040503050406030204" pitchFamily="18" charset="0"/>
                          </a:rPr>
                          <m:t> 15=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(45−30)</m:t>
                        </m:r>
                      </m:e>
                    </m:func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 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45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30=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705795" cy="3581400"/>
              </a:xfrm>
              <a:blipFill rotWithShape="0">
                <a:blip r:embed="rId3"/>
                <a:stretch>
                  <a:fillRect l="-1595" t="-3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7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3 (Simplify the Expression)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Simplify: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9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Simplify: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3933" y="2286000"/>
                <a:ext cx="11272723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933" y="2286000"/>
                <a:ext cx="11272723" cy="35814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9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Pg</a:t>
            </a:r>
            <a:r>
              <a:rPr lang="en-US" sz="4000" dirty="0"/>
              <a:t> 402 #7-13 (odd), 37-40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576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43" y="685801"/>
            <a:ext cx="9601200" cy="1485900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3643086" y="347736"/>
            <a:ext cx="8345715" cy="6278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"/>
              </a:rPr>
              <a:t>In the standard (</a:t>
            </a:r>
            <a:r>
              <a:rPr kumimoji="0" lang="en-US" altLang="en-US" sz="3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-italic"/>
              </a:rPr>
              <a:t>x</a:t>
            </a:r>
            <a:r>
              <a:rPr kumimoji="0" lang="en-US" altLang="en-US" sz="3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"/>
              </a:rPr>
              <a:t>,</a:t>
            </a:r>
            <a:r>
              <a:rPr kumimoji="0" lang="en-US" altLang="en-US" sz="3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-italic"/>
              </a:rPr>
              <a:t>y</a:t>
            </a: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"/>
              </a:rPr>
              <a:t>) coordinate plane below, 3 of the vertices of a rectangle are shown. Which of the following is the 4th vertex of the rectangle?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-medium"/>
              </a:rPr>
              <a:t>  </a:t>
            </a: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6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light"/>
              </a:rPr>
              <a:t>(3,–7)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7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light"/>
              </a:rPr>
              <a:t>(4,–8)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8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light"/>
              </a:rPr>
              <a:t>(5,–1)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9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light"/>
              </a:rPr>
              <a:t>(8,–3)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 startAt="10"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rgbClr val="042E60"/>
                </a:solidFill>
                <a:effectLst/>
                <a:latin typeface="montserrat-light"/>
              </a:rPr>
              <a:t>(9,–3)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-medium"/>
            </a:endParaRPr>
          </a:p>
        </p:txBody>
      </p:sp>
      <p:pic>
        <p:nvPicPr>
          <p:cNvPr id="1052" name="Picture 28" descr="https://www.act.org/content/dam/act/unsecured/Images/math-practice-test-images/Math-Set1-Question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35" y="2496504"/>
            <a:ext cx="5064019" cy="43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77371"/>
            <a:ext cx="9601200" cy="629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I</a:t>
            </a: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wrote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a </a:t>
            </a:r>
            <a:r>
              <a:rPr lang="en-US" sz="3400" dirty="0" smtClean="0"/>
              <a:t>poem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in a </a:t>
            </a:r>
            <a:r>
              <a:rPr lang="en-US" sz="3400" dirty="0" smtClean="0"/>
              <a:t>tweet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but then each line </a:t>
            </a:r>
            <a:r>
              <a:rPr lang="en-US" sz="3400" dirty="0" smtClean="0"/>
              <a:t>grew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to the word sum of the previous </a:t>
            </a:r>
            <a:r>
              <a:rPr lang="en-US" sz="3400" dirty="0" smtClean="0"/>
              <a:t>two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until I began to worry about all these words coming with such </a:t>
            </a:r>
            <a:r>
              <a:rPr lang="en-US" sz="3400" dirty="0" smtClean="0"/>
              <a:t>frequency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because as you can see, it can be easy to run out of space when a poem gets all Fibonacci </a:t>
            </a:r>
            <a:r>
              <a:rPr lang="en-US" sz="3400" dirty="0" err="1" smtClean="0"/>
              <a:t>sequency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40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112776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Day 1: </a:t>
            </a:r>
            <a:r>
              <a:rPr lang="en-US" sz="4000" dirty="0" err="1"/>
              <a:t>Pg</a:t>
            </a:r>
            <a:r>
              <a:rPr lang="en-US" sz="4000" dirty="0"/>
              <a:t> 394 #5-7, 11-19 (odd)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Day 2: </a:t>
            </a:r>
            <a:r>
              <a:rPr lang="en-US" sz="4000" dirty="0" err="1"/>
              <a:t>Pg</a:t>
            </a:r>
            <a:r>
              <a:rPr lang="en-US" sz="4000" dirty="0"/>
              <a:t> 394 #9, 27-30, 33-34, 49</a:t>
            </a:r>
          </a:p>
          <a:p>
            <a:pPr marL="0" indent="0">
              <a:buNone/>
            </a:pPr>
            <a:r>
              <a:rPr lang="en-US" sz="4000" dirty="0"/>
              <a:t> </a:t>
            </a:r>
          </a:p>
          <a:p>
            <a:pPr marL="0" indent="0">
              <a:buNone/>
            </a:pPr>
            <a:r>
              <a:rPr lang="en-US" sz="4000" dirty="0"/>
              <a:t>Day 3: </a:t>
            </a:r>
            <a:r>
              <a:rPr lang="en-US" sz="4000" dirty="0" err="1"/>
              <a:t>Pg</a:t>
            </a:r>
            <a:r>
              <a:rPr lang="en-US" sz="4000" dirty="0"/>
              <a:t> 394 #21, 39-42, 63, 75</a:t>
            </a:r>
          </a:p>
        </p:txBody>
      </p:sp>
    </p:spTree>
    <p:extLst>
      <p:ext uri="{BB962C8B-B14F-4D97-AF65-F5344CB8AC3E}">
        <p14:creationId xmlns:p14="http://schemas.microsoft.com/office/powerpoint/2010/main" val="40482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 Sum and Difference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371" y="1837872"/>
            <a:ext cx="1105262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Objective: Use sum and difference formulas to evaluate trig functions, verify identities, and solve trig equations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487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046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Sum and Difference Formulas	</a:t>
            </a:r>
            <a:r>
              <a:rPr lang="en-US" sz="3800" i="1" dirty="0"/>
              <a:t>[page 398]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34209" y="1602029"/>
                <a:ext cx="8075981" cy="3754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d>
                      <m:dPr>
                        <m:ctrlPr>
                          <a:rPr lang="en-US" sz="3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u</m:t>
                        </m:r>
                        <m:r>
                          <a:rPr lang="en-US" sz="3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v</m:t>
                        </m:r>
                      </m:e>
                    </m:d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cos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v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cos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u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sin</m:t>
                    </m:r>
                    <m: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b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b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  <m:r>
                        <a:rPr lang="en-US" sz="3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/>
                </a:r>
                <a:b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</a:br>
                <a:r>
                  <a:rPr lang="en-US" sz="3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/>
                </a:r>
                <a:br>
                  <a:rPr lang="en-US" sz="3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</a:br>
                <a: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/>
                </a:r>
                <a:b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  <m:r>
                        <a:rPr lang="en-US" sz="3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/>
                </a:r>
                <a:b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</a:br>
                <a:endParaRPr lang="en-US" sz="3400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/>
                </a:r>
                <a:br>
                  <a:rPr lang="en-US" sz="3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cos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u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sin</m:t>
                      </m:r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209" y="1602029"/>
                <a:ext cx="8075981" cy="37548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2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046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Sum and Difference Formulas	</a:t>
            </a:r>
            <a:r>
              <a:rPr lang="en-US" sz="3800" i="1" dirty="0"/>
              <a:t>[page 398]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14016" y="2048257"/>
                <a:ext cx="7402982" cy="3042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tan</m:t>
                      </m:r>
                      <m:d>
                        <m:d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sz="3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457200" marR="0" indent="45720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tan</m:t>
                      </m:r>
                      <m:d>
                        <m:d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3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num>
                        <m:den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u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tan</m:t>
                          </m:r>
                          <m: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en-US" sz="3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16" y="2048257"/>
                <a:ext cx="7402982" cy="304288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1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(Evaluate a Trig Function)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400" dirty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func>
                  </m:oMath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78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2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the exact value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40" t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654589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Since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sz="3400" i="1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func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3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3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4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654589" cy="35814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2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13935</TotalTime>
  <Words>251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Franklin Gothic Book</vt:lpstr>
      <vt:lpstr>montserrat-light</vt:lpstr>
      <vt:lpstr>montserrat-medium</vt:lpstr>
      <vt:lpstr>montserrat-medium-italic</vt:lpstr>
      <vt:lpstr>Times New Roman</vt:lpstr>
      <vt:lpstr>Crop</vt:lpstr>
      <vt:lpstr>Pre-Calc &amp; Trig</vt:lpstr>
      <vt:lpstr>Bell Work</vt:lpstr>
      <vt:lpstr>PowerPoint Presentation</vt:lpstr>
      <vt:lpstr>From Last Time</vt:lpstr>
      <vt:lpstr>5.4 Sum and Difference Formulas</vt:lpstr>
      <vt:lpstr>Sum and Difference Formulas [page 398] </vt:lpstr>
      <vt:lpstr>Sum and Difference Formulas [page 398] </vt:lpstr>
      <vt:lpstr>Example 1 (Evaluate a Trig Function)  </vt:lpstr>
      <vt:lpstr>Find the exact value of sin⁡〖π/12〗 </vt:lpstr>
      <vt:lpstr>Example 2 (Evaluate a Trig Function)  </vt:lpstr>
      <vt:lpstr>Find the exact value of cos⁡〖15°〗</vt:lpstr>
      <vt:lpstr>Example 3 (Simplify the Expression)  </vt:lpstr>
      <vt:lpstr>Simplify: sin⁡〖(θ-π/2)〗 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182</cp:revision>
  <cp:lastPrinted>2017-11-01T17:18:10Z</cp:lastPrinted>
  <dcterms:created xsi:type="dcterms:W3CDTF">2017-08-31T14:11:29Z</dcterms:created>
  <dcterms:modified xsi:type="dcterms:W3CDTF">2018-01-30T16:39:47Z</dcterms:modified>
</cp:coreProperties>
</file>