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2"/>
  </p:handoutMasterIdLst>
  <p:sldIdLst>
    <p:sldId id="263" r:id="rId2"/>
    <p:sldId id="273" r:id="rId3"/>
    <p:sldId id="274" r:id="rId4"/>
    <p:sldId id="308" r:id="rId5"/>
    <p:sldId id="309" r:id="rId6"/>
    <p:sldId id="310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07" r:id="rId21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42" d="100"/>
          <a:sy n="42" d="100"/>
        </p:scale>
        <p:origin x="64" y="13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&amp;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371600" y="0"/>
                <a:ext cx="9601200" cy="14859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600" y="0"/>
                <a:ext cx="9601200" cy="14859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899160"/>
                <a:ext cx="11277600" cy="595884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sin</m:t>
                        </m:r>
                      </m:e>
                      <m:sup>
                        <m:r>
                          <a:rPr lang="en-US" sz="340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3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sin</m:t>
                        </m:r>
                      </m:e>
                      <m:sup>
                        <m:r>
                          <a:rPr lang="en-US" sz="3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400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400" dirty="0"/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34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</m:func>
                      </m:num>
                      <m:den>
                        <m:r>
                          <a:rPr lang="en-US" sz="3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400" i="1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34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</m:func>
                      </m:num>
                      <m:den>
                        <m:r>
                          <a:rPr lang="en-US" sz="3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400" i="1">
                        <a:latin typeface="Cambria Math" panose="02040503050406030204" pitchFamily="18" charset="0"/>
                      </a:rPr>
                      <m:t>)(</m:t>
                    </m:r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34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</m:func>
                      </m:num>
                      <m:den>
                        <m:r>
                          <a:rPr lang="en-US" sz="3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400" dirty="0"/>
                  <a:t>)	</a:t>
                </a:r>
                <a:r>
                  <a:rPr lang="en-US" sz="3400" dirty="0" smtClean="0"/>
                  <a:t>            Power </a:t>
                </a:r>
                <a:r>
                  <a:rPr lang="en-US" sz="3400" dirty="0"/>
                  <a:t>reduce, FOIL</a:t>
                </a:r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34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34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fun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sz="3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340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400" dirty="0"/>
                  <a:t>						</a:t>
                </a:r>
                <a:r>
                  <a:rPr lang="en-US" sz="3400" dirty="0" smtClean="0"/>
                  <a:t>	FOIL</a:t>
                </a:r>
                <a:r>
                  <a:rPr lang="en-US" sz="3400" dirty="0"/>
                  <a:t>, simplify</a:t>
                </a:r>
              </a:p>
              <a:p>
                <a:pPr marL="0" indent="0">
                  <a:buNone/>
                </a:pPr>
                <a:r>
                  <a:rPr lang="en-US" sz="3400" dirty="0"/>
                  <a:t>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34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34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fun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sz="3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400" dirty="0"/>
                  <a:t>					Factor out 1/4</a:t>
                </a:r>
              </a:p>
              <a:p>
                <a:pPr marL="0" indent="0">
                  <a:buNone/>
                </a:pPr>
                <a:r>
                  <a:rPr lang="en-US" sz="3400" dirty="0"/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34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34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fun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40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sz="3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4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34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40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func>
                          </m:num>
                          <m:den>
                            <m:r>
                              <a:rPr lang="en-US" sz="34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400" dirty="0"/>
                  <a:t>					Power Reduce</a:t>
                </a:r>
              </a:p>
              <a:p>
                <a:pPr marL="0" indent="0">
                  <a:buNone/>
                </a:pPr>
                <a:r>
                  <a:rPr lang="en-US" sz="3400" dirty="0"/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f>
                              <m:fPr>
                                <m:ctrlPr>
                                  <a:rPr lang="en-US" sz="3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34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func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4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34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40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func>
                          </m:num>
                          <m:den>
                            <m:r>
                              <a:rPr lang="en-US" sz="340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400" dirty="0"/>
                  <a:t>					Distribute 1/4</a:t>
                </a:r>
              </a:p>
              <a:p>
                <a:pPr marL="0" indent="0">
                  <a:buNone/>
                </a:pPr>
                <a:r>
                  <a:rPr lang="en-US" sz="3400" dirty="0"/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  <m:d>
                      <m:dPr>
                        <m:ctrlPr>
                          <a:rPr lang="en-US" sz="3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3400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𝟒𝐜𝐨𝐬</m:t>
                            </m:r>
                          </m:fName>
                          <m:e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𝟐𝐱</m:t>
                            </m:r>
                          </m:e>
                        </m:func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𝐜𝐨𝐬𝟒</m:t>
                        </m:r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3400" b="1" dirty="0"/>
                  <a:t>	</a:t>
                </a:r>
                <a:r>
                  <a:rPr lang="en-US" sz="3400" dirty="0"/>
                  <a:t>				Factor 1/8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899160"/>
                <a:ext cx="11277600" cy="5958840"/>
              </a:xfrm>
              <a:blipFill rotWithShape="0">
                <a:blip r:embed="rId3"/>
                <a:stretch>
                  <a:fillRect t="-1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366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Half-Angle Formulas [page 408]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78280"/>
                <a:ext cx="10607040" cy="5181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sz="3400">
                        <a:latin typeface="Cambria Math" panose="02040503050406030204" pitchFamily="18" charset="0"/>
                      </a:rPr>
                      <m:t>=±</m:t>
                    </m:r>
                    <m:rad>
                      <m:radPr>
                        <m:degHide m:val="on"/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4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sz="3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4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n-US" sz="3400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</m:func>
                          </m:num>
                          <m:den>
                            <m:r>
                              <a:rPr lang="en-US" sz="34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3400" dirty="0"/>
                  <a:t>	</a:t>
                </a:r>
                <a:r>
                  <a:rPr lang="en-US" sz="3400" dirty="0" smtClean="0"/>
                  <a:t>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sz="3400">
                        <a:latin typeface="Cambria Math" panose="02040503050406030204" pitchFamily="18" charset="0"/>
                      </a:rPr>
                      <m:t>=±</m:t>
                    </m:r>
                    <m:rad>
                      <m:radPr>
                        <m:degHide m:val="on"/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40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sz="3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4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n-US" sz="3400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</m:func>
                          </m:num>
                          <m:den>
                            <m:r>
                              <a:rPr lang="en-US" sz="34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3400" dirty="0"/>
                  <a:t/>
                </a:r>
                <a:br>
                  <a:rPr lang="en-US" sz="3400" dirty="0"/>
                </a:br>
                <a:r>
                  <a:rPr lang="en-US" sz="3400" dirty="0"/>
                  <a:t/>
                </a:r>
                <a:br>
                  <a:rPr lang="en-US" sz="3400" dirty="0"/>
                </a:br>
                <a:endParaRPr lang="en-US" sz="3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40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f>
                            <m:f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sz="3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4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 sz="340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func>
                        </m:den>
                      </m:f>
                      <m:r>
                        <a:rPr lang="en-US" sz="3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func>
                        </m:num>
                        <m:den>
                          <m:r>
                            <a:rPr lang="en-US" sz="340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 sz="340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/>
                  <a:t> </a:t>
                </a:r>
              </a:p>
              <a:p>
                <a:pPr marL="0" indent="0">
                  <a:buNone/>
                </a:pPr>
                <a:r>
                  <a:rPr lang="en-US" sz="3400" dirty="0" smtClean="0"/>
                  <a:t>Note: The </a:t>
                </a:r>
                <a:r>
                  <a:rPr lang="en-US" sz="3400" dirty="0"/>
                  <a:t>sign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340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3400" dirty="0"/>
                  <a:t> depends on the </a:t>
                </a:r>
                <a:r>
                  <a:rPr lang="en-US" sz="3400" dirty="0" smtClean="0"/>
                  <a:t/>
                </a:r>
                <a:br>
                  <a:rPr lang="en-US" sz="3400" dirty="0" smtClean="0"/>
                </a:br>
                <a:r>
                  <a:rPr lang="en-US" sz="3400" dirty="0" smtClean="0"/>
                  <a:t>          quadrant </a:t>
                </a:r>
                <a:r>
                  <a:rPr lang="en-US" sz="3400" dirty="0"/>
                  <a:t>in which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400" dirty="0"/>
                  <a:t> </a:t>
                </a:r>
                <a:r>
                  <a:rPr lang="en-US" sz="3400" dirty="0" smtClean="0"/>
                  <a:t>lies.</a:t>
                </a:r>
                <a:endParaRPr lang="en-US" sz="3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78280"/>
                <a:ext cx="10607040" cy="5181600"/>
              </a:xfrm>
              <a:blipFill rotWithShape="0">
                <a:blip r:embed="rId2"/>
                <a:stretch>
                  <a:fillRect l="-1609" b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59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3 (Half-Angle Formulas)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400" dirty="0" smtClean="0"/>
                  <a:t>Find the exact value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105°</m:t>
                        </m:r>
                      </m:e>
                    </m:func>
                  </m:oMath>
                </a14:m>
                <a:endParaRPr lang="en-US" sz="3400" i="1" dirty="0" smtClean="0"/>
              </a:p>
              <a:p>
                <a:pPr marL="0" indent="0">
                  <a:buNone/>
                </a:pPr>
                <a:endParaRPr lang="en-US" sz="3400" i="1" dirty="0" smtClean="0"/>
              </a:p>
              <a:p>
                <a:pPr marL="0" indent="0">
                  <a:buNone/>
                </a:pPr>
                <a:endParaRPr lang="en-US" sz="3400" i="1" dirty="0"/>
              </a:p>
              <a:p>
                <a:pPr marL="0" indent="0">
                  <a:buNone/>
                </a:pPr>
                <a:endParaRPr lang="en-US" sz="3400" i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400" i="1">
                        <a:latin typeface="Cambria Math" panose="02040503050406030204" pitchFamily="18" charset="0"/>
                      </a:rPr>
                      <m:t>𝑁𝑜𝑡𝑒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:105 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h𝑎𝑙𝑓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 210</m:t>
                    </m:r>
                  </m:oMath>
                </a14:m>
                <a:r>
                  <a:rPr lang="en-US" sz="340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78" t="-3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237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371600" y="106680"/>
                <a:ext cx="9601200" cy="1485900"/>
              </a:xfrm>
            </p:spPr>
            <p:txBody>
              <a:bodyPr/>
              <a:lstStyle/>
              <a:p>
                <a:r>
                  <a:rPr lang="en-US" dirty="0"/>
                  <a:t>Find the exact value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105°</m:t>
                        </m:r>
                      </m:e>
                    </m:func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600" y="106680"/>
                <a:ext cx="9601200" cy="1485900"/>
              </a:xfrm>
              <a:blipFill rotWithShape="0">
                <a:blip r:embed="rId2"/>
                <a:stretch>
                  <a:fillRect l="-2540" t="-1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49680"/>
                <a:ext cx="10469880" cy="545592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sz="3600">
                            <a:latin typeface="Cambria Math" panose="02040503050406030204" pitchFamily="18" charset="0"/>
                          </a:rPr>
                          <m:t> 105=</m:t>
                        </m:r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210</m:t>
                            </m:r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sz="3600">
                        <a:latin typeface="Cambria Math" panose="02040503050406030204" pitchFamily="18" charset="0"/>
                      </a:rPr>
                      <m:t>=+</m:t>
                    </m:r>
                    <m:rad>
                      <m:radPr>
                        <m:degHide m:val="on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6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3600">
                                    <a:latin typeface="Cambria Math" panose="02040503050406030204" pitchFamily="18" charset="0"/>
                                  </a:rPr>
                                  <m:t>210</m:t>
                                </m:r>
                              </m:e>
                            </m:func>
                          </m:num>
                          <m:den>
                            <m:r>
                              <a:rPr lang="en-US" sz="36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3600" dirty="0"/>
                  <a:t>	</a:t>
                </a:r>
                <a:r>
                  <a:rPr lang="en-US" sz="2800" dirty="0" smtClean="0"/>
                  <a:t>Since </a:t>
                </a:r>
                <a:r>
                  <a:rPr lang="en-US" sz="2800" dirty="0"/>
                  <a:t>105 is in II, </a:t>
                </a:r>
                <a:r>
                  <a:rPr lang="en-US" sz="2800" dirty="0" smtClean="0"/>
                  <a:t/>
                </a:r>
                <a:br>
                  <a:rPr lang="en-US" sz="2800" dirty="0" smtClean="0"/>
                </a:br>
                <a:r>
                  <a:rPr lang="en-US" sz="2800" dirty="0" smtClean="0"/>
                  <a:t>							sin </a:t>
                </a:r>
                <a:r>
                  <a:rPr lang="en-US" sz="2800" dirty="0"/>
                  <a:t>105 is positive</a:t>
                </a:r>
              </a:p>
              <a:p>
                <a:pPr marL="0" indent="0">
                  <a:buNone/>
                </a:pPr>
                <a:r>
                  <a:rPr lang="en-US" sz="3600" dirty="0"/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105</m:t>
                        </m:r>
                      </m:e>
                    </m:func>
                    <m:r>
                      <a:rPr lang="en-US" sz="360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ad>
                                  <m:radPr>
                                    <m:degHide m:val="on"/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fNam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/2)</m:t>
                                </m:r>
                              </m:e>
                            </m:func>
                          </m:num>
                          <m:den>
                            <m:r>
                              <a:rPr lang="en-US" sz="36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3600" dirty="0"/>
                  <a:t>			</a:t>
                </a:r>
                <a:r>
                  <a:rPr lang="en-US" sz="2800" dirty="0" smtClean="0"/>
                  <a:t>Sub </a:t>
                </a:r>
                <a:r>
                  <a:rPr lang="en-US" sz="2800" dirty="0"/>
                  <a:t>from Unit Circle</a:t>
                </a:r>
              </a:p>
              <a:p>
                <a:pPr marL="0" indent="0">
                  <a:buNone/>
                </a:pPr>
                <a:r>
                  <a:rPr lang="en-US" sz="3600" dirty="0"/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105</m:t>
                        </m:r>
                      </m:e>
                    </m:func>
                    <m:r>
                      <a:rPr lang="en-US" sz="36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36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3600" b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rad>
                          </m:e>
                        </m:rad>
                      </m:num>
                      <m:den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3600" dirty="0"/>
                  <a:t>				</a:t>
                </a:r>
                <a:r>
                  <a:rPr lang="en-US" sz="2800" dirty="0" smtClean="0"/>
                  <a:t>Remove </a:t>
                </a:r>
                <a:r>
                  <a:rPr lang="en-US" sz="2800" dirty="0"/>
                  <a:t>radical from </a:t>
                </a:r>
                <a:r>
                  <a:rPr lang="en-US" sz="2800" dirty="0" smtClean="0"/>
                  <a:t>								denominator</a:t>
                </a:r>
                <a:r>
                  <a:rPr lang="en-US" sz="2800" dirty="0"/>
                  <a:t>, simplify</a:t>
                </a:r>
              </a:p>
              <a:p>
                <a:pPr marL="0" indent="0">
                  <a:buNone/>
                </a:pPr>
                <a:endParaRPr lang="en-US" sz="3400" i="1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49680"/>
                <a:ext cx="10469880" cy="545592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231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1485900"/>
          </a:xfrm>
        </p:spPr>
        <p:txBody>
          <a:bodyPr/>
          <a:lstStyle/>
          <a:p>
            <a:r>
              <a:rPr lang="en-US" i="1" dirty="0"/>
              <a:t>Product-To-Sum Formulas [page 409]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792480"/>
                <a:ext cx="9601200" cy="592836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sz="3000">
                            <a:latin typeface="Cambria Math" panose="02040503050406030204" pitchFamily="18" charset="0"/>
                          </a:rPr>
                          <m:t>u</m:t>
                        </m:r>
                        <m:func>
                          <m:func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func>
                      </m:e>
                    </m:func>
                    <m:r>
                      <a:rPr lang="en-US" sz="3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00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func>
                    <m:func>
                      <m:func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func>
                  </m:oMath>
                </a14:m>
                <a:r>
                  <a:rPr lang="en-US" sz="3000" dirty="0"/>
                  <a:t>	</a:t>
                </a:r>
                <a:endParaRPr lang="en-US" sz="3000" dirty="0" smtClean="0"/>
              </a:p>
              <a:p>
                <a:pPr marL="0" indent="0">
                  <a:buNone/>
                </a:pPr>
                <a:r>
                  <a:rPr lang="en-US" sz="3000" dirty="0"/>
                  <a:t/>
                </a:r>
                <a:br>
                  <a:rPr lang="en-US" sz="3000" dirty="0"/>
                </a:br>
                <a:r>
                  <a:rPr lang="en-US" sz="3000" dirty="0"/>
                  <a:t>		</a:t>
                </a:r>
                <a:endParaRPr lang="en-US" sz="3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sz="3000">
                            <a:latin typeface="Cambria Math" panose="02040503050406030204" pitchFamily="18" charset="0"/>
                          </a:rPr>
                          <m:t>u</m:t>
                        </m:r>
                        <m:func>
                          <m:func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func>
                      </m:e>
                    </m:func>
                    <m:r>
                      <a:rPr lang="en-US" sz="3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00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func>
                    <m:func>
                      <m:func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func>
                  </m:oMath>
                </a14:m>
                <a:r>
                  <a:rPr lang="en-US" sz="3000" dirty="0"/>
                  <a:t> </a:t>
                </a:r>
                <a:endParaRPr lang="en-US" sz="3000" dirty="0" smtClean="0"/>
              </a:p>
              <a:p>
                <a:pPr marL="0" indent="0">
                  <a:buNone/>
                </a:pPr>
                <a:r>
                  <a:rPr lang="en-US" sz="3000" dirty="0"/>
                  <a:t/>
                </a:r>
                <a:br>
                  <a:rPr lang="en-US" sz="3000" dirty="0"/>
                </a:br>
                <a:endParaRPr lang="en-US" sz="3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sz="3000">
                              <a:latin typeface="Cambria Math" panose="02040503050406030204" pitchFamily="18" charset="0"/>
                            </a:rPr>
                            <m:t>u</m:t>
                          </m:r>
                          <m:func>
                            <m:func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func>
                        </m:e>
                      </m:func>
                      <m:r>
                        <a:rPr lang="en-US" sz="3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000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func>
                      <m:func>
                        <m:func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func>
                    </m:oMath>
                  </m:oMathPara>
                </a14:m>
                <a:endParaRPr lang="en-US" sz="3000" i="1" dirty="0" smtClean="0"/>
              </a:p>
              <a:p>
                <a:pPr marL="0" indent="0">
                  <a:buNone/>
                </a:pPr>
                <a:r>
                  <a:rPr lang="en-US" sz="3000" i="1" dirty="0" smtClean="0"/>
                  <a:t/>
                </a:r>
                <a:br>
                  <a:rPr lang="en-US" sz="3000" i="1" dirty="0" smtClean="0"/>
                </a:br>
                <a:r>
                  <a:rPr lang="en-US" sz="3000" i="1" dirty="0" smtClean="0"/>
                  <a:t/>
                </a:r>
                <a:br>
                  <a:rPr lang="en-US" sz="3000" i="1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sz="3000">
                              <a:latin typeface="Cambria Math" panose="02040503050406030204" pitchFamily="18" charset="0"/>
                            </a:rPr>
                            <m:t>u</m:t>
                          </m:r>
                          <m:func>
                            <m:func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0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func>
                        </m:e>
                      </m:func>
                      <m:r>
                        <a:rPr lang="en-US" sz="3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000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func>
                      <m:func>
                        <m:func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func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792480"/>
                <a:ext cx="9601200" cy="592836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676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4 (Product-To-Sum Formulas)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400" dirty="0"/>
                  <a:t>Rewrite the product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sz="3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78" t="-3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600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Rewrite the product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540" t="-1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3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400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func>
                      <m:func>
                        <m:func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(6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func>
                    </m:oMath>
                  </m:oMathPara>
                </a14:m>
                <a:endParaRPr lang="en-US" sz="3400" dirty="0"/>
              </a:p>
              <a:p>
                <a:endParaRPr lang="en-US" sz="3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func>
                        <m:funcPr>
                          <m:ctrlPr>
                            <a:rPr lang="en-US" sz="34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400" b="1" i="1"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d>
                            <m:dPr>
                              <m:ctrlPr>
                                <a:rPr lang="en-US" sz="3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400" b="1" i="1"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  <m:r>
                                <a:rPr lang="en-US" sz="3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3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3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en-US" sz="34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400" b="1" i="1"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sz="3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3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3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909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1485900"/>
          </a:xfrm>
        </p:spPr>
        <p:txBody>
          <a:bodyPr/>
          <a:lstStyle/>
          <a:p>
            <a:r>
              <a:rPr lang="en-US" i="1" dirty="0"/>
              <a:t>Sum-To-Product Formulas [page 410]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701040"/>
                <a:ext cx="10347960" cy="59131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sz="3400">
                              <a:latin typeface="Cambria Math" panose="02040503050406030204" pitchFamily="18" charset="0"/>
                            </a:rPr>
                            <m:t>u</m:t>
                          </m:r>
                          <m:func>
                            <m:func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340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m:rPr>
                                  <m:sty m:val="p"/>
                                </m:rPr>
                                <a:rPr lang="en-US" sz="3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func>
                        </m:e>
                      </m:func>
                      <m:r>
                        <a:rPr lang="en-US" sz="340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sz="3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3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num>
                                    <m:den>
                                      <m:r>
                                        <a:rPr lang="en-US" sz="3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3400" i="1" dirty="0" smtClean="0"/>
              </a:p>
              <a:p>
                <a:pPr marL="0" indent="0">
                  <a:buNone/>
                </a:pPr>
                <a:endParaRPr lang="en-US" sz="34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sz="3400">
                              <a:latin typeface="Cambria Math" panose="02040503050406030204" pitchFamily="18" charset="0"/>
                            </a:rPr>
                            <m:t>u</m:t>
                          </m:r>
                          <m:func>
                            <m:func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func>
                        </m:e>
                      </m:func>
                      <m:r>
                        <a:rPr lang="en-US" sz="340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sz="3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3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num>
                                    <m:den>
                                      <m:r>
                                        <a:rPr lang="en-US" sz="3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3400" dirty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sz="3400">
                              <a:latin typeface="Cambria Math" panose="02040503050406030204" pitchFamily="18" charset="0"/>
                            </a:rPr>
                            <m:t>u</m:t>
                          </m:r>
                          <m:func>
                            <m:func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340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m:rPr>
                                  <m:sty m:val="p"/>
                                </m:rPr>
                                <a:rPr lang="en-US" sz="3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func>
                        </m:e>
                      </m:func>
                      <m:r>
                        <a:rPr lang="en-US" sz="340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sz="3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3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num>
                                    <m:den>
                                      <m:r>
                                        <a:rPr lang="en-US" sz="3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3400" dirty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sz="3400">
                              <a:latin typeface="Cambria Math" panose="02040503050406030204" pitchFamily="18" charset="0"/>
                            </a:rPr>
                            <m:t>u</m:t>
                          </m:r>
                          <m:func>
                            <m:func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func>
                        </m:e>
                      </m:func>
                      <m:r>
                        <a:rPr lang="en-US" sz="3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sz="3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3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num>
                                    <m:den>
                                      <m:r>
                                        <a:rPr lang="en-US" sz="3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3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701040"/>
                <a:ext cx="10347960" cy="591312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198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5 (Sum-To-Product Formulas)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400" dirty="0"/>
                  <a:t>Find the exact value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195°</m:t>
                        </m:r>
                      </m:e>
                    </m:func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105°</m:t>
                        </m:r>
                      </m:e>
                    </m:func>
                  </m:oMath>
                </a14:m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78" t="-3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974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371600" y="685800"/>
                <a:ext cx="10439400" cy="1485900"/>
              </a:xfrm>
            </p:spPr>
            <p:txBody>
              <a:bodyPr/>
              <a:lstStyle/>
              <a:p>
                <a:pPr marL="0" indent="0"/>
                <a:r>
                  <a:rPr lang="en-US" dirty="0"/>
                  <a:t>Find the exact value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195°</m:t>
                        </m:r>
                      </m:e>
                    </m:func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105°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600" y="685800"/>
                <a:ext cx="10439400" cy="1485900"/>
              </a:xfrm>
              <a:blipFill rotWithShape="0">
                <a:blip r:embed="rId2"/>
                <a:stretch>
                  <a:fillRect l="-2335" t="-1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10591800" cy="35814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195°</m:t>
                          </m:r>
                        </m:e>
                      </m:func>
                      <m:func>
                        <m:func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3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105°</m:t>
                          </m:r>
                        </m:e>
                      </m:func>
                      <m:r>
                        <a:rPr lang="en-US" sz="340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  <m:t>195°+105°</m:t>
                                  </m:r>
                                </m:num>
                                <m:den>
                                  <m: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400" i="1">
                                          <a:latin typeface="Cambria Math" panose="02040503050406030204" pitchFamily="18" charset="0"/>
                                        </a:rPr>
                                        <m:t>195°−105°</m:t>
                                      </m:r>
                                    </m:num>
                                    <m:den>
                                      <m:r>
                                        <a:rPr lang="en-US" sz="3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3400" dirty="0"/>
              </a:p>
              <a:p>
                <a:endParaRPr lang="en-US" sz="3400" dirty="0"/>
              </a:p>
              <a:p>
                <a:pPr marL="0" indent="0">
                  <a:buNone/>
                </a:pPr>
                <a:r>
                  <a:rPr lang="en-US" sz="3400" b="1" dirty="0"/>
                  <a:t> </a:t>
                </a:r>
                <a:endParaRPr lang="en-US" sz="3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150°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  <m:t>45°</m:t>
                                  </m:r>
                                </m:e>
                              </m:d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3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3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3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sz="34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lang="en-US" sz="3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3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3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3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sz="3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lang="en-US" sz="3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3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3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sz="3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sz="3400" b="1" i="1">
                                              <a:latin typeface="Cambria Math" panose="02040503050406030204" pitchFamily="18" charset="0"/>
                                            </a:rPr>
                                            <m:t>𝟔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sz="34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10591800" cy="35814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55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943" y="685801"/>
            <a:ext cx="9601200" cy="689457"/>
          </a:xfrm>
        </p:spPr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55800" y="1375258"/>
            <a:ext cx="9799399" cy="55399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medium"/>
              </a:rPr>
              <a:t>In quadrilateral </a:t>
            </a:r>
            <a:r>
              <a:rPr kumimoji="0" lang="en-US" altLang="en-US" sz="3400" b="0" i="1" u="none" strike="noStrike" cap="none" normalizeH="0" baseline="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medium-italic"/>
              </a:rPr>
              <a:t>PQRS</a:t>
            </a: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medium"/>
              </a:rPr>
              <a:t> below,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medium"/>
              </a:rPr>
              <a:t>sides </a:t>
            </a:r>
            <a:r>
              <a:rPr kumimoji="0" lang="en-US" altLang="en-US" sz="3400" b="0" i="1" u="none" strike="noStrike" cap="none" normalizeH="0" baseline="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medium-italic"/>
              </a:rPr>
              <a:t>PS</a:t>
            </a: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medium"/>
              </a:rPr>
              <a:t> and </a:t>
            </a:r>
            <a:r>
              <a:rPr kumimoji="0" lang="en-US" altLang="en-US" sz="3400" b="0" i="1" u="none" strike="noStrike" cap="none" normalizeH="0" baseline="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medium-italic"/>
              </a:rPr>
              <a:t>QR</a:t>
            </a: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medium"/>
              </a:rPr>
              <a:t> are parallel for what value of </a:t>
            </a:r>
            <a:r>
              <a:rPr kumimoji="0" lang="en-US" altLang="en-US" sz="3400" b="0" i="1" u="none" strike="noStrike" cap="none" normalizeH="0" baseline="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medium-italic"/>
              </a:rPr>
              <a:t>x</a:t>
            </a: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medium"/>
              </a:rPr>
              <a:t> 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medium"/>
              </a:rPr>
              <a:t>  </a:t>
            </a:r>
            <a:endParaRPr kumimoji="0" lang="en-US" altLang="en-US" sz="3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medium"/>
              </a:rPr>
              <a:t>Individual Question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eriod"/>
              <a:tabLst/>
            </a:pP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medium"/>
              </a:rPr>
              <a:t>182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eriod" startAt="2"/>
              <a:tabLst/>
            </a:pP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medium"/>
              </a:rPr>
              <a:t>132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eriod" startAt="3"/>
              <a:tabLst/>
            </a:pP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medium"/>
              </a:rPr>
              <a:t>112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eriod" startAt="3"/>
              <a:tabLst/>
            </a:pP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medium"/>
              </a:rPr>
              <a:t>110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eriod" startAt="5"/>
              <a:tabLst/>
            </a:pP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medium"/>
              </a:rPr>
              <a:t>70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rgbClr val="042E60"/>
              </a:solidFill>
              <a:effectLst/>
              <a:latin typeface="montserrat-medium"/>
            </a:endParaRPr>
          </a:p>
        </p:txBody>
      </p:sp>
      <p:pic>
        <p:nvPicPr>
          <p:cNvPr id="1026" name="Picture 2" descr="https://www.act.org/content/dam/act/unsecured/Images/math-practice-test-images/Math-Set1-Question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996" y="3379622"/>
            <a:ext cx="5337203" cy="272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64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112776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/>
              <a:t>Pg</a:t>
            </a:r>
            <a:r>
              <a:rPr lang="en-US" sz="4000" dirty="0"/>
              <a:t> 413 #11-21, 29-31, 43-49, 53-55, 59-61, </a:t>
            </a:r>
            <a:br>
              <a:rPr lang="en-US" sz="4000" dirty="0"/>
            </a:br>
            <a:r>
              <a:rPr lang="en-US" sz="4000" dirty="0"/>
              <a:t>              81-83, 91-93, 99, 107-109, 111-113 </a:t>
            </a: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		(All Odd)</a:t>
            </a: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823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8204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/>
              <a:t>Pg</a:t>
            </a:r>
            <a:r>
              <a:rPr lang="en-US" sz="4000" dirty="0"/>
              <a:t> 402 #7-13 (odd), 37-40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5769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5.5 Multiple Angle and Product-To-Sum Formulas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71700"/>
            <a:ext cx="10820400" cy="32475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Objective: Use formulas to rewrite and evaluate trig functions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4875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804672"/>
          </a:xfrm>
        </p:spPr>
        <p:txBody>
          <a:bodyPr>
            <a:normAutofit/>
          </a:bodyPr>
          <a:lstStyle/>
          <a:p>
            <a:r>
              <a:rPr lang="en-US" i="1" dirty="0"/>
              <a:t>Double-Angle Formulas [page 405]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371600" y="960120"/>
                <a:ext cx="10713719" cy="45007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36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func>
                    <m:r>
                      <a:rPr lang="en-US" sz="3600">
                        <a:latin typeface="Cambria Math" panose="02040503050406030204" pitchFamily="18" charset="0"/>
                      </a:rPr>
                      <m:t>=2 </m:t>
                    </m:r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36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u</m:t>
                    </m:r>
                    <m:func>
                      <m:func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func>
                  </m:oMath>
                </a14:m>
                <a:r>
                  <a:rPr lang="en-US" sz="3600" dirty="0"/>
                  <a:t>	</a:t>
                </a:r>
                <a:endParaRPr lang="en-US" sz="3600" dirty="0" smtClean="0"/>
              </a:p>
              <a:p>
                <a:r>
                  <a:rPr lang="en-US" sz="3600" dirty="0"/>
                  <a:t/>
                </a:r>
                <a:br>
                  <a:rPr lang="en-US" sz="3600" dirty="0"/>
                </a:br>
                <a:r>
                  <a:rPr lang="en-US" sz="3600" dirty="0"/>
                  <a:t>		</a:t>
                </a:r>
                <a:br>
                  <a:rPr lang="en-US" sz="3600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6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func>
                    <m:r>
                      <a:rPr lang="en-US" sz="36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cos</m:t>
                        </m:r>
                      </m:e>
                      <m:sup>
                        <m:r>
                          <a:rPr lang="en-US" sz="36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60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sin</m:t>
                        </m:r>
                      </m:e>
                      <m:sup>
                        <m:r>
                          <a:rPr lang="en-US" sz="36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3600" b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cos</m:t>
                        </m:r>
                      </m:e>
                      <m:sup>
                        <m:r>
                          <a:rPr lang="en-US" sz="36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600">
                        <a:latin typeface="Cambria Math" panose="02040503050406030204" pitchFamily="18" charset="0"/>
                      </a:rPr>
                      <m:t>1→1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60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sin</m:t>
                        </m:r>
                      </m:e>
                      <m:sup>
                        <m:r>
                          <a:rPr lang="en-US" sz="36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u</m:t>
                    </m:r>
                  </m:oMath>
                </a14:m>
                <a:r>
                  <a:rPr lang="en-US" sz="3600" dirty="0"/>
                  <a:t> </a:t>
                </a:r>
                <a:br>
                  <a:rPr lang="en-US" sz="3600" dirty="0"/>
                </a:br>
                <a:endParaRPr lang="en-US" sz="3600" dirty="0" smtClean="0"/>
              </a:p>
              <a:p>
                <a:endParaRPr lang="en-US" sz="36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  <m:r>
                                <a:rPr lang="en-US" sz="3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num>
                            <m:den>
                              <m:r>
                                <a:rPr lang="en-US" sz="3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ta</m:t>
                              </m:r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6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p>
                                  <m:r>
                                    <a:rPr lang="en-US" sz="3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960120"/>
                <a:ext cx="10713719" cy="450078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27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804672"/>
          </a:xfrm>
        </p:spPr>
        <p:txBody>
          <a:bodyPr>
            <a:normAutofit/>
          </a:bodyPr>
          <a:lstStyle/>
          <a:p>
            <a:r>
              <a:rPr lang="en-US" b="1" dirty="0"/>
              <a:t>Example 1 (Solving Multiple Angle)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371600" y="804672"/>
                <a:ext cx="7402982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Solve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6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func>
                      </m:e>
                    </m:func>
                  </m:oMath>
                </a14:m>
                <a:endParaRPr lang="en-US" sz="3600" dirty="0"/>
              </a:p>
              <a:p>
                <a:pPr marL="457200" marR="0" indent="457200">
                  <a:spcBef>
                    <a:spcPts val="0"/>
                  </a:spcBef>
                  <a:spcAft>
                    <a:spcPts val="0"/>
                  </a:spcAft>
                </a:pPr>
                <a:endParaRPr lang="en-US" sz="3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804672"/>
                <a:ext cx="7402982" cy="1169551"/>
              </a:xfrm>
              <a:prstGeom prst="rect">
                <a:avLst/>
              </a:prstGeom>
              <a:blipFill rotWithShape="0">
                <a:blip r:embed="rId2"/>
                <a:stretch>
                  <a:fillRect l="-2471" t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17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371600" y="0"/>
                <a:ext cx="9601200" cy="80467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Solve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600" y="0"/>
                <a:ext cx="9601200" cy="804672"/>
              </a:xfrm>
              <a:blipFill rotWithShape="0">
                <a:blip r:embed="rId2"/>
                <a:stretch>
                  <a:fillRect l="-2222" t="-21970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371600" y="670560"/>
                <a:ext cx="10607040" cy="57645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2</m:t>
                    </m:r>
                    <m:func>
                      <m:funcPr>
                        <m:ctrlPr>
                          <a:rPr lang="en-US" sz="3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+2</m:t>
                        </m:r>
                        <m:func>
                          <m:funcPr>
                            <m:ctrlPr>
                              <a:rPr lang="en-US" sz="3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3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  <m:func>
                          <m:funcPr>
                            <m:ctrlPr>
                              <a:rPr lang="en-US" sz="3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3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3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=0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3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	</a:t>
                </a:r>
                <a:r>
                  <a:rPr lang="en-US" sz="30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Double-Angle </a:t>
                </a:r>
                <a:r>
                  <a:rPr lang="en-US" sz="3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Formula</a:t>
                </a:r>
              </a:p>
              <a:p>
                <a:r>
                  <a:rPr lang="en-US" sz="3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	</a:t>
                </a:r>
              </a:p>
              <a:p>
                <a14:m>
                  <m:oMath xmlns:m="http://schemas.openxmlformats.org/officeDocument/2006/math">
                    <m:r>
                      <a:rPr lang="en-US" sz="3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2</m:t>
                    </m:r>
                    <m:func>
                      <m:funcPr>
                        <m:ctrlPr>
                          <a:rPr lang="en-US" sz="3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3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sz="3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0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3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en-US" sz="3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		</a:t>
                </a:r>
                <a:r>
                  <a:rPr lang="en-US" sz="30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	Factor</a:t>
                </a:r>
                <a:endParaRPr lang="en-US" sz="3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US" sz="3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  <a:p>
                <a14:m>
                  <m:oMath xmlns:m="http://schemas.openxmlformats.org/officeDocument/2006/math">
                    <m:r>
                      <a:rPr lang="en-US" sz="3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2</m:t>
                    </m:r>
                    <m:func>
                      <m:funcPr>
                        <m:ctrlPr>
                          <a:rPr lang="en-US" sz="3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=0     </m:t>
                        </m:r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𝑎𝑛𝑑</m:t>
                        </m:r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    </m:t>
                        </m:r>
                        <m:d>
                          <m:dPr>
                            <m:ctrlPr>
                              <a:rPr lang="en-US" sz="3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sz="3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0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3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en-US" sz="3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:r>
                  <a:rPr lang="en-US" sz="30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Zero-Product</a:t>
                </a:r>
                <a:r>
                  <a:rPr lang="en-US" sz="3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… Solve</a:t>
                </a:r>
              </a:p>
              <a:p>
                <a:r>
                  <a:rPr lang="en-US" sz="30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S" sz="3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en-US" sz="3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3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3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</m:t>
                    </m:r>
                    <m:f>
                      <m:fPr>
                        <m:ctrlPr>
                          <a:rPr lang="en-US" sz="3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</m:t>
                        </m:r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3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                          </m:t>
                    </m:r>
                    <m:r>
                      <a:rPr lang="en-US" sz="3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en-US" sz="3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3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</m:t>
                        </m:r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</a:t>
                </a:r>
                <a:r>
                  <a:rPr lang="en-US" sz="30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Solutions </a:t>
                </a:r>
                <a:r>
                  <a:rPr lang="en-US" sz="3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 [0, 2</a:t>
                </a:r>
                <a14:m>
                  <m:oMath xmlns:m="http://schemas.openxmlformats.org/officeDocument/2006/math">
                    <m:r>
                      <a:rPr lang="en-US" sz="3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𝜋</m:t>
                    </m:r>
                    <m:r>
                      <a:rPr lang="en-US" sz="3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3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US" sz="3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  <a:p>
                <a:r>
                  <a:rPr lang="en-US" sz="3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So in general the solution is:</a:t>
                </a:r>
              </a:p>
              <a:p>
                <a:r>
                  <a:rPr lang="en-US" sz="30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S" sz="3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𝒙</m:t>
                      </m:r>
                      <m:r>
                        <a:rPr lang="en-US" sz="30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3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sz="3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30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r>
                        <a:rPr lang="en-US" sz="30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𝟐</m:t>
                      </m:r>
                      <m:r>
                        <a:rPr lang="en-US" sz="30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𝒏</m:t>
                      </m:r>
                      <m:r>
                        <a:rPr lang="en-US" sz="30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𝝅</m:t>
                      </m:r>
                      <m:r>
                        <a:rPr lang="en-US" sz="30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</m:t>
                      </m:r>
                      <m:r>
                        <a:rPr lang="en-US" sz="30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𝒂𝒏𝒅</m:t>
                      </m:r>
                      <m:r>
                        <a:rPr lang="en-US" sz="30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</m:t>
                      </m:r>
                      <m:r>
                        <a:rPr lang="en-US" sz="30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𝒙</m:t>
                      </m:r>
                      <m:r>
                        <a:rPr lang="en-US" sz="30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3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𝟑</m:t>
                          </m:r>
                          <m:r>
                            <a:rPr lang="en-US" sz="3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sz="3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30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r>
                        <a:rPr lang="en-US" sz="30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𝟐</m:t>
                      </m:r>
                      <m:r>
                        <a:rPr lang="en-US" sz="30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𝒏</m:t>
                      </m:r>
                      <m:r>
                        <a:rPr lang="en-US" sz="30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𝝅</m:t>
                      </m:r>
                    </m:oMath>
                  </m:oMathPara>
                </a14:m>
                <a:endParaRPr lang="en-US" sz="3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670560"/>
                <a:ext cx="10607040" cy="5764591"/>
              </a:xfrm>
              <a:prstGeom prst="rect">
                <a:avLst/>
              </a:prstGeom>
              <a:blipFill rotWithShape="0">
                <a:blip r:embed="rId3"/>
                <a:stretch>
                  <a:fillRect l="-1322" t="-1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23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Power-Reducing Formulas [page 407]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844040"/>
                <a:ext cx="9601200" cy="48310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sin</m:t>
                        </m:r>
                      </m:e>
                      <m:sup>
                        <m:r>
                          <a:rPr lang="en-US" sz="3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3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34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</m:func>
                      </m:num>
                      <m:den>
                        <m:r>
                          <a:rPr lang="en-US" sz="3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400" dirty="0"/>
                  <a:t>	</a:t>
                </a:r>
                <a:br>
                  <a:rPr lang="en-US" sz="3400" dirty="0"/>
                </a:br>
                <a:endParaRPr lang="en-US" sz="3400" dirty="0" smtClean="0"/>
              </a:p>
              <a:p>
                <a:pPr marL="0" indent="0">
                  <a:buNone/>
                </a:pPr>
                <a:r>
                  <a:rPr lang="en-US" sz="3400" dirty="0"/>
                  <a:t>		</a:t>
                </a:r>
                <a:br>
                  <a:rPr lang="en-US" sz="34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400">
                              <a:latin typeface="Cambria Math" panose="02040503050406030204" pitchFamily="18" charset="0"/>
                            </a:rPr>
                            <m:t>cos</m:t>
                          </m:r>
                        </m:e>
                        <m:sup>
                          <m:r>
                            <a:rPr lang="en-US" sz="3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40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3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sz="340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</m:func>
                        </m:num>
                        <m:den>
                          <m:r>
                            <a:rPr lang="en-US" sz="3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sz="3400" dirty="0"/>
                  <a:t/>
                </a:r>
                <a:br>
                  <a:rPr lang="en-US" sz="3400" dirty="0"/>
                </a:br>
                <a:r>
                  <a:rPr lang="en-US" dirty="0"/>
                  <a:t/>
                </a:r>
                <a:br>
                  <a:rPr lang="en-US" dirty="0"/>
                </a:br>
                <a:endParaRPr lang="en-US" dirty="0" smtClean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400">
                              <a:latin typeface="Cambria Math" panose="02040503050406030204" pitchFamily="18" charset="0"/>
                            </a:rPr>
                            <m:t>tan</m:t>
                          </m:r>
                        </m:e>
                        <m:sup>
                          <m:r>
                            <a:rPr lang="en-US" sz="3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340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4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3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sz="340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</m:func>
                        </m:num>
                        <m:den>
                          <m:r>
                            <a:rPr lang="en-US" sz="340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3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sz="340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3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844040"/>
                <a:ext cx="9601200" cy="483108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086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2 (Power Reducing Formulas)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400" dirty="0"/>
                  <a:t>Rewrite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sin</m:t>
                        </m:r>
                      </m:e>
                      <m:sup>
                        <m:r>
                          <a:rPr lang="en-US" sz="340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3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400" dirty="0"/>
                  <a:t> as a sum of first powers of cosines of multiple angles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78" t="-2211" r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02840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13971</TotalTime>
  <Words>146</Words>
  <Application>Microsoft Office PowerPoint</Application>
  <PresentationFormat>Widescreen</PresentationFormat>
  <Paragraphs>103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Franklin Gothic Book</vt:lpstr>
      <vt:lpstr>montserrat-medium</vt:lpstr>
      <vt:lpstr>montserrat-medium-italic</vt:lpstr>
      <vt:lpstr>Times New Roman</vt:lpstr>
      <vt:lpstr>Crop</vt:lpstr>
      <vt:lpstr>Pre-Calc &amp; Trig</vt:lpstr>
      <vt:lpstr>Bell Work</vt:lpstr>
      <vt:lpstr>From Last Time</vt:lpstr>
      <vt:lpstr>5.5 Multiple Angle and Product-To-Sum Formulas</vt:lpstr>
      <vt:lpstr>Double-Angle Formulas [page 405]</vt:lpstr>
      <vt:lpstr>Example 1 (Solving Multiple Angle) </vt:lpstr>
      <vt:lpstr>Solve 2 cos⁡〖x+sin⁡〖2x=0〗 〗 </vt:lpstr>
      <vt:lpstr>Power-Reducing Formulas [page 407] </vt:lpstr>
      <vt:lpstr>Example 2 (Power Reducing Formulas)  </vt:lpstr>
      <vt:lpstr>sin^4 x </vt:lpstr>
      <vt:lpstr>Half-Angle Formulas [page 408]</vt:lpstr>
      <vt:lpstr>Example 3 (Half-Angle Formulas) </vt:lpstr>
      <vt:lpstr>Find the exact value of sin⁡〖105°〗</vt:lpstr>
      <vt:lpstr>Product-To-Sum Formulas [page 409] </vt:lpstr>
      <vt:lpstr>Example 4 (Product-To-Sum Formulas) </vt:lpstr>
      <vt:lpstr>Rewrite the product cos⁡6x  sin⁡3x </vt:lpstr>
      <vt:lpstr>Sum-To-Product Formulas [page 410]</vt:lpstr>
      <vt:lpstr>Example 5 (Sum-To-Product Formulas)  </vt:lpstr>
      <vt:lpstr>Find the exact value of cos⁡〖195°〗  〖+cos〗⁡〖105°〗</vt:lpstr>
      <vt:lpstr>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189</cp:revision>
  <cp:lastPrinted>2017-11-01T17:18:10Z</cp:lastPrinted>
  <dcterms:created xsi:type="dcterms:W3CDTF">2017-08-31T14:11:29Z</dcterms:created>
  <dcterms:modified xsi:type="dcterms:W3CDTF">2018-01-31T13:38:01Z</dcterms:modified>
</cp:coreProperties>
</file>