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63" r:id="rId2"/>
    <p:sldId id="268" r:id="rId3"/>
    <p:sldId id="264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76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(if needed)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08875"/>
              </p:ext>
            </p:extLst>
          </p:nvPr>
        </p:nvGraphicFramePr>
        <p:xfrm>
          <a:off x="1371599" y="2171699"/>
          <a:ext cx="3765879" cy="68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3" imgW="1193800" imgH="215900" progId="Equation.DSMT4">
                  <p:embed/>
                </p:oleObj>
              </mc:Choice>
              <mc:Fallback>
                <p:oleObj r:id="rId3" imgW="1193800" imgH="215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2171699"/>
                        <a:ext cx="3765879" cy="685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338246"/>
              </p:ext>
            </p:extLst>
          </p:nvPr>
        </p:nvGraphicFramePr>
        <p:xfrm>
          <a:off x="1244812" y="4565522"/>
          <a:ext cx="4019452" cy="81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5" imgW="749300" imgH="190500" progId="">
                  <p:embed/>
                </p:oleObj>
              </mc:Choice>
              <mc:Fallback>
                <p:oleObj r:id="rId5" imgW="749300" imgH="1905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812" y="4565522"/>
                        <a:ext cx="4019452" cy="815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77225"/>
              </p:ext>
            </p:extLst>
          </p:nvPr>
        </p:nvGraphicFramePr>
        <p:xfrm>
          <a:off x="6910464" y="2171699"/>
          <a:ext cx="3561617" cy="117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7" imgW="1346200" imgH="444500" progId="Equation.DSMT4">
                  <p:embed/>
                </p:oleObj>
              </mc:Choice>
              <mc:Fallback>
                <p:oleObj r:id="rId7" imgW="13462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464" y="2171699"/>
                        <a:ext cx="3561617" cy="1171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594933"/>
              </p:ext>
            </p:extLst>
          </p:nvPr>
        </p:nvGraphicFramePr>
        <p:xfrm>
          <a:off x="7045377" y="4527029"/>
          <a:ext cx="3073228" cy="85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9" imgW="787400" imgH="215900" progId="Equation.DSMT4">
                  <p:embed/>
                </p:oleObj>
              </mc:Choice>
              <mc:Fallback>
                <p:oleObj r:id="rId9" imgW="7874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77" y="4527029"/>
                        <a:ext cx="3073228" cy="85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7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/>
              <a:t>Page </a:t>
            </a:r>
            <a:r>
              <a:rPr lang="en-US" sz="3000" b="1" dirty="0"/>
              <a:t>394 #1-7, 9-39 (odd)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page 385 #</a:t>
            </a:r>
            <a:r>
              <a:rPr lang="en-US" sz="3000" dirty="0" smtClean="0"/>
              <a:t>1-6, 8-9, 10-13</a:t>
            </a:r>
            <a:r>
              <a:rPr lang="en-US" sz="3000" dirty="0"/>
              <a:t>, 19-22, </a:t>
            </a:r>
            <a:r>
              <a:rPr lang="en-US" sz="3000" dirty="0" smtClean="0"/>
              <a:t>33-34, 47-50, 55, 58, 60, 61, 89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57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6.5 Solving Square Root and Other Radical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8068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Objective: To solve square root and other radical equations</a:t>
            </a:r>
            <a:r>
              <a:rPr lang="en-US" sz="3000" dirty="0"/>
              <a:t> 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b="1" dirty="0"/>
              <a:t>Radical Equation</a:t>
            </a:r>
            <a:r>
              <a:rPr lang="en-US" sz="3200" dirty="0"/>
              <a:t>: an equation that contains radicals </a:t>
            </a:r>
            <a:r>
              <a:rPr lang="en-US" sz="3200" dirty="0" smtClean="0">
                <a:sym typeface="Symbol" panose="05050102010706020507" pitchFamily="18" charset="2"/>
              </a:rPr>
              <a:t></a:t>
            </a:r>
            <a:r>
              <a:rPr lang="en-US" sz="3200" dirty="0" smtClean="0"/>
              <a:t>  </a:t>
            </a:r>
            <a:r>
              <a:rPr lang="en-US" sz="3200" dirty="0"/>
              <a:t>or rational </a:t>
            </a:r>
            <a:r>
              <a:rPr lang="en-US" sz="3200" dirty="0" smtClean="0"/>
              <a:t>exponents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Solving Radical </a:t>
            </a:r>
            <a:r>
              <a:rPr lang="en-US" b="1" u="sng" dirty="0" smtClean="0"/>
              <a:t>Equations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(with one radical)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You need to eliminate the radicals or rational exponents and obtain a polynomial equation</a:t>
            </a:r>
          </a:p>
          <a:p>
            <a:pPr marL="0" lvl="0" indent="0">
              <a:buNone/>
            </a:pPr>
            <a:r>
              <a:rPr lang="en-US" sz="3000" dirty="0" smtClean="0"/>
              <a:t>1. Isolate </a:t>
            </a:r>
            <a:r>
              <a:rPr lang="en-US" sz="3000" dirty="0"/>
              <a:t>the radical on one side of the equation</a:t>
            </a:r>
          </a:p>
          <a:p>
            <a:pPr marL="0" lvl="0" indent="0">
              <a:buNone/>
            </a:pPr>
            <a:r>
              <a:rPr lang="en-US" sz="3000" dirty="0" smtClean="0"/>
              <a:t>2. Raise </a:t>
            </a:r>
            <a:r>
              <a:rPr lang="en-US" sz="3000" dirty="0"/>
              <a:t>each side of the equation to the same power </a:t>
            </a:r>
          </a:p>
          <a:p>
            <a:pPr marL="0" indent="0">
              <a:buNone/>
            </a:pPr>
            <a:r>
              <a:rPr lang="en-US" sz="3000" dirty="0" smtClean="0"/>
              <a:t>     (</a:t>
            </a:r>
            <a:r>
              <a:rPr lang="en-US" sz="3000" dirty="0"/>
              <a:t>use inverse of exponent to eliminate radical)</a:t>
            </a:r>
          </a:p>
          <a:p>
            <a:pPr marL="0" lvl="0" indent="0">
              <a:buNone/>
            </a:pPr>
            <a:r>
              <a:rPr lang="en-US" sz="3000" dirty="0" smtClean="0"/>
              <a:t>3. Solve </a:t>
            </a:r>
            <a:r>
              <a:rPr lang="en-US" sz="3000" dirty="0"/>
              <a:t>and simplify the equation</a:t>
            </a:r>
          </a:p>
          <a:p>
            <a:pPr marL="0" lvl="0" indent="0">
              <a:buNone/>
            </a:pPr>
            <a:r>
              <a:rPr lang="en-US" sz="3000" dirty="0" smtClean="0"/>
              <a:t>4. Check </a:t>
            </a:r>
            <a:r>
              <a:rPr lang="en-US" sz="3000" dirty="0"/>
              <a:t>solutions in original equation </a:t>
            </a:r>
          </a:p>
          <a:p>
            <a:pPr marL="0" indent="0">
              <a:buNone/>
            </a:pPr>
            <a:r>
              <a:rPr lang="en-US" sz="3000" dirty="0" smtClean="0"/>
              <a:t>     (</a:t>
            </a:r>
            <a:r>
              <a:rPr lang="en-US" sz="3000" dirty="0"/>
              <a:t>not all solutions will be valid)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8" y="1446656"/>
            <a:ext cx="11128224" cy="3889843"/>
          </a:xfrm>
        </p:spPr>
      </p:pic>
    </p:spTree>
    <p:extLst>
      <p:ext uri="{BB962C8B-B14F-4D97-AF65-F5344CB8AC3E}">
        <p14:creationId xmlns:p14="http://schemas.microsoft.com/office/powerpoint/2010/main" val="23962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Solving Radical </a:t>
            </a:r>
            <a:r>
              <a:rPr lang="en-US" b="1" u="sng" dirty="0" smtClean="0"/>
              <a:t>Equations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(with two radicals)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You need to eliminate the radicals or rational exponents and obtain a polynomial equation</a:t>
            </a:r>
          </a:p>
          <a:p>
            <a:pPr marL="0" lvl="0" indent="0">
              <a:buNone/>
            </a:pPr>
            <a:r>
              <a:rPr lang="en-US" sz="3200" dirty="0" smtClean="0"/>
              <a:t>1. Rewrite </a:t>
            </a:r>
            <a:r>
              <a:rPr lang="en-US" sz="3200" dirty="0"/>
              <a:t>the equation so that each side has only one radical </a:t>
            </a:r>
            <a:r>
              <a:rPr lang="en-US" sz="3200" dirty="0" smtClean="0"/>
              <a:t>  </a:t>
            </a:r>
            <a:br>
              <a:rPr lang="en-US" sz="3200" dirty="0" smtClean="0"/>
            </a:br>
            <a:r>
              <a:rPr lang="en-US" sz="3200" dirty="0" smtClean="0"/>
              <a:t>     expression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 smtClean="0"/>
              <a:t>2. Raise </a:t>
            </a:r>
            <a:r>
              <a:rPr lang="en-US" sz="3200" dirty="0"/>
              <a:t>each side of the equation to the same power </a:t>
            </a:r>
          </a:p>
          <a:p>
            <a:pPr marL="0" indent="0">
              <a:buNone/>
            </a:pPr>
            <a:r>
              <a:rPr lang="en-US" sz="3200" dirty="0" smtClean="0"/>
              <a:t>    (</a:t>
            </a:r>
            <a:r>
              <a:rPr lang="en-US" sz="3200" dirty="0"/>
              <a:t>use inverse of exponent to eliminate radical)</a:t>
            </a:r>
          </a:p>
          <a:p>
            <a:pPr marL="0" lvl="0" indent="0">
              <a:buNone/>
            </a:pPr>
            <a:r>
              <a:rPr lang="en-US" sz="3200" dirty="0" smtClean="0"/>
              <a:t>3. Solve </a:t>
            </a:r>
            <a:r>
              <a:rPr lang="en-US" sz="3200" dirty="0"/>
              <a:t>and simplify the equation</a:t>
            </a:r>
          </a:p>
          <a:p>
            <a:pPr marL="0" lvl="0" indent="0">
              <a:buNone/>
            </a:pPr>
            <a:r>
              <a:rPr lang="en-US" sz="3200" dirty="0" smtClean="0"/>
              <a:t>4. Check </a:t>
            </a:r>
            <a:r>
              <a:rPr lang="en-US" sz="3200" dirty="0"/>
              <a:t>solutions in original equation </a:t>
            </a:r>
          </a:p>
          <a:p>
            <a:pPr marL="0" indent="0">
              <a:buNone/>
            </a:pPr>
            <a:r>
              <a:rPr lang="en-US" sz="3200" dirty="0" smtClean="0"/>
              <a:t>     (</a:t>
            </a:r>
            <a:r>
              <a:rPr lang="en-US" sz="3200" dirty="0"/>
              <a:t>not all solutions will be valid)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6" y="1439056"/>
            <a:ext cx="11293157" cy="4119277"/>
          </a:xfrm>
        </p:spPr>
      </p:pic>
    </p:spTree>
    <p:extLst>
      <p:ext uri="{BB962C8B-B14F-4D97-AF65-F5344CB8AC3E}">
        <p14:creationId xmlns:p14="http://schemas.microsoft.com/office/powerpoint/2010/main" val="15754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9036"/>
                <a:ext cx="9601200" cy="4398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1.)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+2=42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2.)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3.) 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4.)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2=8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9036"/>
                <a:ext cx="9601200" cy="4398364"/>
              </a:xfrm>
              <a:blipFill rotWithShape="0">
                <a:blip r:embed="rId3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69045"/>
              </p:ext>
            </p:extLst>
          </p:nvPr>
        </p:nvGraphicFramePr>
        <p:xfrm>
          <a:off x="2044178" y="2704581"/>
          <a:ext cx="2413416" cy="50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4" imgW="1016000" imgH="215900" progId="Equation.DSMT4">
                  <p:embed/>
                </p:oleObj>
              </mc:Choice>
              <mc:Fallback>
                <p:oleObj r:id="rId4" imgW="1016000" imgH="215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178" y="2704581"/>
                        <a:ext cx="2413416" cy="500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45985"/>
              </p:ext>
            </p:extLst>
          </p:nvPr>
        </p:nvGraphicFramePr>
        <p:xfrm>
          <a:off x="2044178" y="3727450"/>
          <a:ext cx="3943533" cy="61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6" imgW="1358900" imgH="215900" progId="Equation.DSMT4">
                  <p:embed/>
                </p:oleObj>
              </mc:Choice>
              <mc:Fallback>
                <p:oleObj r:id="rId6" imgW="13589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178" y="3727450"/>
                        <a:ext cx="3943533" cy="619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4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1.)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=40→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=8→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2.)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rad>
                    <m:r>
                      <a:rPr lang="en-US" sz="3200" i="1">
                        <a:latin typeface="Cambria Math" panose="02040503050406030204" pitchFamily="18" charset="0"/>
                      </a:rPr>
                      <m:t>=3→4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−7=9→ </m:t>
                    </m:r>
                  </m:oMath>
                </a14:m>
                <a:r>
                  <a:rPr lang="en-US" sz="3200" dirty="0"/>
                  <a:t> 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=16→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3.)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+4=2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−5→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4.)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=4→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3000" b="1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  <a:blipFill rotWithShape="0">
                <a:blip r:embed="rId2"/>
                <a:stretch>
                  <a:fillRect l="-1587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16356</TotalTime>
  <Words>178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Franklin Gothic Book</vt:lpstr>
      <vt:lpstr>Symbol</vt:lpstr>
      <vt:lpstr>Crop</vt:lpstr>
      <vt:lpstr>Equation.DSMT4</vt:lpstr>
      <vt:lpstr>Pre-Calc &amp; trig</vt:lpstr>
      <vt:lpstr>From Last Time</vt:lpstr>
      <vt:lpstr>6.5 Solving Square Root and Other Radical Equations</vt:lpstr>
      <vt:lpstr>Solving Radical Equations: (with one radical)</vt:lpstr>
      <vt:lpstr>PowerPoint Presentation</vt:lpstr>
      <vt:lpstr>Solving Radical Equations: (with two radicals)</vt:lpstr>
      <vt:lpstr>PowerPoint Presentation</vt:lpstr>
      <vt:lpstr>Examples:</vt:lpstr>
      <vt:lpstr>Solutions</vt:lpstr>
      <vt:lpstr>More Examples (if needed)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278</cp:revision>
  <cp:lastPrinted>2018-03-22T19:21:45Z</cp:lastPrinted>
  <dcterms:created xsi:type="dcterms:W3CDTF">2017-08-31T14:11:29Z</dcterms:created>
  <dcterms:modified xsi:type="dcterms:W3CDTF">2018-04-05T14:31:35Z</dcterms:modified>
</cp:coreProperties>
</file>